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56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52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43.xml" ContentType="application/vnd.openxmlformats-officedocument.presentationml.slide+xml"/>
  <Override PartName="/ppt/slides/slide46.xml" ContentType="application/vnd.openxmlformats-officedocument.presentationml.slide+xml"/>
  <Override PartName="/ppt/slides/slide37.xml" ContentType="application/vnd.openxmlformats-officedocument.presentationml.slide+xml"/>
  <Override PartName="/ppt/slides/slide51.xml" ContentType="application/vnd.openxmlformats-officedocument.presentationml.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4.xml" ContentType="application/vnd.openxmlformats-officedocument.presentationml.slide+xml"/>
  <Override PartName="/ppt/slides/slide1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41.xml" ContentType="application/vnd.openxmlformats-officedocument.presentationml.notesSlide+xml"/>
  <Override PartName="/ppt/notesSlides/notesSlide54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27.xml" ContentType="application/vnd.openxmlformats-officedocument.presentationml.slide+xml"/>
  <Override PartName="/ppt/slides/slide48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43.xml" ContentType="application/vnd.openxmlformats-officedocument.presentationml.notes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23.xml" ContentType="application/vnd.openxmlformats-officedocument.presentationml.notes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3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4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9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49.xml" ContentType="application/vnd.openxmlformats-officedocument.presentationml.slide+xml"/>
  <Override PartName="/ppt/notesSlides/notesSlide55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54.xml" ContentType="application/vnd.openxmlformats-officedocument.presentationml.slide+xml"/>
  <Override PartName="/ppt/notesSlides/notesSlide22.xml" ContentType="application/vnd.openxmlformats-officedocument.presentationml.notesSlid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6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</p:sldIdLst>
  <p:sldSz cx="19007138" cy="10691813"/>
  <p:notesSz cx="19007138" cy="10691813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76" d="100"/>
          <a:sy n="76" d="100"/>
        </p:scale>
        <p:origin x="800" y="224"/>
      </p:cViewPr>
      <p:guideLst>
        <p:guide pos="2277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notesMaster" Target="notesMasters/notesMaster1.xml"/><Relationship Id="rId61" Type="http://schemas.openxmlformats.org/officeDocument/2006/relationships/presProps" Target="presProps.xml" /><Relationship Id="rId62" Type="http://schemas.openxmlformats.org/officeDocument/2006/relationships/tableStyles" Target="tableStyles.xml" /><Relationship Id="rId63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681499" cy="467629"/>
          </a:xfrm>
          <a:prstGeom prst="rect">
            <a:avLst/>
          </a:prstGeom>
        </p:spPr>
        <p:txBody>
          <a:bodyPr vert="horz" lIns="84637" tIns="42318" rIns="84637" bIns="42318" rtlCol="0"/>
          <a:lstStyle>
            <a:lvl1pPr algn="l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505145" y="0"/>
            <a:ext cx="2681499" cy="467629"/>
          </a:xfrm>
          <a:prstGeom prst="rect">
            <a:avLst/>
          </a:prstGeom>
        </p:spPr>
        <p:txBody>
          <a:bodyPr vert="horz" lIns="84637" tIns="42318" rIns="84637" bIns="42318" rtlCol="0"/>
          <a:lstStyle>
            <a:lvl1pPr algn="r">
              <a:defRPr sz="1100"/>
            </a:lvl1pPr>
          </a:lstStyle>
          <a:p>
            <a:pPr>
              <a:defRPr/>
            </a:pPr>
            <a:fld id="{6076706F-B129-472F-9979-3F1EC6E9E899}" type="datetimeFigureOut">
              <a:rPr lang="fr-FR"/>
              <a:t>14/03/2024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298450" y="1165225"/>
            <a:ext cx="5591175" cy="3146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637" tIns="42318" rIns="84637" bIns="42318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18808" y="4485353"/>
            <a:ext cx="4950460" cy="3669833"/>
          </a:xfrm>
          <a:prstGeom prst="rect">
            <a:avLst/>
          </a:prstGeom>
        </p:spPr>
        <p:txBody>
          <a:bodyPr vert="horz" lIns="84637" tIns="42318" rIns="84637" bIns="42318" rtlCol="0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1" y="8852585"/>
            <a:ext cx="2681499" cy="467628"/>
          </a:xfrm>
          <a:prstGeom prst="rect">
            <a:avLst/>
          </a:prstGeom>
        </p:spPr>
        <p:txBody>
          <a:bodyPr vert="horz" lIns="84637" tIns="42318" rIns="84637" bIns="4231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505145" y="8852585"/>
            <a:ext cx="2681499" cy="467628"/>
          </a:xfrm>
          <a:prstGeom prst="rect">
            <a:avLst/>
          </a:prstGeom>
        </p:spPr>
        <p:txBody>
          <a:bodyPr vert="horz" lIns="84637" tIns="42318" rIns="84637" bIns="42318" rtlCol="0" anchor="b"/>
          <a:lstStyle>
            <a:lvl1pPr algn="r">
              <a:defRPr sz="1100"/>
            </a:lvl1pPr>
          </a:lstStyle>
          <a:p>
            <a:pPr>
              <a:defRPr/>
            </a:pPr>
            <a:fld id="{AE6358B9-9E73-4E1F-A238-21958336F203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38921">
      <a:defRPr sz="165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>
      <a:defRPr sz="165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>
      <a:defRPr sz="165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>
      <a:defRPr sz="165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>
      <a:defRPr sz="165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>
      <a:defRPr sz="165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>
      <a:defRPr sz="165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>
      <a:defRPr sz="165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>
      <a:defRPr sz="165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 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 ?>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 ?>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 ?>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 ?>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 ?>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 ?>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 ?>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 ?>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 ?>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 ?>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 ?>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 ?>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 ?>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 ?>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 ?>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 ?>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 ?>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 ?>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 ?>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 ?>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 ?>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 ?>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 ?>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 ?>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 ?>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 ?>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798427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695930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9717523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9EB888-1F5F-53A9-5920-BDABF022B533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786266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4388538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867020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867737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734042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452536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C1F310-7FC6-04E5-BA41-88AA5D240448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910171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0437178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947179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FC219E3-6EF8-A315-346E-4AAB4DFED0B8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125039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9066750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4815729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1D46E2-1B2E-1EA9-D42D-4A9094ACDDB2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833837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99569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346762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B389304-3A6C-A4E4-2409-9FF18E1E2A00}" type="slidenum">
              <a:rPr/>
              <a:t/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82722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857433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Pour t</a:t>
            </a:r>
            <a: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outes disciplines et toutes langues (langage de programmation et musique inclus)</a:t>
            </a:r>
            <a:endParaRPr/>
          </a:p>
        </p:txBody>
      </p:sp>
      <p:sp>
        <p:nvSpPr>
          <p:cNvPr id="20436241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B915166-3942-797E-1B9C-59B779916A60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369081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55045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33803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ED265C-BDB8-1B7F-DA5F-595D480F438B}" type="slidenum">
              <a:rPr/>
              <a:t/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095890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705957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Variante du jeu de rôle</a:t>
            </a:r>
            <a:endParaRPr sz="1650"/>
          </a:p>
        </p:txBody>
      </p:sp>
      <p:sp>
        <p:nvSpPr>
          <p:cNvPr id="2406987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9CF7C6-E2E0-34F0-723D-F69D0ACD3800}" type="slidenum">
              <a:rPr/>
              <a:t/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800017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24271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877132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08DBBF3-11B8-416D-98FA-9316E2FA23CD}" type="slidenum">
              <a:rPr/>
              <a:t/>
            </a:fld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926280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761365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5420867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4753967-4809-2CD5-8535-01F42E8DBB43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20180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1435570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775530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823746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5947864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600"/>
              <a:t>Scénariste du roman/film “2001 l’Odysée de l’espace”</a:t>
            </a:r>
            <a:endParaRPr sz="1600"/>
          </a:p>
        </p:txBody>
      </p:sp>
      <p:sp>
        <p:nvSpPr>
          <p:cNvPr id="145234339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889155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2347544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4728953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2BA333B-3595-F5B4-8CAD-5F3E2472AF4D}" type="slidenum">
              <a:rPr/>
              <a:t/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006329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6734877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599942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A1A1F5-97F0-66EE-7EAF-DC749AC1DC61}" type="slidenum">
              <a:rPr/>
              <a:t>23</a:t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107947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924052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4151382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355991-3115-FE20-478C-655069C9929E}" type="slidenum">
              <a:rPr/>
              <a:t/>
            </a:fld>
            <a:endParaRPr/>
          </a:p>
        </p:txBody>
      </p:sp>
    </p:spTree>
  </p:cSld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42013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964587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2525608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E0B813C-DAD2-38FF-53D7-E84B7C75527E}" type="slidenum">
              <a:rPr/>
              <a:t/>
            </a:fld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641520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49010737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1806788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1A231E-AFCA-3D0D-6FA1-4250744F8CB8}" type="slidenum">
              <a:rPr/>
              <a:t/>
            </a:fld>
            <a:endParaRPr/>
          </a:p>
        </p:txBody>
      </p:sp>
    </p:spTree>
  </p:cSld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090559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4056443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fr-FR" sz="1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L’IAG « prédit » le mot qui suit un contexte donné</a:t>
            </a:r>
            <a:br>
              <a:rPr lang="fr-FR" sz="1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fr-FR" sz="14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ex : génération de la fin d’un mot sur un clavier de smartphone)</a:t>
            </a:r>
            <a:endParaRPr sz="14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sz="1400"/>
          </a:p>
        </p:txBody>
      </p:sp>
      <p:sp>
        <p:nvSpPr>
          <p:cNvPr id="9914289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727823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360403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L’IAG « prédit » le mot qui suit un contexte donné</a:t>
            </a:r>
            <a:b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(</a:t>
            </a:r>
            <a: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ex : génération de la fin d’un mot sur un clavier de smartphone)</a:t>
            </a:r>
            <a:endParaRPr sz="165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sz="1650"/>
          </a:p>
          <a:p>
            <a:pPr>
              <a:defRPr/>
            </a:pPr>
            <a:endParaRPr/>
          </a:p>
        </p:txBody>
      </p:sp>
      <p:sp>
        <p:nvSpPr>
          <p:cNvPr id="9245718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977464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679541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859677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0BD470B-1901-96DE-52FB-55BB7D7F1DCC}" type="slidenum">
              <a:rPr/>
              <a:t/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144807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6804906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7980804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E42894-5750-E19C-5E87-3958FDEDC87B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091227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4662101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491753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324907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931727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613720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08FD899-361E-6988-6930-1A1E9B442012}" type="slidenum">
              <a:rPr/>
              <a:t/>
            </a:fld>
            <a:endParaRPr/>
          </a:p>
        </p:txBody>
      </p:sp>
    </p:spTree>
  </p:cSld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570638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3408133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780230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4E6673-FA79-4907-7C97-204E86D9B85E}" type="slidenum">
              <a:rPr/>
              <a:t/>
            </a:fld>
            <a:endParaRPr/>
          </a:p>
        </p:txBody>
      </p:sp>
    </p:spTree>
  </p:cSld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643817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5177132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8102423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67EEDEC-0EE0-9CF8-79D7-B5A38E9D0591}" type="slidenum">
              <a:rPr/>
              <a:t/>
            </a:fld>
            <a:endParaRPr/>
          </a:p>
        </p:txBody>
      </p:sp>
    </p:spTree>
  </p:cSld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093103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9716908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297834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F7E95BB-C6D0-36C3-90DB-FABC46899A71}" type="slidenum">
              <a:rPr/>
              <a:t/>
            </a:fld>
            <a:endParaRPr/>
          </a:p>
        </p:txBody>
      </p:sp>
    </p:spTree>
  </p:cSld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114126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7008488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3323936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B165AB-070A-1216-4FEA-98AFBC6C8ED2}" type="slidenum">
              <a:rPr/>
              <a:t/>
            </a:fld>
            <a:endParaRPr/>
          </a:p>
        </p:txBody>
      </p:sp>
    </p:spTree>
  </p:cSld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323416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4078162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181490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C03227E-AEF1-81C9-693A-3BEFA90AD729}" type="slidenum">
              <a:rPr/>
              <a:t/>
            </a:fld>
            <a:endParaRPr/>
          </a:p>
        </p:txBody>
      </p:sp>
    </p:spTree>
  </p:cSld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558838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272024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881859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583669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9756210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5283950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415C8B-AD8E-E453-7DAB-06410F953C60}" type="slidenum">
              <a:rPr/>
              <a:t/>
            </a:fld>
            <a:endParaRPr/>
          </a:p>
        </p:txBody>
      </p:sp>
    </p:spTree>
  </p:cSld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625227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981139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fr-FR" sz="165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Tension entre </a:t>
            </a:r>
            <a:r>
              <a:rPr lang="fr-FR" sz="165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réalité historique </a:t>
            </a:r>
            <a:r>
              <a:rPr lang="fr-FR" sz="165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et promotion des diversités culturelles : difficulté technique de configurer des outils faisant les 2</a:t>
            </a:r>
            <a:endParaRPr sz="1650" b="0" i="0" u="none">
              <a:solidFill>
                <a:srgbClr val="000000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75268731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34EF17A-6A10-E1A9-1EC4-62F43EA24AE8}" type="slidenum">
              <a:rPr/>
              <a:t/>
            </a:fld>
            <a:endParaRPr/>
          </a:p>
        </p:txBody>
      </p:sp>
    </p:spTree>
  </p:cSld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141695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29793530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9919193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BD9CF1-4B77-AA75-DD18-4279D4E13BDF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356496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060273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8308287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5517944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6979526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0253909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529874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495532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Zoomons sur quelques uns</a:t>
            </a:r>
            <a:endParaRPr/>
          </a:p>
        </p:txBody>
      </p:sp>
      <p:sp>
        <p:nvSpPr>
          <p:cNvPr id="63911903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913CDAC-4E42-6FD4-6FB6-785A12399DBA}" type="slidenum">
              <a:rPr/>
              <a:t>22</a:t>
            </a:fld>
            <a:endParaRPr/>
          </a:p>
        </p:txBody>
      </p:sp>
    </p:spTree>
  </p:cSld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87962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830629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Zo</a:t>
            </a:r>
            <a:r>
              <a:rPr lang="fr-FR"/>
              <a:t>o</a:t>
            </a:r>
            <a:r>
              <a:rPr/>
              <a:t>mons sur quelques uns</a:t>
            </a:r>
            <a:endParaRPr/>
          </a:p>
        </p:txBody>
      </p:sp>
      <p:sp>
        <p:nvSpPr>
          <p:cNvPr id="136545484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9755A9-49E4-754C-EF1D-1EF0D8DBB04B}" type="slidenum">
              <a:rPr/>
              <a:t/>
            </a:fld>
            <a:endParaRPr/>
          </a:p>
        </p:txBody>
      </p:sp>
    </p:spTree>
  </p:cSld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952985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2991868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8920364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22717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606487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1345703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C465FD3-DB71-DB74-6BF8-98C6EB3D619B}" type="slidenum">
              <a:rPr/>
              <a:t/>
            </a:fld>
            <a:endParaRPr/>
          </a:p>
        </p:txBody>
      </p:sp>
    </p:spTree>
  </p:cSld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035848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6491067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2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La découvreuse de l’ADN, </a:t>
            </a:r>
            <a:r>
              <a:rPr lang="fr-FR" sz="12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Rosalind Franklin, reçoit le prix Nobel, qu’elle n’a en réalité jamais obtenu.</a:t>
            </a:r>
            <a:br>
              <a:rPr lang="fr-FR" sz="12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</a:br>
            <a:r>
              <a:rPr lang="fr-FR" sz="12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Quatre ans après son décès, il a été attribué à 3 chercheurs s’étant appropriés ses découvertes.</a:t>
            </a:r>
            <a:endParaRPr sz="1200"/>
          </a:p>
        </p:txBody>
      </p:sp>
      <p:sp>
        <p:nvSpPr>
          <p:cNvPr id="12976932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36A720-3C3E-4C62-F1C5-FC0806AFAE28}" type="slidenum">
              <a:rPr/>
              <a:t/>
            </a:fld>
            <a:endParaRPr/>
          </a:p>
        </p:txBody>
      </p:sp>
    </p:spTree>
  </p:cSld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1141450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5286483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884957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FEEB88-583D-3959-9C22-200BE560D438}" type="slidenum">
              <a:rPr/>
              <a:t/>
            </a:fld>
            <a:endParaRPr/>
          </a:p>
        </p:txBody>
      </p:sp>
    </p:spTree>
  </p:cSld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576478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8732419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130913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F4A6DC-D409-E32D-2A5C-9C1EF700DD1D}" type="slidenum">
              <a:rPr/>
              <a:t/>
            </a:fld>
            <a:endParaRPr/>
          </a:p>
        </p:txBody>
      </p:sp>
    </p:spTree>
  </p:cSld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431014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5640994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894062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F0559F-3FFF-4FAF-4600-9C8711D5C5F1}" type="slidenum">
              <a:rPr/>
              <a:t/>
            </a:fld>
            <a:endParaRPr/>
          </a:p>
        </p:txBody>
      </p:sp>
    </p:spTree>
  </p:cSld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098397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2399138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Faire preuve de discernement dans les usages des IA génératives</a:t>
            </a:r>
            <a:endParaRPr sz="1650">
              <a:solidFill>
                <a:schemeClr val="bg1"/>
              </a:solidFill>
            </a:endParaRPr>
          </a:p>
        </p:txBody>
      </p:sp>
      <p:sp>
        <p:nvSpPr>
          <p:cNvPr id="167559019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905086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9352660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4153823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43F423E-2B2D-1D59-2AB7-0A7345D6529B}" type="slidenum">
              <a:rPr/>
              <a:t/>
            </a:fld>
            <a:endParaRPr/>
          </a:p>
        </p:txBody>
      </p:sp>
    </p:spTree>
  </p:cSld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682444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71013331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540049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2C629A-6899-DBFF-F507-B6BC6D1902A3}" type="slidenum">
              <a:rPr/>
              <a:t>44</a:t>
            </a:fld>
            <a:endParaRPr/>
          </a:p>
        </p:txBody>
      </p:sp>
    </p:spTree>
  </p:cSld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6703010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298449" y="1165221"/>
            <a:ext cx="5591171" cy="3146421"/>
          </a:xfrm>
        </p:spPr>
      </p:sp>
      <p:sp>
        <p:nvSpPr>
          <p:cNvPr id="1247933899" name="Espace réservé des commentair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43836647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E508C0-AC38-4A47-5544-F489F3B3361C}" type="slidenum">
              <a:rPr lang="fr-FR"/>
              <a:t/>
            </a:fld>
            <a:endParaRPr lang="fr-FR"/>
          </a:p>
        </p:txBody>
      </p:sp>
    </p:spTree>
  </p:cSld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0882236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298449" y="1165221"/>
            <a:ext cx="5591170" cy="3146420"/>
          </a:xfrm>
        </p:spPr>
      </p:sp>
      <p:sp>
        <p:nvSpPr>
          <p:cNvPr id="1600062989" name="Espace réservé des commentair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10815037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3FE4E8-9F17-FE7C-1175-8B98F0D61AD8}" type="slidenum">
              <a:rPr lang="fr-FR"/>
              <a:t/>
            </a:fld>
            <a:endParaRPr lang="fr-FR"/>
          </a:p>
        </p:txBody>
      </p:sp>
    </p:spTree>
  </p:cSld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9124656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298449" y="1165221"/>
            <a:ext cx="5591171" cy="3146421"/>
          </a:xfrm>
        </p:spPr>
      </p:sp>
      <p:sp>
        <p:nvSpPr>
          <p:cNvPr id="2139407010" name="Espace réservé des commentair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5472064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423747-8785-E353-1588-B09AFA239A09}" type="slidenum">
              <a:rPr lang="fr-FR"/>
              <a:t/>
            </a:fld>
            <a:endParaRPr lang="fr-FR"/>
          </a:p>
        </p:txBody>
      </p:sp>
    </p:spTree>
  </p:cSld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9DD254-C943-D5D0-5A5F-3FE7F399C643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594884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4345386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0622526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515472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9941551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740390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802918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792921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165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On a tous un accès rapide et simple aux outils d’IA dans notre poche.</a:t>
            </a:r>
            <a:endParaRPr sz="1650"/>
          </a:p>
        </p:txBody>
      </p:sp>
      <p:sp>
        <p:nvSpPr>
          <p:cNvPr id="120138299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94B04B-28D1-104F-ADDD-DCF78B236FBA}" type="slidenum">
              <a:rPr/>
              <a:t>30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982734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025336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6455975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5A5F88-15D9-DFA7-0C2A-B05FA93163A5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userDrawn="1">
  <p:cSld name="1re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white">
          <a:xfrm>
            <a:off x="0" y="0"/>
            <a:ext cx="19044000" cy="1080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2400">
              <a:ln>
                <a:noFill/>
              </a:ln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black">
          <a:xfrm>
            <a:off x="578440" y="9748224"/>
            <a:ext cx="2267582" cy="574454"/>
          </a:xfrm>
          <a:prstGeom prst="rect">
            <a:avLst/>
          </a:prstGeom>
        </p:spPr>
      </p:pic>
      <p:cxnSp>
        <p:nvCxnSpPr>
          <p:cNvPr id="36" name="Connecteur droit 35"/>
          <p:cNvCxnSpPr/>
          <p:nvPr userDrawn="1"/>
        </p:nvCxnSpPr>
        <p:spPr bwMode="black">
          <a:xfrm>
            <a:off x="581027" y="9418865"/>
            <a:ext cx="1780857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/>
          <a:stretch/>
        </p:blipFill>
        <p:spPr bwMode="black">
          <a:xfrm rot="5400000">
            <a:off x="9018318" y="-9037432"/>
            <a:ext cx="933136" cy="19008000"/>
          </a:xfrm>
          <a:prstGeom prst="rect">
            <a:avLst/>
          </a:prstGeom>
        </p:spPr>
      </p:pic>
      <p:cxnSp>
        <p:nvCxnSpPr>
          <p:cNvPr id="40" name="Connecteur droit 39"/>
          <p:cNvCxnSpPr/>
          <p:nvPr userDrawn="1"/>
        </p:nvCxnSpPr>
        <p:spPr bwMode="black">
          <a:xfrm flipV="1">
            <a:off x="777744" y="2614668"/>
            <a:ext cx="0" cy="3976632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 bwMode="black">
          <a:xfrm>
            <a:off x="1146763" y="1706027"/>
            <a:ext cx="4485130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>
                <a:solidFill>
                  <a:schemeClr val="bg1"/>
                </a:solidFill>
                <a:latin typeface="Source Sans Pro"/>
                <a:ea typeface="Source Sans Pro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1149565" y="2650637"/>
            <a:ext cx="17240031" cy="3127462"/>
          </a:xfrm>
        </p:spPr>
        <p:txBody>
          <a:bodyPr>
            <a:normAutofit/>
          </a:bodyPr>
          <a:lstStyle>
            <a:lvl1pPr marL="0" indent="0">
              <a:buNone/>
              <a:defRPr sz="13000">
                <a:solidFill>
                  <a:schemeClr val="bg1"/>
                </a:solidFill>
                <a:latin typeface="Source Sans Pro"/>
                <a:ea typeface="Source Sans Pro"/>
              </a:defRPr>
            </a:lvl1pPr>
          </a:lstStyle>
          <a:p>
            <a:pPr lvl="0"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4" name="Subtitle 2"/>
          <p:cNvSpPr>
            <a:spLocks noGrp="1"/>
          </p:cNvSpPr>
          <p:nvPr>
            <p:ph type="subTitle" idx="12"/>
          </p:nvPr>
        </p:nvSpPr>
        <p:spPr bwMode="black">
          <a:xfrm>
            <a:off x="1152733" y="5833422"/>
            <a:ext cx="17236863" cy="830997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6000">
                <a:solidFill>
                  <a:schemeClr val="bg1"/>
                </a:solidFill>
                <a:latin typeface="Source Sans Pro"/>
                <a:ea typeface="Source Sans Pro"/>
              </a:defRPr>
            </a:lvl1pPr>
            <a:lvl2pPr marL="950343" indent="0" algn="ctr">
              <a:buNone/>
              <a:defRPr sz="4150"/>
            </a:lvl2pPr>
            <a:lvl3pPr marL="1900686" indent="0" algn="ctr">
              <a:buNone/>
              <a:defRPr sz="3750"/>
            </a:lvl3pPr>
            <a:lvl4pPr marL="2851027" indent="0" algn="ctr">
              <a:buNone/>
              <a:defRPr sz="3350"/>
            </a:lvl4pPr>
            <a:lvl5pPr marL="3801370" indent="0" algn="ctr">
              <a:buNone/>
              <a:defRPr sz="3350"/>
            </a:lvl5pPr>
            <a:lvl6pPr marL="4751712" indent="0" algn="ctr">
              <a:buNone/>
              <a:defRPr sz="3350"/>
            </a:lvl6pPr>
            <a:lvl7pPr marL="5702056" indent="0" algn="ctr">
              <a:buNone/>
              <a:defRPr sz="3350"/>
            </a:lvl7pPr>
            <a:lvl8pPr marL="6652399" indent="0" algn="ctr">
              <a:buNone/>
              <a:defRPr sz="3350"/>
            </a:lvl8pPr>
            <a:lvl9pPr marL="7602741" indent="0" algn="ctr">
              <a:buNone/>
              <a:defRPr sz="33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white">
          <a:xfrm>
            <a:off x="0" y="0"/>
            <a:ext cx="19044000" cy="1080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2400">
              <a:ln>
                <a:noFill/>
              </a:ln>
            </a:endParaRPr>
          </a:p>
        </p:txBody>
      </p:sp>
      <p:grpSp>
        <p:nvGrpSpPr>
          <p:cNvPr id="10" name="Groupe 9"/>
          <p:cNvGrpSpPr/>
          <p:nvPr userDrawn="1"/>
        </p:nvGrpSpPr>
        <p:grpSpPr bwMode="black">
          <a:xfrm>
            <a:off x="6457468" y="1564586"/>
            <a:ext cx="6092203" cy="7613123"/>
            <a:chOff x="5624516" y="-1210470"/>
            <a:chExt cx="463100" cy="578713"/>
          </a:xfrm>
          <a:solidFill>
            <a:schemeClr val="bg1"/>
          </a:solidFill>
        </p:grpSpPr>
        <p:sp>
          <p:nvSpPr>
            <p:cNvPr id="11" name="Freeform 5"/>
            <p:cNvSpPr/>
            <p:nvPr userDrawn="1"/>
          </p:nvSpPr>
          <p:spPr bwMode="black">
            <a:xfrm>
              <a:off x="5624516" y="-883229"/>
              <a:ext cx="463100" cy="251472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 fill="norm" stroke="1" extrusionOk="0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12" name="Freeform 22"/>
            <p:cNvSpPr/>
            <p:nvPr userDrawn="1"/>
          </p:nvSpPr>
          <p:spPr bwMode="black">
            <a:xfrm>
              <a:off x="5778665" y="-1210470"/>
              <a:ext cx="308951" cy="235143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 fill="norm" stroke="1" extrusionOk="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13" name="Rectangle 23"/>
            <p:cNvSpPr>
              <a:spLocks noChangeArrowheads="1"/>
            </p:cNvSpPr>
            <p:nvPr userDrawn="1"/>
          </p:nvSpPr>
          <p:spPr bwMode="black">
            <a:xfrm>
              <a:off x="5624516" y="-1210470"/>
              <a:ext cx="112999" cy="23514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fr-FR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hf dt="0" ftr="0" hdr="0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userDrawn="1">
  <p:cSld name="Pag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1120954" y="2957567"/>
            <a:ext cx="17108434" cy="3545586"/>
          </a:xfrm>
        </p:spPr>
        <p:txBody>
          <a:bodyPr/>
          <a:lstStyle>
            <a:lvl1pPr marL="0" indent="0">
              <a:buNone/>
              <a:defRPr sz="12800"/>
            </a:lvl1pPr>
          </a:lstStyle>
          <a:p>
            <a:pPr lvl="0">
              <a:defRPr/>
            </a:pPr>
            <a:r>
              <a:rPr lang="fr-FR"/>
              <a:t>Modifiez le style du titre</a:t>
            </a:r>
            <a:endParaRPr/>
          </a:p>
        </p:txBody>
      </p:sp>
      <p:cxnSp>
        <p:nvCxnSpPr>
          <p:cNvPr id="7" name="Connecteur droit 6"/>
          <p:cNvCxnSpPr/>
          <p:nvPr userDrawn="1"/>
        </p:nvCxnSpPr>
        <p:spPr bwMode="auto">
          <a:xfrm flipV="1">
            <a:off x="777745" y="2957569"/>
            <a:ext cx="0" cy="3545585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userDrawn="1">
  <p:cSld name="Dernière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auto">
          <a:xfrm>
            <a:off x="635002" y="689022"/>
            <a:ext cx="17871429" cy="69249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 bwMode="auto">
          <a:xfrm>
            <a:off x="635002" y="3064847"/>
            <a:ext cx="17871429" cy="997196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</p:txBody>
      </p:sp>
      <p:cxnSp>
        <p:nvCxnSpPr>
          <p:cNvPr id="9" name="Connecteur droit 8"/>
          <p:cNvCxnSpPr/>
          <p:nvPr userDrawn="1"/>
        </p:nvCxnSpPr>
        <p:spPr bwMode="auto">
          <a:xfrm flipV="1">
            <a:off x="443625" y="341369"/>
            <a:ext cx="0" cy="1387803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14.03.2024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‹N°›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375889" y="1749794"/>
            <a:ext cx="14255354" cy="3722332"/>
          </a:xfrm>
        </p:spPr>
        <p:txBody>
          <a:bodyPr anchor="b"/>
          <a:lstStyle>
            <a:lvl1pPr algn="ctr">
              <a:defRPr sz="935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2375889" y="5615674"/>
            <a:ext cx="14255354" cy="2581376"/>
          </a:xfrm>
        </p:spPr>
        <p:txBody>
          <a:bodyPr/>
          <a:lstStyle>
            <a:lvl1pPr marL="0" indent="0" algn="ctr">
              <a:buNone/>
              <a:defRPr sz="3750"/>
            </a:lvl1pPr>
            <a:lvl2pPr marL="712775" indent="0" algn="ctr">
              <a:buNone/>
              <a:defRPr sz="3100"/>
            </a:lvl2pPr>
            <a:lvl3pPr marL="1425550" indent="0" algn="ctr">
              <a:buNone/>
              <a:defRPr sz="2800"/>
            </a:lvl3pPr>
            <a:lvl4pPr marL="2138324" indent="0" algn="ctr">
              <a:buNone/>
              <a:defRPr sz="2500"/>
            </a:lvl4pPr>
            <a:lvl5pPr marL="2851099" indent="0" algn="ctr">
              <a:buNone/>
              <a:defRPr sz="2500"/>
            </a:lvl5pPr>
            <a:lvl6pPr marL="3563874" indent="0" algn="ctr">
              <a:buNone/>
              <a:defRPr sz="2500"/>
            </a:lvl6pPr>
            <a:lvl7pPr marL="4276649" indent="0" algn="ctr">
              <a:buNone/>
              <a:defRPr sz="2500"/>
            </a:lvl7pPr>
            <a:lvl8pPr marL="4989424" indent="0" algn="ctr">
              <a:buNone/>
              <a:defRPr sz="2500"/>
            </a:lvl8pPr>
            <a:lvl9pPr marL="5702198" indent="0" algn="ctr">
              <a:buNone/>
              <a:defRPr sz="2500"/>
            </a:lvl9pPr>
          </a:lstStyle>
          <a:p>
            <a:pPr>
              <a:defRPr/>
            </a:pPr>
            <a:r>
              <a:rPr lang="fr-FR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14/03/2024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306736" y="2846197"/>
            <a:ext cx="8078031" cy="6783857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9622363" y="2846197"/>
            <a:ext cx="8078031" cy="6783857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14/03/2024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1" userDrawn="1">
  <p:cSld name="Page de contenu avec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9958747" y="2561169"/>
            <a:ext cx="8430854" cy="1274195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9958747" y="8183034"/>
            <a:ext cx="641490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35F9AA5-BE22-4C36-8B95-5AA10E261444}" type="slidenum">
              <a:rPr lang="fr-FR"/>
              <a:t>‹N°›</a:t>
            </a:fld>
            <a:endParaRPr lang="fr-FR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 bwMode="auto">
          <a:xfrm>
            <a:off x="575716" y="2540000"/>
            <a:ext cx="8885520" cy="6604000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862289" y="687420"/>
            <a:ext cx="16522439" cy="69249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cxnSp>
        <p:nvCxnSpPr>
          <p:cNvPr id="10" name="Connecteur droit 9"/>
          <p:cNvCxnSpPr/>
          <p:nvPr userDrawn="1"/>
        </p:nvCxnSpPr>
        <p:spPr bwMode="auto">
          <a:xfrm flipV="1">
            <a:off x="591482" y="341368"/>
            <a:ext cx="0" cy="1387803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81027" y="569241"/>
            <a:ext cx="17808574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7537" y="2846201"/>
            <a:ext cx="17772064" cy="637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cxnSp>
        <p:nvCxnSpPr>
          <p:cNvPr id="7" name="Connecteur droit 6"/>
          <p:cNvCxnSpPr/>
          <p:nvPr userDrawn="1"/>
        </p:nvCxnSpPr>
        <p:spPr bwMode="auto">
          <a:xfrm>
            <a:off x="581027" y="9418865"/>
            <a:ext cx="1780857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 30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81027" y="9748903"/>
            <a:ext cx="2319157" cy="576000"/>
          </a:xfrm>
          <a:prstGeom prst="rect">
            <a:avLst/>
          </a:prstGeom>
        </p:spPr>
      </p:pic>
      <p:sp>
        <p:nvSpPr>
          <p:cNvPr id="8" name="Slide Number Placeholder 5"/>
          <p:cNvSpPr txBox="1"/>
          <p:nvPr userDrawn="1"/>
        </p:nvSpPr>
        <p:spPr bwMode="auto">
          <a:xfrm>
            <a:off x="16298122" y="9532779"/>
            <a:ext cx="2091479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457200"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F9AA5-BE22-4C36-8B95-5AA10E261444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1"/>
  <p:txStyles>
    <p:titleStyle>
      <a:lvl1pPr algn="l" defTabSz="1425550">
        <a:lnSpc>
          <a:spcPct val="90000"/>
        </a:lnSpc>
        <a:spcBef>
          <a:spcPts val="0"/>
        </a:spcBef>
        <a:buNone/>
        <a:defRPr sz="7000">
          <a:solidFill>
            <a:schemeClr val="tx1"/>
          </a:solidFill>
          <a:latin typeface="Source Sans Pro"/>
          <a:ea typeface="Source Sans Pro"/>
          <a:cs typeface="+mj-cs"/>
        </a:defRPr>
      </a:lvl1pPr>
    </p:titleStyle>
    <p:bodyStyle>
      <a:lvl1pPr marL="356387" indent="-356387" algn="l" defTabSz="1425550">
        <a:lnSpc>
          <a:spcPct val="90000"/>
        </a:lnSpc>
        <a:spcBef>
          <a:spcPts val="1559"/>
        </a:spcBef>
        <a:buFont typeface="Arial"/>
        <a:buChar char="•"/>
        <a:defRPr sz="3600" b="0" i="0">
          <a:solidFill>
            <a:schemeClr val="tx1"/>
          </a:solidFill>
          <a:latin typeface="Source Sans Pro"/>
          <a:ea typeface="Source Sans Pro"/>
          <a:cs typeface="+mn-cs"/>
        </a:defRPr>
      </a:lvl1pPr>
      <a:lvl2pPr marL="1069162" indent="-356387" algn="l" defTabSz="1425550">
        <a:lnSpc>
          <a:spcPct val="90000"/>
        </a:lnSpc>
        <a:spcBef>
          <a:spcPts val="780"/>
        </a:spcBef>
        <a:buFont typeface="Courier New"/>
        <a:buChar char="o"/>
        <a:defRPr sz="3200">
          <a:solidFill>
            <a:schemeClr val="tx1"/>
          </a:solidFill>
          <a:latin typeface="Source Sans Pro"/>
          <a:ea typeface="Source Sans Pro"/>
          <a:cs typeface="+mn-cs"/>
        </a:defRPr>
      </a:lvl2pPr>
      <a:lvl3pPr marL="1781937" indent="-356387" algn="l" defTabSz="1425550">
        <a:lnSpc>
          <a:spcPct val="90000"/>
        </a:lnSpc>
        <a:spcBef>
          <a:spcPts val="780"/>
        </a:spcBef>
        <a:buFont typeface="Police système Courant"/>
        <a:buChar char="–"/>
        <a:defRPr sz="2800">
          <a:solidFill>
            <a:schemeClr val="tx1"/>
          </a:solidFill>
          <a:latin typeface="Source Sans Pro"/>
          <a:ea typeface="Source Sans Pro"/>
          <a:cs typeface="+mn-cs"/>
        </a:defRPr>
      </a:lvl3pPr>
      <a:lvl4pPr marL="2494712" indent="-356387" algn="l" defTabSz="1425550">
        <a:lnSpc>
          <a:spcPct val="90000"/>
        </a:lnSpc>
        <a:spcBef>
          <a:spcPts val="780"/>
        </a:spcBef>
        <a:buFont typeface="Police système Courant"/>
        <a:buChar char="»"/>
        <a:defRPr sz="2400">
          <a:solidFill>
            <a:schemeClr val="tx1"/>
          </a:solidFill>
          <a:latin typeface="Source Sans Pro"/>
          <a:ea typeface="Source Sans Pro"/>
          <a:cs typeface="+mn-cs"/>
        </a:defRPr>
      </a:lvl4pPr>
      <a:lvl5pPr marL="320748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nolej.io/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madoc.univ-nantes.fr/course/view.php?id=58282" TargetMode="External"/><Relationship Id="rId4" Type="http://schemas.openxmlformats.org/officeDocument/2006/relationships/hyperlink" Target="https://mediaserver.univ-nantes.fr/videos/ouverture-institutionnelle/" TargetMode="Externa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youtu.be/_nSmkyDNulk?si=Ldp11GPhjEpdilSe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Relationship Id="rId4" Type="http://schemas.openxmlformats.org/officeDocument/2006/relationships/hyperlink" Target="https://www.canotech.fr/a/35578/les-intelligences-artificielles-generatives" TargetMode="Externa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4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jp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9.png"/><Relationship Id="rId4" Type="http://schemas.openxmlformats.org/officeDocument/2006/relationships/image" Target="../media/image30.jp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goblin.tools/Professor" TargetMode="External"/><Relationship Id="rId4" Type="http://schemas.openxmlformats.org/officeDocument/2006/relationships/hyperlink" Target="https://duck.ai/" TargetMode="External"/><Relationship Id="rId5" Type="http://schemas.openxmlformats.org/officeDocument/2006/relationships/hyperlink" Target="https://www.perplexity.ai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1.pn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5" Type="http://schemas.openxmlformats.org/officeDocument/2006/relationships/image" Target="../media/image31.png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4.png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9.png"/><Relationship Id="rId4" Type="http://schemas.openxmlformats.org/officeDocument/2006/relationships/image" Target="../media/image30.jp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5.jpg"/><Relationship Id="rId4" Type="http://schemas.openxmlformats.org/officeDocument/2006/relationships/image" Target="../media/image36.jpg"/></Relationships>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9.png"/><Relationship Id="rId4" Type="http://schemas.openxmlformats.org/officeDocument/2006/relationships/image" Target="../media/image30.jpg"/></Relationships>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/Relationships>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www.lemonde.fr/les-decodeurs/article/2023/05/11/les-images-creees-par-ia-et-le-risque-de-reecrire-l-histoire_6172920_4355770.html" TargetMode="External"/><Relationship Id="rId4" Type="http://schemas.openxmlformats.org/officeDocument/2006/relationships/image" Target="../media/image37.jpg"/><Relationship Id="rId5" Type="http://schemas.openxmlformats.org/officeDocument/2006/relationships/image" Target="../media/image38.jpg"/><Relationship Id="rId6" Type="http://schemas.openxmlformats.org/officeDocument/2006/relationships/image" Target="../media/image39.jpg"/></Relationships>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0.jpg"/></Relationships>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1.png"/><Relationship Id="rId4" Type="http://schemas.openxmlformats.org/officeDocument/2006/relationships/hyperlink" Target="https://www.technologyreview.com/2019/06/06/239031/training-a-single-ai-model-can-emit-as-much-carbon-as-five-cars-in-their-lifetimes/" TargetMode="External"/><Relationship Id="rId5" Type="http://schemas.openxmlformats.org/officeDocument/2006/relationships/hyperlink" Target="http://arxiv.org/pdf/2304.03271" TargetMode="External"/></Relationships>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hat.mistral.ai" TargetMode="External"/><Relationship Id="rId4" Type="http://schemas.openxmlformats.org/officeDocument/2006/relationships/image" Target="../media/image5.png"/></Relationships>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2.xml"/><Relationship Id="rId3" Type="http://schemas.openxmlformats.org/officeDocument/2006/relationships/hyperlink" Target="https://sup-ubs.fr/documentation/carte-mentale-ia-generatives-usages-pedagogiques/" TargetMode="External"/><Relationship Id="rId4" Type="http://schemas.openxmlformats.org/officeDocument/2006/relationships/hyperlink" Target="https://www.usherbrooke.ca/ssf/enseignement/intelligence-artificielle-ia/outils/evaluer-a-lere-des-ia" TargetMode="External"/><Relationship Id="rId5" Type="http://schemas.openxmlformats.org/officeDocument/2006/relationships/hyperlink" Target="https://sup-ubs.fr/documentation/ia-generatives-repenser-ses-evaluations-fiche-recapitulative/" TargetMode="External"/><Relationship Id="rId6" Type="http://schemas.openxmlformats.org/officeDocument/2006/relationships/hyperlink" Target="https://prompting.numedu.org/" TargetMode="External"/><Relationship Id="rId7" Type="http://schemas.openxmlformats.org/officeDocument/2006/relationships/hyperlink" Target="https://actif.numedu.org/" TargetMode="External"/><Relationship Id="rId8" Type="http://schemas.openxmlformats.org/officeDocument/2006/relationships/hyperlink" Target="https://www.unesco.org/fr/articles/ce-quil-faut-savoir-sur-les-nouveaux-referentiels-de-competences-en-ia-de-lunesco-pour-les-eleves-et" TargetMode="External"/><Relationship Id="rId9" Type="http://schemas.openxmlformats.org/officeDocument/2006/relationships/hyperlink" Target="https://www.obvia.ca/ressources/glossaire" TargetMode="External"/><Relationship Id="rId10" Type="http://schemas.openxmlformats.org/officeDocument/2006/relationships/hyperlink" Target="https://uqam-ca.libguides.com/ChatGPT_et_IA/declarer_citer" TargetMode="External"/><Relationship Id="rId11" Type="http://schemas.openxmlformats.org/officeDocument/2006/relationships/hyperlink" Target="https://pressbooks.pub/iapourlesenseignants/" TargetMode="External"/></Relationships>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3.xml"/><Relationship Id="rId3" Type="http://schemas.openxmlformats.org/officeDocument/2006/relationships/hyperlink" Target="https://www.univ-nantes.fr/universite/vision-strategie-et-grands-projets/des-usages-des-ia-generatives-a-nantes-universite" TargetMode="External"/><Relationship Id="rId4" Type="http://schemas.openxmlformats.org/officeDocument/2006/relationships/image" Target="../media/image43.png"/></Relationships>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4.xml"/><Relationship Id="rId3" Type="http://schemas.openxmlformats.org/officeDocument/2006/relationships/hyperlink" Target="https://bu.univ-nantes.fr/jdln/jdln-i-atelier-jeu-la-bataille-de-lia-jeu-de-cartes-collaboratif-sur-les-enjeux-des-ia-generatives-i-nantes" TargetMode="External"/><Relationship Id="rId4" Type="http://schemas.openxmlformats.org/officeDocument/2006/relationships/hyperlink" Target="https://inscription.univ-nantes.fr/events/ateliersdesBU20242025/9452/" TargetMode="External"/><Relationship Id="rId5" Type="http://schemas.openxmlformats.org/officeDocument/2006/relationships/hyperlink" Target="https://inscription.univ-nantes.fr/events/ateliersdesBU20242025/9453/" TargetMode="External"/><Relationship Id="rId6" Type="http://schemas.openxmlformats.org/officeDocument/2006/relationships/hyperlink" Target="https://formations-rh.univ-nantes.fr/" TargetMode="External"/></Relationships>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5.xml"/><Relationship Id="rId3" Type="http://schemas.openxmlformats.org/officeDocument/2006/relationships/hyperlink" Target="mailto:veille-techopeda-spin@univ-nantes.fr" TargetMode="External"/><Relationship Id="rId4" Type="http://schemas.openxmlformats.org/officeDocument/2006/relationships/hyperlink" Target="https://sympa.univ-nantes.fr/sympa/info/veille-technopeda-spin" TargetMode="External"/><Relationship Id="rId5" Type="http://schemas.openxmlformats.org/officeDocument/2006/relationships/image" Target="../media/image44.png"/></Relationships>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lens.google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0727764" name="Espace réservé du contenu 3"/>
          <p:cNvSpPr>
            <a:spLocks noGrp="1"/>
          </p:cNvSpPr>
          <p:nvPr>
            <p:ph idx="4294967295"/>
          </p:nvPr>
        </p:nvSpPr>
        <p:spPr bwMode="black">
          <a:xfrm flipH="0" flipV="0">
            <a:off x="1126665" y="2592589"/>
            <a:ext cx="14427821" cy="400966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/>
          <a:p>
            <a:pPr marL="0" indent="0" algn="l">
              <a:buFont typeface="Arial"/>
              <a:buNone/>
              <a:defRPr/>
            </a:pPr>
            <a:r>
              <a:rPr lang="fr-FR" sz="8000" b="1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Atelier</a:t>
            </a:r>
            <a:endParaRPr lang="fr-FR" sz="8000" b="1" i="0" u="none" strike="noStrike" cap="none" spc="0">
              <a:solidFill>
                <a:schemeClr val="bg1"/>
              </a:solidFill>
              <a:latin typeface="Source Sans Pro"/>
              <a:ea typeface="Source Sans Pro"/>
              <a:cs typeface="Arial"/>
            </a:endParaRPr>
          </a:p>
          <a:p>
            <a:pPr marL="0" indent="0" algn="l">
              <a:buFont typeface="Arial"/>
              <a:buNone/>
              <a:defRPr/>
            </a:pPr>
            <a:r>
              <a:rPr lang="fr-FR" sz="72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Appréhender les impacts d</a:t>
            </a:r>
            <a:r>
              <a:rPr lang="fr-FR" sz="72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es outils </a:t>
            </a:r>
            <a:r>
              <a:rPr lang="fr-FR" sz="72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d’IA génératives</a:t>
            </a:r>
            <a:r>
              <a:rPr lang="fr-FR" sz="72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 dans les activités de formation</a:t>
            </a:r>
            <a:endParaRPr sz="7200" b="0" i="0" u="none" strike="noStrike" cap="none" spc="0">
              <a:solidFill>
                <a:schemeClr val="bg1"/>
              </a:solidFill>
              <a:latin typeface="Source Sans Pro"/>
              <a:ea typeface="Source Sans Pro"/>
              <a:cs typeface="Arial"/>
            </a:endParaRPr>
          </a:p>
          <a:p>
            <a:pPr marL="0" indent="0">
              <a:buFont typeface="Arial"/>
              <a:buNone/>
              <a:defRPr/>
            </a:pPr>
            <a:endParaRPr sz="4800" b="0" i="1">
              <a:solidFill>
                <a:schemeClr val="bg1"/>
              </a:solidFill>
            </a:endParaRPr>
          </a:p>
        </p:txBody>
      </p:sp>
      <p:sp>
        <p:nvSpPr>
          <p:cNvPr id="1298569387" name=""/>
          <p:cNvSpPr txBox="1"/>
          <p:nvPr/>
        </p:nvSpPr>
        <p:spPr bwMode="auto">
          <a:xfrm flipH="0" flipV="0">
            <a:off x="966882" y="8523648"/>
            <a:ext cx="17335805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fr-FR" sz="3600">
                <a:solidFill>
                  <a:schemeClr val="bg1"/>
                </a:solidFill>
              </a:rPr>
              <a:t>Albert C</a:t>
            </a:r>
            <a:r>
              <a:rPr lang="fr-FR" sz="3600">
                <a:solidFill>
                  <a:schemeClr val="bg1"/>
                </a:solidFill>
              </a:rPr>
              <a:t>au - </a:t>
            </a:r>
            <a:r>
              <a:rPr lang="fr-FR" sz="3600" i="1">
                <a:solidFill>
                  <a:schemeClr val="bg1"/>
                </a:solidFill>
              </a:rPr>
              <a:t>albert.cau@univ-nantes.fr</a:t>
            </a:r>
            <a:r>
              <a:rPr lang="fr-FR" sz="3600" i="1">
                <a:solidFill>
                  <a:schemeClr val="bg1"/>
                </a:solidFill>
              </a:rPr>
              <a:t>	</a:t>
            </a:r>
            <a:r>
              <a:rPr lang="fr-FR" sz="3600">
                <a:solidFill>
                  <a:schemeClr val="bg1"/>
                </a:solidFill>
              </a:rPr>
              <a:t>	</a:t>
            </a:r>
            <a:r>
              <a:rPr lang="fr-FR" sz="3600">
                <a:solidFill>
                  <a:schemeClr val="bg1"/>
                </a:solidFill>
              </a:rPr>
              <a:t>																</a:t>
            </a:r>
            <a:r>
              <a:rPr lang="fr-FR" sz="3600">
                <a:solidFill>
                  <a:schemeClr val="bg1"/>
                </a:solidFill>
              </a:rPr>
              <a:t>mars </a:t>
            </a:r>
            <a:r>
              <a:rPr sz="3600">
                <a:solidFill>
                  <a:schemeClr val="bg1"/>
                </a:solidFill>
              </a:rPr>
              <a:t>2025</a:t>
            </a:r>
            <a:endParaRPr sz="3600">
              <a:solidFill>
                <a:schemeClr val="bg1"/>
              </a:solidFill>
            </a:endParaRPr>
          </a:p>
        </p:txBody>
      </p:sp>
      <p:pic>
        <p:nvPicPr>
          <p:cNvPr id="212498523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5950769" y="9684493"/>
            <a:ext cx="2330453" cy="815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3028965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288731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5001" y="3064845"/>
            <a:ext cx="17871428" cy="6303576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fr-FR" sz="3600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Utilisez-vous des outils d’IA générative ?</a:t>
            </a:r>
            <a:endParaRPr lang="fr-FR" sz="3600" i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 sz="3600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Pour faire quoi ?</a:t>
            </a: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r>
              <a:rPr lang="fr-FR" sz="3600" b="1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Exemple</a:t>
            </a:r>
            <a:endParaRPr sz="3600" b="1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3600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Utilisation ponctuelle : tests, idéation, reformulation de texte</a:t>
            </a:r>
            <a:endParaRPr lang="fr-FR" sz="3600" i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endParaRPr lang="fr-FR" sz="3600" i="0"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1837593610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2" rIns="142551" bIns="71272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Tour de table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7511848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877107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Idéation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716958664" name="Content Placeholder 2"/>
          <p:cNvSpPr>
            <a:spLocks noGrp="1"/>
          </p:cNvSpPr>
          <p:nvPr>
            <p:ph idx="1"/>
          </p:nvPr>
        </p:nvSpPr>
        <p:spPr bwMode="auto">
          <a:xfrm>
            <a:off x="634997" y="2470545"/>
            <a:ext cx="6965946" cy="231637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lnSpcReduction="10000"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>
              <a:defRPr/>
            </a:pPr>
            <a:r>
              <a:rPr lang="fr-FR"/>
              <a:t>Activités d’apprentissage</a:t>
            </a:r>
            <a:br>
              <a:rPr lang="fr-FR"/>
            </a:br>
            <a:r>
              <a:rPr lang="fr-FR"/>
              <a:t>ou d’évaluation</a:t>
            </a:r>
            <a:endParaRPr/>
          </a:p>
          <a:p>
            <a:pPr>
              <a:defRPr/>
            </a:pPr>
            <a:r>
              <a:rPr lang="fr-FR"/>
              <a:t>Scénarisation (du cours ou d’une séquence)</a:t>
            </a:r>
            <a:endParaRPr/>
          </a:p>
        </p:txBody>
      </p:sp>
      <p:pic>
        <p:nvPicPr>
          <p:cNvPr id="284077712" name="Image 111769578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478830" y="2348429"/>
            <a:ext cx="11255805" cy="8121436"/>
          </a:xfrm>
          <a:prstGeom prst="rect">
            <a:avLst/>
          </a:prstGeom>
        </p:spPr>
      </p:pic>
      <p:pic>
        <p:nvPicPr>
          <p:cNvPr id="1572692732" name="Image 19802129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455753" y="272866"/>
            <a:ext cx="9720398" cy="1841900"/>
          </a:xfrm>
          <a:prstGeom prst="rect">
            <a:avLst/>
          </a:prstGeom>
        </p:spPr>
      </p:pic>
      <p:sp>
        <p:nvSpPr>
          <p:cNvPr id="1764660217" name="ZoneTexte 725992612"/>
          <p:cNvSpPr txBox="1"/>
          <p:nvPr/>
        </p:nvSpPr>
        <p:spPr bwMode="auto">
          <a:xfrm>
            <a:off x="2276861" y="8338024"/>
            <a:ext cx="5032100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r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HuggingChat, 8 mars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https://huggingface.co/chat/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9284171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320783" name=""/>
          <p:cNvSpPr/>
          <p:nvPr/>
        </p:nvSpPr>
        <p:spPr bwMode="auto">
          <a:xfrm flipH="0" flipV="0">
            <a:off x="9147944" y="-104383"/>
            <a:ext cx="10007773" cy="10882040"/>
          </a:xfrm>
          <a:prstGeom prst="rect">
            <a:avLst/>
          </a:prstGeom>
          <a:solidFill>
            <a:schemeClr val="bg1"/>
          </a:solidFill>
          <a:ln w="6349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7878118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Création de </a:t>
            </a:r>
            <a:br>
              <a:rPr lang="fr-FR">
                <a:solidFill>
                  <a:schemeClr val="bg1"/>
                </a:solidFill>
              </a:rPr>
            </a:br>
            <a:r>
              <a:rPr lang="fr-FR">
                <a:solidFill>
                  <a:schemeClr val="bg1"/>
                </a:solidFill>
              </a:rPr>
              <a:t>grille critériée</a:t>
            </a:r>
            <a:endParaRPr>
              <a:solidFill>
                <a:schemeClr val="bg1"/>
              </a:solidFill>
            </a:endParaRPr>
          </a:p>
        </p:txBody>
      </p:sp>
      <p:pic>
        <p:nvPicPr>
          <p:cNvPr id="1418131192" name="Image 157558592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6502" y="2984072"/>
            <a:ext cx="8724898" cy="3990974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1282238556" name="Image 1530953253"/>
          <p:cNvPicPr>
            <a:picLocks noChangeAspect="1"/>
          </p:cNvPicPr>
          <p:nvPr/>
        </p:nvPicPr>
        <p:blipFill>
          <a:blip r:embed="rId4"/>
          <a:srcRect l="4723" t="0" r="0" b="0"/>
          <a:stretch/>
        </p:blipFill>
        <p:spPr bwMode="auto">
          <a:xfrm flipH="0" flipV="0">
            <a:off x="9527890" y="0"/>
            <a:ext cx="9410119" cy="7238083"/>
          </a:xfrm>
          <a:prstGeom prst="rect">
            <a:avLst/>
          </a:prstGeom>
        </p:spPr>
      </p:pic>
      <p:pic>
        <p:nvPicPr>
          <p:cNvPr id="1975463018" name="Image 146883369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326969" y="7138185"/>
            <a:ext cx="9254665" cy="4530119"/>
          </a:xfrm>
          <a:prstGeom prst="rect">
            <a:avLst/>
          </a:prstGeom>
        </p:spPr>
      </p:pic>
      <p:sp>
        <p:nvSpPr>
          <p:cNvPr id="1419993692" name="ZoneTexte 75427902"/>
          <p:cNvSpPr txBox="1"/>
          <p:nvPr/>
        </p:nvSpPr>
        <p:spPr bwMode="auto">
          <a:xfrm flipH="0" flipV="0">
            <a:off x="1968381" y="9781664"/>
            <a:ext cx="6697510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Mistral AI, 8 mars 2024,</a:t>
            </a:r>
            <a:b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https://chat.mistral.ai/chat/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4240131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3662130" name="Rectangle 307246496"/>
          <p:cNvSpPr/>
          <p:nvPr/>
        </p:nvSpPr>
        <p:spPr bwMode="auto">
          <a:xfrm>
            <a:off x="41004" y="7718428"/>
            <a:ext cx="13867278" cy="29695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917757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Génération d’exercices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677197036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4995" y="1982081"/>
            <a:ext cx="17871426" cy="1070802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r>
              <a:rPr lang="fr-FR" u="sng">
                <a:hlinkClick r:id="rId3" tooltip="https://nolej.io/"/>
              </a:rPr>
              <a:t>Nolej</a:t>
            </a:r>
            <a:r>
              <a:rPr lang="fr-FR"/>
              <a:t> : création d’activités H5P à partir du contenu d’un PDF ou d’une vidéo</a:t>
            </a:r>
            <a:endParaRPr/>
          </a:p>
        </p:txBody>
      </p:sp>
      <p:pic>
        <p:nvPicPr>
          <p:cNvPr id="1964614373" name="Image 188290886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5766345" y="2670786"/>
            <a:ext cx="13118739" cy="7934871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1799837396" name="Image 628581779"/>
          <p:cNvPicPr>
            <a:picLocks noChangeAspect="1"/>
          </p:cNvPicPr>
          <p:nvPr/>
        </p:nvPicPr>
        <p:blipFill>
          <a:blip r:embed="rId5"/>
          <a:srcRect l="1936" t="0" r="0" b="0"/>
          <a:stretch/>
        </p:blipFill>
        <p:spPr bwMode="auto">
          <a:xfrm>
            <a:off x="130537" y="4283717"/>
            <a:ext cx="4504943" cy="6261868"/>
          </a:xfrm>
          <a:prstGeom prst="rect">
            <a:avLst/>
          </a:prstGeom>
          <a:ln w="6349">
            <a:solidFill>
              <a:schemeClr val="tx1">
                <a:lumMod val="50196"/>
                <a:lumOff val="49804"/>
              </a:schemeClr>
            </a:solidFill>
            <a:prstDash val="solid"/>
          </a:ln>
        </p:spPr>
      </p:pic>
      <p:sp>
        <p:nvSpPr>
          <p:cNvPr id="580718978" name="Virage 1211528497"/>
          <p:cNvSpPr/>
          <p:nvPr/>
        </p:nvSpPr>
        <p:spPr bwMode="auto">
          <a:xfrm>
            <a:off x="3087792" y="2668532"/>
            <a:ext cx="2321553" cy="1476922"/>
          </a:xfrm>
          <a:prstGeom prst="bentArrow">
            <a:avLst>
              <a:gd name="adj1" fmla="val 32246"/>
              <a:gd name="adj2" fmla="val 33458"/>
              <a:gd name="adj3" fmla="val 25000"/>
              <a:gd name="adj4" fmla="val 60698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>
                <a:lumMod val="74901"/>
                <a:lumOff val="25099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7106461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1764624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Traducteur et sous-titrage instantané 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273486403" name="Content Placeholder 2"/>
          <p:cNvSpPr>
            <a:spLocks noGrp="1"/>
          </p:cNvSpPr>
          <p:nvPr>
            <p:ph idx="1"/>
          </p:nvPr>
        </p:nvSpPr>
        <p:spPr bwMode="auto">
          <a:xfrm>
            <a:off x="634997" y="2470545"/>
            <a:ext cx="17871428" cy="683120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endParaRPr sz="48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4800" u="sng">
                <a:latin typeface="Carlito"/>
                <a:ea typeface="Carlito"/>
                <a:cs typeface="Carlito"/>
                <a:hlinkClick r:id="rId3" tooltip="https://madoc.univ-nantes.fr/course/view.php?id=58282"/>
              </a:rPr>
              <a:t>OMIST</a:t>
            </a:r>
            <a:r>
              <a:rPr lang="fr-FR" sz="4800">
                <a:latin typeface="Carlito"/>
                <a:ea typeface="Carlito"/>
                <a:cs typeface="Carlito"/>
              </a:rPr>
              <a:t> : outil d</a:t>
            </a: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éveloppé par Nantes Université</a:t>
            </a:r>
            <a:endParaRPr sz="48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sz="48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Démonstration : </a:t>
            </a:r>
            <a:r>
              <a:rPr lang="fr-FR" sz="4800" b="0" i="0" u="sng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  <a:hlinkClick r:id="rId4" tooltip="https://mediaserver.univ-nantes.fr/videos/ouverture-institutionnelle/"/>
              </a:rPr>
              <a:t>ouverture du colloque DIRES</a:t>
            </a:r>
            <a:endParaRPr lang="fr-FR" sz="4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0234097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1477333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Tuteur artificielle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25548135" name="Content Placeholder 2"/>
          <p:cNvSpPr>
            <a:spLocks noGrp="1"/>
          </p:cNvSpPr>
          <p:nvPr>
            <p:ph idx="1"/>
          </p:nvPr>
        </p:nvSpPr>
        <p:spPr bwMode="auto">
          <a:xfrm>
            <a:off x="634997" y="2470545"/>
            <a:ext cx="11764999" cy="683120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>
              <a:defRPr/>
            </a:pPr>
            <a:r>
              <a:rPr lang="fr-FR"/>
              <a:t>Répondre aux questions sur une discipline</a:t>
            </a:r>
            <a:endParaRPr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Reformuler une explication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(dans une autre langue si besoin)</a:t>
            </a:r>
            <a:endParaRPr lang="fr-FR"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Définir un mot, un concept, une notion</a:t>
            </a:r>
            <a:endParaRPr lang="fr-FR"/>
          </a:p>
          <a:p>
            <a:pPr>
              <a:defRPr/>
            </a:pPr>
            <a:r>
              <a:rPr lang="fr-FR"/>
              <a:t>Expliquer pas à pas une démarche, un protocole,</a:t>
            </a:r>
            <a:br>
              <a:rPr lang="fr-FR"/>
            </a:br>
            <a:r>
              <a:rPr lang="fr-FR"/>
              <a:t>une méthode... voire une photo, un schéma </a:t>
            </a:r>
            <a:endParaRPr/>
          </a:p>
          <a:p>
            <a:pPr>
              <a:defRPr/>
            </a:pPr>
            <a:r>
              <a:rPr lang="fr-FR"/>
              <a:t>Aide à l’orientation, à la réflexivité</a:t>
            </a:r>
            <a:endParaRPr lang="fr-FR"/>
          </a:p>
          <a:p>
            <a:pPr>
              <a:defRPr/>
            </a:pPr>
            <a:endParaRPr/>
          </a:p>
          <a:p>
            <a:pPr marL="0" indent="0">
              <a:buFont typeface="Arial"/>
              <a:buNone/>
              <a:defRPr/>
            </a:pPr>
            <a:r>
              <a:rPr lang="fr-FR" i="1">
                <a:solidFill>
                  <a:schemeClr val="tx1"/>
                </a:solidFill>
              </a:rPr>
              <a:t>Tuteur en math : </a:t>
            </a:r>
            <a:r>
              <a:rPr lang="fr-FR" i="1" u="sng">
                <a:solidFill>
                  <a:schemeClr val="tx1"/>
                </a:solidFill>
                <a:hlinkClick r:id="rId3" tooltip="https://youtu.be/_nSmkyDNulk?si=Ldp11GPhjEpdilSe"/>
              </a:rPr>
              <a:t>exemple de GPT-4o</a:t>
            </a:r>
            <a:endParaRPr i="1"/>
          </a:p>
        </p:txBody>
      </p:sp>
      <p:pic>
        <p:nvPicPr>
          <p:cNvPr id="1758688161" name="Image 106323630"/>
          <p:cNvPicPr>
            <a:picLocks noChangeAspect="1"/>
          </p:cNvPicPr>
          <p:nvPr/>
        </p:nvPicPr>
        <p:blipFill>
          <a:blip r:embed="rId4"/>
          <a:srcRect l="14242" t="0" r="11090" b="0"/>
          <a:stretch/>
        </p:blipFill>
        <p:spPr bwMode="auto">
          <a:xfrm>
            <a:off x="13077738" y="-15872"/>
            <a:ext cx="5984874" cy="10691812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167898979" name="ZoneTexte 1276460038"/>
          <p:cNvSpPr txBox="1"/>
          <p:nvPr/>
        </p:nvSpPr>
        <p:spPr bwMode="auto">
          <a:xfrm>
            <a:off x="5524498" y="9571628"/>
            <a:ext cx="7511578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Archéobot, décembre 2023,</a:t>
            </a:r>
            <a:b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https://observatoire-ia.pantheonsorbonne.fr/actualite/archeobot-compagnon-intelligent-et-verifie-explorer-larcheologie-et-ses-methodes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8887140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78841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Simulation / jeu de rôles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533900869" name="Content Placeholder 2"/>
          <p:cNvSpPr>
            <a:spLocks noGrp="1"/>
          </p:cNvSpPr>
          <p:nvPr>
            <p:ph idx="1"/>
          </p:nvPr>
        </p:nvSpPr>
        <p:spPr bwMode="auto">
          <a:xfrm>
            <a:off x="634996" y="3203236"/>
            <a:ext cx="8675578" cy="526057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endParaRPr>
              <a:latin typeface="Carlito"/>
              <a:cs typeface="Carlito"/>
            </a:endParaRPr>
          </a:p>
          <a:p>
            <a:pPr>
              <a:defRPr/>
            </a:pPr>
            <a:r>
              <a:rPr lang="fr-FR">
                <a:latin typeface="Carlito"/>
                <a:ea typeface="Carlito"/>
                <a:cs typeface="Carlito"/>
              </a:rPr>
              <a:t>Tenir une conversation en espagnol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r>
              <a:rPr lang="fr-FR">
                <a:latin typeface="Carlito"/>
                <a:ea typeface="Carlito"/>
                <a:cs typeface="Carlito"/>
              </a:rPr>
              <a:t>Passer un entretien d’embauche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r>
              <a:rPr lang="fr-FR">
                <a:latin typeface="Carlito"/>
                <a:ea typeface="Carlito"/>
                <a:cs typeface="Carlito"/>
              </a:rPr>
              <a:t>Gérer une crise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r>
              <a:rPr lang="fr-FR">
                <a:latin typeface="Carlito"/>
                <a:ea typeface="Carlito"/>
                <a:cs typeface="Carlito"/>
              </a:rPr>
              <a:t>Écouter-accompagner un patient</a:t>
            </a:r>
            <a:endParaRPr lang="fr-FR"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>
                <a:latin typeface="Carlito"/>
                <a:ea typeface="Carlito"/>
                <a:cs typeface="Carlito"/>
              </a:rPr>
              <a:t>Faire une interview</a:t>
            </a:r>
            <a:endParaRPr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>
              <a:latin typeface="Carlito"/>
              <a:cs typeface="Carlito"/>
            </a:endParaRPr>
          </a:p>
        </p:txBody>
      </p:sp>
      <p:pic>
        <p:nvPicPr>
          <p:cNvPr id="2033698249" name="Image 58675910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185576" y="2436364"/>
            <a:ext cx="9798661" cy="6913437"/>
          </a:xfrm>
          <a:prstGeom prst="rect">
            <a:avLst/>
          </a:prstGeom>
        </p:spPr>
      </p:pic>
      <p:sp>
        <p:nvSpPr>
          <p:cNvPr id="1650767227" name="ZoneTexte 271812220"/>
          <p:cNvSpPr txBox="1"/>
          <p:nvPr/>
        </p:nvSpPr>
        <p:spPr bwMode="auto">
          <a:xfrm>
            <a:off x="11069168" y="2030931"/>
            <a:ext cx="6638387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Character.ai, 8 mars 2024, </a:t>
            </a: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https://character.ai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2125818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797986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Dialoguer avec un personnage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431422784" name="Content Placeholder 2"/>
          <p:cNvSpPr>
            <a:spLocks noGrp="1"/>
          </p:cNvSpPr>
          <p:nvPr>
            <p:ph idx="1"/>
          </p:nvPr>
        </p:nvSpPr>
        <p:spPr bwMode="auto">
          <a:xfrm>
            <a:off x="634997" y="2470545"/>
            <a:ext cx="8129624" cy="683120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endParaRPr lang="fr-FR"/>
          </a:p>
          <a:p>
            <a:pPr marL="0" indent="0">
              <a:buFont typeface="Arial"/>
              <a:buNone/>
              <a:defRPr/>
            </a:pPr>
            <a:r>
              <a:rPr lang="fr-FR"/>
              <a:t>Dialoguer avec un personnage</a:t>
            </a:r>
            <a:br>
              <a:rPr lang="fr-FR"/>
            </a:br>
            <a:r>
              <a:rPr lang="fr-FR"/>
              <a:t>historique ou fictif :</a:t>
            </a:r>
            <a:br>
              <a:rPr lang="fr-FR"/>
            </a:br>
            <a:endParaRPr lang="fr-FR"/>
          </a:p>
          <a:p>
            <a:pPr>
              <a:defRPr/>
            </a:pPr>
            <a:r>
              <a:rPr lang="fr-FR"/>
              <a:t>Adam Smith (histoire économique)</a:t>
            </a:r>
            <a:endParaRPr/>
          </a:p>
          <a:p>
            <a:pPr>
              <a:defRPr/>
            </a:pPr>
            <a:r>
              <a:rPr lang="fr-FR"/>
              <a:t>Socrate (philosophie)</a:t>
            </a:r>
            <a:endParaRPr/>
          </a:p>
          <a:p>
            <a:pPr>
              <a:defRPr/>
            </a:pPr>
            <a:r>
              <a:rPr lang="fr-FR"/>
              <a:t>Charles de Gaulle (Sciences politiques)</a:t>
            </a:r>
            <a:endParaRPr/>
          </a:p>
          <a:p>
            <a:pPr>
              <a:defRPr/>
            </a:pPr>
            <a:r>
              <a:rPr lang="fr-FR"/>
              <a:t>Dali (histoire de l’art)</a:t>
            </a:r>
            <a:endParaRPr/>
          </a:p>
          <a:p>
            <a:pPr>
              <a:defRPr/>
            </a:pPr>
            <a:endParaRPr lang="fr-FR"/>
          </a:p>
          <a:p>
            <a:pPr marL="0" indent="0">
              <a:buFont typeface="Arial"/>
              <a:buNone/>
              <a:defRPr/>
            </a:pPr>
            <a:endParaRPr lang="fr-FR"/>
          </a:p>
        </p:txBody>
      </p:sp>
      <p:pic>
        <p:nvPicPr>
          <p:cNvPr id="928383217" name="Image 107537466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060764" y="2270552"/>
            <a:ext cx="9774124" cy="7050880"/>
          </a:xfrm>
          <a:prstGeom prst="rect">
            <a:avLst/>
          </a:prstGeom>
        </p:spPr>
      </p:pic>
      <p:sp>
        <p:nvSpPr>
          <p:cNvPr id="1555233036" name="ZoneTexte 1320763201"/>
          <p:cNvSpPr txBox="1"/>
          <p:nvPr/>
        </p:nvSpPr>
        <p:spPr bwMode="auto">
          <a:xfrm>
            <a:off x="10825452" y="1931295"/>
            <a:ext cx="7134777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Character.ai, 7 mars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https://character.ai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3050841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0601408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Compréhension</a:t>
            </a:r>
            <a:br>
              <a:rPr lang="fr-FR">
                <a:solidFill>
                  <a:schemeClr val="bg1"/>
                </a:solidFill>
              </a:rPr>
            </a:br>
            <a:r>
              <a:rPr lang="fr-FR">
                <a:solidFill>
                  <a:schemeClr val="bg1"/>
                </a:solidFill>
              </a:rPr>
              <a:t>et interprétation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352519608" name="Content Placeholder 2"/>
          <p:cNvSpPr>
            <a:spLocks noGrp="1"/>
          </p:cNvSpPr>
          <p:nvPr>
            <p:ph idx="1"/>
          </p:nvPr>
        </p:nvSpPr>
        <p:spPr bwMode="auto">
          <a:xfrm>
            <a:off x="634995" y="4427434"/>
            <a:ext cx="7682704" cy="200877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 algn="ctr">
              <a:buFont typeface="Arial"/>
              <a:buNone/>
              <a:defRPr/>
            </a:pP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aide à la compréhension</a:t>
            </a:r>
            <a:b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ou à l’interprétation</a:t>
            </a:r>
            <a:b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d’un texte écrit</a:t>
            </a:r>
            <a:endParaRPr/>
          </a:p>
        </p:txBody>
      </p:sp>
      <p:pic>
        <p:nvPicPr>
          <p:cNvPr id="1207359804" name="Image 11455486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799789" y="207528"/>
            <a:ext cx="9737978" cy="9961327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115804505" name="ZoneTexte 514507238"/>
          <p:cNvSpPr txBox="1"/>
          <p:nvPr/>
        </p:nvSpPr>
        <p:spPr bwMode="auto">
          <a:xfrm>
            <a:off x="10035860" y="10223223"/>
            <a:ext cx="7704379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goblin.tools, 7 mars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https://goblin.tools/Judge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8880890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809272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Compréhension et interprétation</a:t>
            </a:r>
            <a:br>
              <a:rPr lang="fr-FR">
                <a:solidFill>
                  <a:schemeClr val="bg1"/>
                </a:solidFill>
              </a:rPr>
            </a:br>
            <a:r>
              <a:rPr lang="fr-FR" sz="4800" b="0" i="0" u="none" strike="noStrike" cap="none" spc="0">
                <a:solidFill>
                  <a:schemeClr val="bg1"/>
                </a:solidFill>
                <a:latin typeface="Carlito"/>
                <a:ea typeface="Carlito"/>
                <a:cs typeface="Carlito"/>
              </a:rPr>
              <a:t>Public mal-voyant ou aveugle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884604288" name="Content Placeholder 2"/>
          <p:cNvSpPr>
            <a:spLocks noGrp="1"/>
          </p:cNvSpPr>
          <p:nvPr>
            <p:ph idx="1"/>
          </p:nvPr>
        </p:nvSpPr>
        <p:spPr bwMode="auto">
          <a:xfrm>
            <a:off x="1741955" y="4864665"/>
            <a:ext cx="7245069" cy="238964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 algn="ctr">
              <a:buFont typeface="Arial"/>
              <a:buNone/>
              <a:defRPr/>
            </a:pP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Description formelle</a:t>
            </a:r>
            <a:b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d’une image</a:t>
            </a:r>
            <a:endParaRPr lang="fr-FR" sz="4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13129316" name="ZoneTexte 1609616487"/>
          <p:cNvSpPr txBox="1"/>
          <p:nvPr/>
        </p:nvSpPr>
        <p:spPr bwMode="auto">
          <a:xfrm>
            <a:off x="3372320" y="9972391"/>
            <a:ext cx="770761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Texte généré par Pally, 8 mars 2024, </a:t>
            </a:r>
            <a:b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https://pallyy.com/tools/image-description-generator</a:t>
            </a:r>
            <a:endParaRPr lang="fr-FR"/>
          </a:p>
        </p:txBody>
      </p:sp>
      <p:pic>
        <p:nvPicPr>
          <p:cNvPr id="597938621" name="Image 16298370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073655" y="2041148"/>
            <a:ext cx="7310160" cy="8354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8382195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6322269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5001" y="3064846"/>
            <a:ext cx="17871428" cy="6303577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 marL="0" marR="0" indent="0">
              <a:buFont typeface="Arial"/>
              <a:buNone/>
              <a:defRPr/>
            </a:pPr>
            <a:r>
              <a:rPr lang="fr-FR" sz="3600" b="1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Présentez-vous brièvement :</a:t>
            </a:r>
            <a:endParaRPr sz="3600" b="1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prénom, nom, composante/service</a:t>
            </a:r>
            <a:endParaRPr lang="fr-FR" sz="3600" i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r>
              <a:rPr lang="fr-FR" sz="3600" b="1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Exemple :</a:t>
            </a:r>
            <a:endParaRPr sz="3600" b="1" i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Albert Cau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, 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ingénieur pédagogique au SPIN</a:t>
            </a:r>
            <a:r>
              <a:rPr lang="fr-FR" sz="3600" i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(DSIN)</a:t>
            </a:r>
            <a:endParaRPr lang="fr-FR" sz="3600" i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lang="fr-FR" sz="3600" i="0"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492665126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2" rIns="142551" bIns="71272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Présentation – tour de table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9108901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272498" y="3156801"/>
            <a:ext cx="11303461" cy="383607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 algn="ctr">
              <a:buNone/>
              <a:defRPr/>
            </a:pPr>
            <a:r>
              <a:rPr lang="fr-FR" sz="4000" i="0">
                <a:latin typeface="Carlito"/>
                <a:cs typeface="Carlito"/>
              </a:rPr>
              <a:t>« Toute technologie suffisamment avancée</a:t>
            </a:r>
            <a:endParaRPr sz="4000" i="0"/>
          </a:p>
          <a:p>
            <a:pPr marL="0" indent="0" algn="ctr">
              <a:buNone/>
              <a:defRPr/>
            </a:pPr>
            <a:r>
              <a:rPr lang="fr-FR" sz="4000" i="0">
                <a:latin typeface="Carlito"/>
                <a:cs typeface="Carlito"/>
              </a:rPr>
              <a:t>est indiscernable de la magie »</a:t>
            </a:r>
            <a:endParaRPr sz="4000" i="0">
              <a:latin typeface="Carlito"/>
              <a:cs typeface="Carlito"/>
            </a:endParaRPr>
          </a:p>
          <a:p>
            <a:pPr marL="0" indent="0" algn="ctr">
              <a:buNone/>
              <a:defRPr/>
            </a:pPr>
            <a:r>
              <a:rPr lang="fr-FR" sz="4000" i="0">
                <a:latin typeface="Carlito"/>
                <a:cs typeface="Carlito"/>
              </a:rPr>
              <a:t>-</a:t>
            </a:r>
            <a:endParaRPr sz="4000" i="0"/>
          </a:p>
          <a:p>
            <a:pPr marL="0" indent="0" algn="ctr">
              <a:buNone/>
              <a:defRPr/>
            </a:pPr>
            <a:r>
              <a:rPr lang="fr-FR" sz="4000" i="0">
                <a:latin typeface="Carlito"/>
                <a:cs typeface="Carlito"/>
              </a:rPr>
              <a:t>Arthur C. Clarke</a:t>
            </a:r>
            <a:endParaRPr sz="4000" i="0"/>
          </a:p>
        </p:txBody>
      </p:sp>
      <p:pic>
        <p:nvPicPr>
          <p:cNvPr id="1439949879" name="Image 207922392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41129" y="3065585"/>
            <a:ext cx="3454232" cy="3454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9479298" name="Content Placeholder 2"/>
          <p:cNvSpPr>
            <a:spLocks noGrp="1"/>
          </p:cNvSpPr>
          <p:nvPr>
            <p:ph idx="1" hasCustomPrompt="1"/>
          </p:nvPr>
        </p:nvSpPr>
        <p:spPr bwMode="auto">
          <a:xfrm flipH="0" flipV="0">
            <a:off x="1120949" y="3028461"/>
            <a:ext cx="17108433" cy="347468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>
            <a:lvl1pPr marL="0" indent="0">
              <a:buNone/>
              <a:defRPr sz="12800"/>
            </a:lvl1pPr>
          </a:lstStyle>
          <a:p>
            <a:pPr>
              <a:defRPr/>
            </a:pPr>
            <a:r>
              <a:rPr lang="fr-FR" sz="8000" b="1" i="0" u="none" strike="noStrike" cap="none" spc="0">
                <a:solidFill>
                  <a:srgbClr val="304BD1"/>
                </a:solidFill>
                <a:latin typeface="Source Sans Pro"/>
                <a:ea typeface="Source Sans Pro"/>
                <a:cs typeface="+mn-cs"/>
              </a:rPr>
              <a:t>2.</a:t>
            </a:r>
            <a:endParaRPr lang="fr-FR" sz="8000"/>
          </a:p>
          <a:p>
            <a:pPr>
              <a:defRPr/>
            </a:pPr>
            <a:r>
              <a:rPr lang="fr-FR" sz="8000"/>
              <a:t>Fonctionnement</a:t>
            </a:r>
            <a:endParaRPr lang="fr-FR" sz="8000"/>
          </a:p>
          <a:p>
            <a:pPr>
              <a:defRPr/>
            </a:pPr>
            <a:r>
              <a:rPr lang="fr-FR" sz="8000"/>
              <a:t>Des IA génératives</a:t>
            </a:r>
            <a:endParaRPr lang="fr-FR" sz="80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69887450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10176" y="2051538"/>
            <a:ext cx="13221014" cy="7248904"/>
          </a:xfrm>
          <a:prstGeom prst="rect">
            <a:avLst/>
          </a:prstGeom>
        </p:spPr>
      </p:pic>
      <p:sp>
        <p:nvSpPr>
          <p:cNvPr id="1655768926" name=""/>
          <p:cNvSpPr/>
          <p:nvPr/>
        </p:nvSpPr>
        <p:spPr bwMode="auto">
          <a:xfrm flipH="0" flipV="0">
            <a:off x="-47745" y="-39141"/>
            <a:ext cx="19151272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977512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des 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51301025" name="ZoneTexte 51301024"/>
          <p:cNvSpPr txBox="1"/>
          <p:nvPr/>
        </p:nvSpPr>
        <p:spPr bwMode="auto">
          <a:xfrm flipH="0" flipV="0">
            <a:off x="14314422" y="8377115"/>
            <a:ext cx="4080153" cy="9452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sz="2800" b="0" i="1" u="sng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  <a:hlinkClick r:id="rId4" tooltip="https://www.canotech.fr/a/35578/les-intelligences-artificielles-generatives"/>
              </a:rPr>
              <a:t>Animation vidéo</a:t>
            </a:r>
            <a:br>
              <a:rPr lang="fr-FR" sz="2800" b="0" i="1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</a:br>
            <a:r>
              <a:rPr lang="fr-FR" sz="2800" b="0" i="1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du Réseau Canopé</a:t>
            </a:r>
            <a:endParaRPr sz="2800" i="1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4086015" name=""/>
          <p:cNvSpPr/>
          <p:nvPr/>
        </p:nvSpPr>
        <p:spPr bwMode="auto">
          <a:xfrm flipH="0" flipV="0">
            <a:off x="-47745" y="-39141"/>
            <a:ext cx="19151272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160569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des 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944740156" name="ZoneTexte 51301024"/>
          <p:cNvSpPr txBox="1"/>
          <p:nvPr/>
        </p:nvSpPr>
        <p:spPr bwMode="auto">
          <a:xfrm flipH="0" flipV="0">
            <a:off x="687748" y="4438116"/>
            <a:ext cx="8694291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Les IAG apprennent à partir</a:t>
            </a:r>
            <a:endParaRPr lang="fr-FR" sz="36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algn="ctr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 de vastes quantité de texte pour </a:t>
            </a:r>
            <a:r>
              <a:rPr lang="fr-FR" sz="3600" b="1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prédire</a:t>
            </a:r>
            <a:endParaRPr lang="fr-FR" sz="36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algn="ctr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 le mot suivant dans une séquence donnée</a:t>
            </a:r>
            <a:endParaRPr sz="3600"/>
          </a:p>
        </p:txBody>
      </p:sp>
      <p:pic>
        <p:nvPicPr>
          <p:cNvPr id="92390341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0846346" y="2149230"/>
            <a:ext cx="6919202" cy="7053201"/>
          </a:xfrm>
          <a:prstGeom prst="rect">
            <a:avLst/>
          </a:prstGeom>
        </p:spPr>
      </p:pic>
      <p:sp>
        <p:nvSpPr>
          <p:cNvPr id="942757128" name="ZoneTexte 822454339"/>
          <p:cNvSpPr txBox="1"/>
          <p:nvPr/>
        </p:nvSpPr>
        <p:spPr bwMode="auto">
          <a:xfrm>
            <a:off x="10691127" y="9643674"/>
            <a:ext cx="7148818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Source : Germain Forestier, Université Haute Alscace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420109" name=""/>
          <p:cNvSpPr/>
          <p:nvPr/>
        </p:nvSpPr>
        <p:spPr bwMode="auto">
          <a:xfrm flipH="0" flipV="0">
            <a:off x="-47745" y="-39141"/>
            <a:ext cx="19151272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564613" name="Flèche droite rayée 558262948"/>
          <p:cNvSpPr/>
          <p:nvPr/>
        </p:nvSpPr>
        <p:spPr bwMode="auto">
          <a:xfrm flipH="0" flipV="0">
            <a:off x="8351872" y="5414209"/>
            <a:ext cx="2857500" cy="245644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bg1">
                <a:lumMod val="50196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484872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des 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197226114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984249" y="4563567"/>
            <a:ext cx="7177122" cy="426659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marL="0" indent="0" algn="ctr">
              <a:buNone/>
              <a:defRPr/>
            </a:pPr>
            <a:endParaRPr sz="3600">
              <a:latin typeface="Carlito"/>
              <a:cs typeface="Carlito"/>
            </a:endParaRPr>
          </a:p>
          <a:p>
            <a:pPr marL="0" indent="0" algn="ctr">
              <a:buNone/>
              <a:defRPr/>
            </a:pPr>
            <a:r>
              <a:rPr sz="3600" b="1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Prompt :</a:t>
            </a:r>
            <a:endParaRPr/>
          </a:p>
          <a:p>
            <a:pPr marL="0" indent="0" algn="ctr">
              <a:buNone/>
              <a:defRPr/>
            </a:pPr>
            <a:r>
              <a:rPr sz="3600">
                <a:solidFill>
                  <a:schemeClr val="accent1"/>
                </a:solidFill>
                <a:latin typeface="Carlito"/>
                <a:ea typeface="Carlito"/>
                <a:cs typeface="Carlito"/>
              </a:rPr>
              <a:t>An </a:t>
            </a:r>
            <a:r>
              <a:rPr lang="fr-FR" sz="3600">
                <a:solidFill>
                  <a:schemeClr val="accent1"/>
                </a:solidFill>
                <a:latin typeface="Carlito"/>
                <a:ea typeface="Carlito"/>
                <a:cs typeface="Carlito"/>
              </a:rPr>
              <a:t>artificial </a:t>
            </a:r>
            <a:r>
              <a:rPr sz="3600">
                <a:solidFill>
                  <a:schemeClr val="accent1"/>
                </a:solidFill>
                <a:latin typeface="Carlito"/>
                <a:ea typeface="Carlito"/>
                <a:cs typeface="Carlito"/>
              </a:rPr>
              <a:t>intelligence with</a:t>
            </a:r>
            <a:br>
              <a:rPr sz="3600">
                <a:solidFill>
                  <a:schemeClr val="accent1"/>
                </a:solidFill>
                <a:latin typeface="Carlito"/>
                <a:ea typeface="Carlito"/>
                <a:cs typeface="Carlito"/>
              </a:rPr>
            </a:br>
            <a:r>
              <a:rPr sz="3600">
                <a:solidFill>
                  <a:schemeClr val="accent1"/>
                </a:solidFill>
                <a:latin typeface="Carlito"/>
                <a:ea typeface="Carlito"/>
                <a:cs typeface="Carlito"/>
              </a:rPr>
              <a:t>red circle eye in spaceship</a:t>
            </a:r>
            <a:r>
              <a:rPr sz="360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,</a:t>
            </a:r>
            <a:br>
              <a:rPr sz="3600">
                <a:solidFill>
                  <a:srgbClr val="000000"/>
                </a:solidFill>
                <a:latin typeface="Carlito"/>
                <a:ea typeface="Carlito"/>
                <a:cs typeface="Carlito"/>
              </a:rPr>
            </a:br>
            <a:r>
              <a:rPr sz="3600">
                <a:solidFill>
                  <a:schemeClr val="accent2"/>
                </a:solidFill>
                <a:latin typeface="Carlito"/>
                <a:ea typeface="Carlito"/>
                <a:cs typeface="Carlito"/>
              </a:rPr>
              <a:t>space color</a:t>
            </a:r>
            <a:r>
              <a:rPr sz="360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,</a:t>
            </a:r>
            <a:r>
              <a:rPr sz="3600">
                <a:solidFill>
                  <a:schemeClr val="accent2"/>
                </a:solidFill>
                <a:latin typeface="Carlito"/>
                <a:ea typeface="Carlito"/>
                <a:cs typeface="Carlito"/>
              </a:rPr>
              <a:t> </a:t>
            </a:r>
            <a:r>
              <a:rPr sz="3600">
                <a:solidFill>
                  <a:schemeClr val="accent6"/>
                </a:solidFill>
                <a:latin typeface="Carlito"/>
                <a:ea typeface="Carlito"/>
                <a:cs typeface="Carlito"/>
              </a:rPr>
              <a:t>2001 space odyssey</a:t>
            </a:r>
            <a:r>
              <a:rPr sz="360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,</a:t>
            </a:r>
            <a:br>
              <a:rPr sz="360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sz="3600">
                <a:solidFill>
                  <a:srgbClr val="FF0000"/>
                </a:solidFill>
                <a:latin typeface="Carlito"/>
                <a:ea typeface="Carlito"/>
                <a:cs typeface="Carlito"/>
              </a:rPr>
              <a:t>white background</a:t>
            </a:r>
            <a:endParaRPr sz="3600">
              <a:latin typeface="Carlito"/>
              <a:cs typeface="Carlito"/>
            </a:endParaRPr>
          </a:p>
        </p:txBody>
      </p:sp>
      <p:pic>
        <p:nvPicPr>
          <p:cNvPr id="1380841646" name="Espace réservé du contenu 1773120008"/>
          <p:cNvPicPr>
            <a:picLocks noChangeAspect="1" noGrp="1"/>
          </p:cNvPicPr>
          <p:nvPr>
            <p:ph sz="half" idx="2"/>
          </p:nvPr>
        </p:nvPicPr>
        <p:blipFill>
          <a:blip r:embed="rId3"/>
          <a:stretch/>
        </p:blipFill>
        <p:spPr bwMode="auto">
          <a:xfrm>
            <a:off x="11789901" y="3217073"/>
            <a:ext cx="6783666" cy="6783666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sp>
        <p:nvSpPr>
          <p:cNvPr id="1496463537" name="ZoneTexte 1422484501"/>
          <p:cNvSpPr txBox="1"/>
          <p:nvPr/>
        </p:nvSpPr>
        <p:spPr bwMode="auto">
          <a:xfrm flipH="0" flipV="0">
            <a:off x="8420492" y="6301325"/>
            <a:ext cx="2214499" cy="691551"/>
          </a:xfrm>
          <a:prstGeom prst="rect">
            <a:avLst/>
          </a:prstGeom>
          <a:noFill/>
        </p:spPr>
        <p:txBody>
          <a:bodyPr vertOverflow="overflow" horzOverflow="overflow" vert="horz" wrap="square" lIns="142551" tIns="71274" rIns="142551" bIns="71274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3600" b="1">
                <a:solidFill>
                  <a:schemeClr val="bg1"/>
                </a:solidFill>
              </a:rPr>
              <a:t>Résultats</a:t>
            </a:r>
            <a:endParaRPr sz="3600" b="1">
              <a:solidFill>
                <a:schemeClr val="bg1"/>
              </a:solidFill>
            </a:endParaRPr>
          </a:p>
        </p:txBody>
      </p:sp>
      <p:sp>
        <p:nvSpPr>
          <p:cNvPr id="477485321" name="ZoneTexte 822454339"/>
          <p:cNvSpPr txBox="1"/>
          <p:nvPr/>
        </p:nvSpPr>
        <p:spPr bwMode="auto">
          <a:xfrm>
            <a:off x="11619204" y="10083291"/>
            <a:ext cx="7125420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Image générée par Midjourney, mars 2023,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www.midjourney.com</a:t>
            </a:r>
            <a:endParaRPr/>
          </a:p>
        </p:txBody>
      </p:sp>
      <p:sp>
        <p:nvSpPr>
          <p:cNvPr id="1061520077" name="ZoneTexte 51301024"/>
          <p:cNvSpPr txBox="1"/>
          <p:nvPr/>
        </p:nvSpPr>
        <p:spPr bwMode="auto">
          <a:xfrm>
            <a:off x="638903" y="2752925"/>
            <a:ext cx="7871407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Une IAG génère des contenus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sous différents formats 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(texte, image, audio, vidéo)</a:t>
            </a:r>
            <a:endParaRPr sz="36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6956176" name=""/>
          <p:cNvSpPr/>
          <p:nvPr/>
        </p:nvSpPr>
        <p:spPr bwMode="auto">
          <a:xfrm flipH="0" flipV="0">
            <a:off x="-47745" y="-39141"/>
            <a:ext cx="19151272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0421673" name="Title 1"/>
          <p:cNvSpPr>
            <a:spLocks noGrp="1"/>
          </p:cNvSpPr>
          <p:nvPr>
            <p:ph type="title"/>
          </p:nvPr>
        </p:nvSpPr>
        <p:spPr bwMode="auto">
          <a:xfrm>
            <a:off x="635001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des IAG</a:t>
            </a:r>
            <a:endParaRPr sz="7000">
              <a:solidFill>
                <a:schemeClr val="bg1"/>
              </a:solidFill>
            </a:endParaRPr>
          </a:p>
        </p:txBody>
      </p:sp>
      <p:pic>
        <p:nvPicPr>
          <p:cNvPr id="176160760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1497683" y="1193978"/>
            <a:ext cx="7429531" cy="9455767"/>
          </a:xfrm>
          <a:prstGeom prst="rect">
            <a:avLst/>
          </a:prstGeom>
          <a:ln w="38099">
            <a:solidFill>
              <a:schemeClr val="accent6"/>
            </a:solidFill>
            <a:prstDash val="solid"/>
          </a:ln>
        </p:spPr>
      </p:pic>
      <p:pic>
        <p:nvPicPr>
          <p:cNvPr id="204073410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96893" y="3659385"/>
            <a:ext cx="8436732" cy="6928490"/>
          </a:xfrm>
          <a:prstGeom prst="rect">
            <a:avLst/>
          </a:prstGeom>
          <a:ln w="38099">
            <a:solidFill>
              <a:schemeClr val="accent2"/>
            </a:solidFill>
            <a:prstDash val="solid"/>
          </a:ln>
        </p:spPr>
      </p:pic>
      <p:sp>
        <p:nvSpPr>
          <p:cNvPr id="30985298" name="ZoneTexte 822454339"/>
          <p:cNvSpPr txBox="1"/>
          <p:nvPr/>
        </p:nvSpPr>
        <p:spPr bwMode="auto">
          <a:xfrm flipH="0" flipV="0">
            <a:off x="8594516" y="9764556"/>
            <a:ext cx="2750140" cy="823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sz="16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générée par chatGPT,</a:t>
            </a:r>
            <a:br>
              <a:rPr lang="fr-FR" sz="16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6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septembre</a:t>
            </a:r>
            <a:r>
              <a:rPr lang="fr-FR" sz="16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 2024, </a:t>
            </a:r>
            <a:r>
              <a:rPr lang="fr-FR" sz="1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https://chatgpt.com</a:t>
            </a:r>
            <a:endParaRPr sz="1600"/>
          </a:p>
        </p:txBody>
      </p:sp>
      <p:sp>
        <p:nvSpPr>
          <p:cNvPr id="1754903443" name="ZoneTexte 32096255"/>
          <p:cNvSpPr txBox="1"/>
          <p:nvPr/>
        </p:nvSpPr>
        <p:spPr bwMode="auto">
          <a:xfrm>
            <a:off x="6280611" y="2353365"/>
            <a:ext cx="4404979" cy="668689"/>
          </a:xfrm>
          <a:prstGeom prst="rect">
            <a:avLst/>
          </a:prstGeom>
          <a:noFill/>
        </p:spPr>
        <p:txBody>
          <a:bodyPr vertOverflow="overflow" horzOverflow="overflow" vert="horz" wrap="square" lIns="142552" tIns="71275" rIns="142552" bIns="71275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3450" b="1">
                <a:solidFill>
                  <a:srgbClr val="00B050"/>
                </a:solidFill>
                <a:latin typeface="Carlito"/>
                <a:cs typeface="Carlito"/>
              </a:rPr>
              <a:t>Moteur de recherche</a:t>
            </a:r>
            <a:endParaRPr lang="fr-FR"/>
          </a:p>
        </p:txBody>
      </p:sp>
      <p:sp>
        <p:nvSpPr>
          <p:cNvPr id="821059325" name="ZoneTexte 1272280860"/>
          <p:cNvSpPr txBox="1"/>
          <p:nvPr/>
        </p:nvSpPr>
        <p:spPr bwMode="auto">
          <a:xfrm>
            <a:off x="260970" y="2850114"/>
            <a:ext cx="6086148" cy="668691"/>
          </a:xfrm>
          <a:prstGeom prst="rect">
            <a:avLst/>
          </a:prstGeom>
          <a:noFill/>
        </p:spPr>
        <p:txBody>
          <a:bodyPr vertOverflow="overflow" horzOverflow="overflow" vert="horz" wrap="square" lIns="142552" tIns="71275" rIns="142552" bIns="71275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3450" b="1">
                <a:solidFill>
                  <a:schemeClr val="accent2"/>
                </a:solidFill>
                <a:latin typeface="Carlito"/>
                <a:cs typeface="Carlito"/>
              </a:rPr>
              <a:t>IA générative</a:t>
            </a:r>
            <a:endParaRPr lang="fr-FR" sz="2800" b="1">
              <a:solidFill>
                <a:schemeClr val="accent2"/>
              </a:solidFill>
              <a:latin typeface="Carlito"/>
              <a:cs typeface="Carlito"/>
            </a:endParaRPr>
          </a:p>
        </p:txBody>
      </p:sp>
      <p:sp>
        <p:nvSpPr>
          <p:cNvPr id="1582438544" name=""/>
          <p:cNvSpPr/>
          <p:nvPr/>
        </p:nvSpPr>
        <p:spPr bwMode="auto">
          <a:xfrm flipH="0" flipV="0">
            <a:off x="4749346" y="3077307"/>
            <a:ext cx="410307" cy="322384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solidFill>
              <a:schemeClr val="accent2">
                <a:lumMod val="74901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151413" name=""/>
          <p:cNvSpPr/>
          <p:nvPr/>
        </p:nvSpPr>
        <p:spPr bwMode="auto">
          <a:xfrm rot="16199969" flipH="0" flipV="0">
            <a:off x="10641272" y="2526518"/>
            <a:ext cx="410306" cy="322383"/>
          </a:xfrm>
          <a:prstGeom prst="flowChartMerge">
            <a:avLst/>
          </a:prstGeom>
          <a:solidFill>
            <a:srgbClr val="00B050"/>
          </a:solidFill>
          <a:ln w="12700" cap="flat" cmpd="sng" algn="ctr">
            <a:solidFill>
              <a:schemeClr val="accent6">
                <a:lumMod val="74901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43617751" name=""/>
          <p:cNvGrpSpPr/>
          <p:nvPr/>
        </p:nvGrpSpPr>
        <p:grpSpPr bwMode="auto">
          <a:xfrm>
            <a:off x="9536184" y="3816225"/>
            <a:ext cx="9550040" cy="6971855"/>
            <a:chOff x="0" y="0"/>
            <a:chExt cx="9550040" cy="6971855"/>
          </a:xfrm>
        </p:grpSpPr>
        <p:sp>
          <p:nvSpPr>
            <p:cNvPr id="1016645445" name="Organigramme : Procédé 1427792578"/>
            <p:cNvSpPr/>
            <p:nvPr/>
          </p:nvSpPr>
          <p:spPr bwMode="auto">
            <a:xfrm>
              <a:off x="0" y="618295"/>
              <a:ext cx="9518171" cy="635356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877252977" name="Image 408953458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5902481" y="4468442"/>
              <a:ext cx="3389655" cy="2333986"/>
            </a:xfrm>
            <a:prstGeom prst="rect">
              <a:avLst/>
            </a:prstGeom>
          </p:spPr>
        </p:pic>
        <p:sp>
          <p:nvSpPr>
            <p:cNvPr id="297073058" name="ZoneTexte 32096255"/>
            <p:cNvSpPr txBox="1"/>
            <p:nvPr/>
          </p:nvSpPr>
          <p:spPr bwMode="auto">
            <a:xfrm>
              <a:off x="3119446" y="0"/>
              <a:ext cx="4404620" cy="66869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3450" b="1">
                  <a:solidFill>
                    <a:srgbClr val="00B050"/>
                  </a:solidFill>
                  <a:latin typeface="Carlito"/>
                  <a:cs typeface="Carlito"/>
                </a:rPr>
                <a:t>Moteur de recherche</a:t>
              </a:r>
              <a:endParaRPr lang="fr-FR"/>
            </a:p>
          </p:txBody>
        </p:sp>
        <p:sp>
          <p:nvSpPr>
            <p:cNvPr id="1057374729" name="ZoneTexte 1780475454"/>
            <p:cNvSpPr txBox="1"/>
            <p:nvPr/>
          </p:nvSpPr>
          <p:spPr bwMode="auto">
            <a:xfrm>
              <a:off x="5883422" y="3529509"/>
              <a:ext cx="1639725" cy="485704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2200"/>
                <a:t>Recherche</a:t>
              </a:r>
              <a:endParaRPr/>
            </a:p>
          </p:txBody>
        </p:sp>
        <p:sp>
          <p:nvSpPr>
            <p:cNvPr id="1341099337" name="ZoneTexte 1527253897"/>
            <p:cNvSpPr txBox="1"/>
            <p:nvPr/>
          </p:nvSpPr>
          <p:spPr bwMode="auto">
            <a:xfrm>
              <a:off x="8041894" y="3529509"/>
              <a:ext cx="1508145" cy="47819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lang="fr-FR" sz="2200"/>
                <a:t>Résultats</a:t>
              </a:r>
              <a:endParaRPr/>
            </a:p>
          </p:txBody>
        </p:sp>
        <p:sp>
          <p:nvSpPr>
            <p:cNvPr id="495085228" name="ZoneTexte 1332815483"/>
            <p:cNvSpPr txBox="1"/>
            <p:nvPr/>
          </p:nvSpPr>
          <p:spPr bwMode="auto">
            <a:xfrm>
              <a:off x="3342789" y="1813135"/>
              <a:ext cx="3710511" cy="485704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2200"/>
                <a:t>Indexation des sites web</a:t>
              </a:r>
              <a:endParaRPr/>
            </a:p>
          </p:txBody>
        </p:sp>
        <p:sp>
          <p:nvSpPr>
            <p:cNvPr id="1992040548" name="ZoneTexte 1095174319"/>
            <p:cNvSpPr txBox="1"/>
            <p:nvPr/>
          </p:nvSpPr>
          <p:spPr bwMode="auto">
            <a:xfrm>
              <a:off x="2910407" y="4389862"/>
              <a:ext cx="1757898" cy="81347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Accès au </a:t>
              </a:r>
              <a:endParaRPr lang="fr-FR"/>
            </a:p>
            <a:p>
              <a:pPr algn="ctr">
                <a:defRPr/>
              </a:pPr>
              <a:r>
                <a:rPr lang="fr-FR" sz="2200"/>
                <a:t>site web</a:t>
              </a:r>
              <a:endParaRPr lang="fr-FR"/>
            </a:p>
          </p:txBody>
        </p:sp>
        <p:pic>
          <p:nvPicPr>
            <p:cNvPr id="189235760" name="Image 1810478763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228710" y="829094"/>
              <a:ext cx="2987066" cy="2179693"/>
            </a:xfrm>
            <a:prstGeom prst="rect">
              <a:avLst/>
            </a:prstGeom>
          </p:spPr>
        </p:pic>
        <p:sp>
          <p:nvSpPr>
            <p:cNvPr id="1370303837" name="Cylindre 1208946586"/>
            <p:cNvSpPr/>
            <p:nvPr/>
          </p:nvSpPr>
          <p:spPr bwMode="auto">
            <a:xfrm>
              <a:off x="7040111" y="1088262"/>
              <a:ext cx="1659625" cy="1662913"/>
            </a:xfrm>
            <a:prstGeom prst="can">
              <a:avLst>
                <a:gd name="adj" fmla="val 25000"/>
              </a:avLst>
            </a:prstGeom>
            <a:solidFill>
              <a:schemeClr val="accent6"/>
            </a:solidFill>
            <a:ln w="12699" cap="flat" cmpd="sng" algn="ctr">
              <a:solidFill>
                <a:schemeClr val="bg2">
                  <a:lumMod val="50196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62137039" name="ZoneTexte 43318576"/>
            <p:cNvSpPr txBox="1"/>
            <p:nvPr/>
          </p:nvSpPr>
          <p:spPr bwMode="auto">
            <a:xfrm>
              <a:off x="7040111" y="1636160"/>
              <a:ext cx="1663352" cy="81347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 b="1">
                  <a:solidFill>
                    <a:schemeClr val="bg1"/>
                  </a:solidFill>
                </a:rPr>
                <a:t>Base de </a:t>
              </a:r>
              <a:endParaRPr lang="fr-FR"/>
            </a:p>
            <a:p>
              <a:pPr algn="ctr">
                <a:defRPr/>
              </a:pPr>
              <a:r>
                <a:rPr lang="fr-FR" sz="2200" b="1">
                  <a:solidFill>
                    <a:schemeClr val="bg1"/>
                  </a:solidFill>
                </a:rPr>
                <a:t>données</a:t>
              </a:r>
              <a:endParaRPr lang="fr-FR"/>
            </a:p>
          </p:txBody>
        </p:sp>
        <p:cxnSp>
          <p:nvCxnSpPr>
            <p:cNvPr id="144131121" name="Connecteur droit 727276810"/>
            <p:cNvCxnSpPr/>
            <p:nvPr/>
          </p:nvCxnSpPr>
          <p:spPr bwMode="auto">
            <a:xfrm flipV="1">
              <a:off x="3383691" y="1665050"/>
              <a:ext cx="3367717" cy="0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437786" name="Connecteur droit 58267939"/>
            <p:cNvCxnSpPr/>
            <p:nvPr/>
          </p:nvCxnSpPr>
          <p:spPr bwMode="auto">
            <a:xfrm flipV="1">
              <a:off x="7643742" y="3101298"/>
              <a:ext cx="0" cy="1151694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6056256" name="Connecteur droit 831580506"/>
            <p:cNvCxnSpPr/>
            <p:nvPr/>
          </p:nvCxnSpPr>
          <p:spPr bwMode="auto">
            <a:xfrm>
              <a:off x="7881332" y="3095455"/>
              <a:ext cx="0" cy="1151694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3108191" name="Connecteur droit 375664326"/>
            <p:cNvCxnSpPr/>
            <p:nvPr/>
          </p:nvCxnSpPr>
          <p:spPr bwMode="auto">
            <a:xfrm flipH="1" flipV="1">
              <a:off x="3342790" y="3296046"/>
              <a:ext cx="2353500" cy="1896849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1016668" name="Content Placeholder 2"/>
          <p:cNvSpPr>
            <a:spLocks noGrp="1"/>
          </p:cNvSpPr>
          <p:nvPr>
            <p:ph idx="1"/>
          </p:nvPr>
        </p:nvSpPr>
        <p:spPr bwMode="auto">
          <a:xfrm>
            <a:off x="1306735" y="2359400"/>
            <a:ext cx="16393655" cy="1145097"/>
          </a:xfrm>
        </p:spPr>
        <p:txBody>
          <a:bodyPr vertOverflow="overflow" horzOverflow="overflow" vert="horz" wrap="square" lIns="142553" tIns="71276" rIns="142553" bIns="71276" numCol="1" spcCol="0" rtlCol="0" fromWordArt="0" anchor="t" anchorCtr="0" forceAA="0" compatLnSpc="0">
            <a:normAutofit/>
          </a:bodyPr>
          <a:lstStyle/>
          <a:p>
            <a:pPr marL="0" indent="0">
              <a:buNone/>
              <a:defRPr/>
            </a:pP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Une IA générative ne donne </a:t>
            </a:r>
            <a:r>
              <a:rPr lang="fr-FR" sz="3100" b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pas </a:t>
            </a:r>
            <a:r>
              <a:rPr lang="fr-FR" sz="3100" b="0">
                <a:latin typeface="Carlito"/>
                <a:ea typeface="Times New Roman"/>
                <a:cs typeface="Carlito"/>
              </a:rPr>
              <a:t>la bonne réponse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, elle calcule </a:t>
            </a:r>
            <a:r>
              <a:rPr lang="fr-FR" sz="3100" b="1">
                <a:solidFill>
                  <a:schemeClr val="accent2"/>
                </a:solidFill>
                <a:latin typeface="Carlito"/>
                <a:ea typeface="Times New Roman"/>
                <a:cs typeface="Carlito"/>
              </a:rPr>
              <a:t>les réponses les plus probables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.</a:t>
            </a:r>
            <a:endParaRPr lang="fr-FR"/>
          </a:p>
        </p:txBody>
      </p:sp>
      <p:grpSp>
        <p:nvGrpSpPr>
          <p:cNvPr id="1440823470" name=""/>
          <p:cNvGrpSpPr/>
          <p:nvPr/>
        </p:nvGrpSpPr>
        <p:grpSpPr bwMode="auto">
          <a:xfrm>
            <a:off x="-42195" y="3735091"/>
            <a:ext cx="9716859" cy="7002139"/>
            <a:chOff x="0" y="0"/>
            <a:chExt cx="9716859" cy="7002139"/>
          </a:xfrm>
        </p:grpSpPr>
        <p:sp>
          <p:nvSpPr>
            <p:cNvPr id="874547186" name="Organigramme : Procédé 1427792578"/>
            <p:cNvSpPr/>
            <p:nvPr/>
          </p:nvSpPr>
          <p:spPr bwMode="auto">
            <a:xfrm flipH="0" flipV="0">
              <a:off x="0" y="648579"/>
              <a:ext cx="9716859" cy="6353560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 lang="fr-FR"/>
            </a:p>
          </p:txBody>
        </p:sp>
        <p:pic>
          <p:nvPicPr>
            <p:cNvPr id="1973362922" name="Image 1613050366"/>
            <p:cNvPicPr>
              <a:picLocks noChangeAspect="1"/>
            </p:cNvPicPr>
            <p:nvPr/>
          </p:nvPicPr>
          <p:blipFill>
            <a:blip r:embed="rId5"/>
            <a:srcRect l="0" t="0" r="0" b="40751"/>
            <a:stretch/>
          </p:blipFill>
          <p:spPr bwMode="auto">
            <a:xfrm>
              <a:off x="669236" y="4550262"/>
              <a:ext cx="3662516" cy="1494180"/>
            </a:xfrm>
            <a:prstGeom prst="rect">
              <a:avLst/>
            </a:prstGeom>
          </p:spPr>
        </p:pic>
        <p:sp>
          <p:nvSpPr>
            <p:cNvPr id="1817948626" name="ZoneTexte 1272280860"/>
            <p:cNvSpPr txBox="1"/>
            <p:nvPr/>
          </p:nvSpPr>
          <p:spPr bwMode="auto">
            <a:xfrm>
              <a:off x="1808253" y="0"/>
              <a:ext cx="6085428" cy="66869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3450" b="1">
                  <a:solidFill>
                    <a:schemeClr val="accent2"/>
                  </a:solidFill>
                  <a:latin typeface="Carlito"/>
                  <a:cs typeface="Carlito"/>
                </a:rPr>
                <a:t>IA générative</a:t>
              </a:r>
              <a:endParaRPr lang="fr-FR" sz="2800" b="1">
                <a:solidFill>
                  <a:schemeClr val="accent2"/>
                </a:solidFill>
                <a:latin typeface="Carlito"/>
                <a:cs typeface="Carlito"/>
              </a:endParaRPr>
            </a:p>
          </p:txBody>
        </p:sp>
        <p:grpSp>
          <p:nvGrpSpPr>
            <p:cNvPr id="1775989609" name="Groupe 839466220"/>
            <p:cNvGrpSpPr/>
            <p:nvPr/>
          </p:nvGrpSpPr>
          <p:grpSpPr bwMode="auto">
            <a:xfrm>
              <a:off x="7970535" y="1494651"/>
              <a:ext cx="1194450" cy="1185456"/>
              <a:chOff x="0" y="0"/>
              <a:chExt cx="1194450" cy="1185456"/>
            </a:xfrm>
          </p:grpSpPr>
          <p:sp>
            <p:nvSpPr>
              <p:cNvPr id="1423631767" name="Forme 636314306"/>
              <p:cNvSpPr/>
              <p:nvPr/>
            </p:nvSpPr>
            <p:spPr bwMode="auto">
              <a:xfrm>
                <a:off x="0" y="426390"/>
                <a:ext cx="629847" cy="618052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2" tIns="9892" rIns="9892" bIns="9892" numCol="1" spcCol="1265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  <p:sp>
            <p:nvSpPr>
              <p:cNvPr id="1112913227" name="Forme 635658973"/>
              <p:cNvSpPr/>
              <p:nvPr/>
            </p:nvSpPr>
            <p:spPr bwMode="auto">
              <a:xfrm rot="20699909">
                <a:off x="352777" y="0"/>
                <a:ext cx="617120" cy="605564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rot="900000" spcFirstLastPara="0" vertOverflow="overflow" horzOverflow="overflow" vert="horz" wrap="square" lIns="11872" tIns="11872" rIns="11872" bIns="11872" numCol="1" spcCol="1265" rtlCol="0" fromWordArt="0" anchor="ctr" anchorCtr="0" forceAA="0" compatLnSpc="0">
                <a:noAutofit/>
              </a:bodyPr>
              <a:lstStyle/>
              <a:p>
                <a:pPr algn="ctr" defTabSz="2148220">
                  <a:lnSpc>
                    <a:spcPct val="90000"/>
                  </a:lnSpc>
                  <a:defRPr/>
                </a:pPr>
                <a:endParaRPr lang="fr-FR" sz="950"/>
              </a:p>
            </p:txBody>
          </p:sp>
          <p:sp>
            <p:nvSpPr>
              <p:cNvPr id="427702359" name="Forme 1943318735"/>
              <p:cNvSpPr/>
              <p:nvPr/>
            </p:nvSpPr>
            <p:spPr bwMode="auto">
              <a:xfrm>
                <a:off x="564602" y="567407"/>
                <a:ext cx="629847" cy="618049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5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</p:grpSp>
        <p:sp>
          <p:nvSpPr>
            <p:cNvPr id="93747882" name="Rectangle 727989910"/>
            <p:cNvSpPr/>
            <p:nvPr/>
          </p:nvSpPr>
          <p:spPr bwMode="auto">
            <a:xfrm>
              <a:off x="5613582" y="1175813"/>
              <a:ext cx="2482805" cy="195374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Overflow="overflow" horzOverflow="overflow" vert="horz" wrap="square" lIns="83151" tIns="83151" rIns="83151" bIns="83151" numCol="1" spcCol="1265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lang="fr-FR" sz="2200">
                  <a:latin typeface="Arial"/>
                  <a:ea typeface="Arial"/>
                  <a:cs typeface="Arial"/>
                </a:rPr>
                <a:t>Apprentissage (automatisé)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+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Renforcement (humain)</a:t>
              </a:r>
              <a:endParaRPr lang="fr-FR" sz="2200"/>
            </a:p>
          </p:txBody>
        </p:sp>
        <p:sp>
          <p:nvSpPr>
            <p:cNvPr id="128472269" name="Légende : flèche vers la droite 1855017285"/>
            <p:cNvSpPr/>
            <p:nvPr/>
          </p:nvSpPr>
          <p:spPr bwMode="auto">
            <a:xfrm flipH="0" flipV="0">
              <a:off x="325294" y="1171700"/>
              <a:ext cx="5458492" cy="1894862"/>
            </a:xfrm>
            <a:prstGeom prst="rightArrowCallout">
              <a:avLst>
                <a:gd name="adj1" fmla="val 27969"/>
                <a:gd name="adj2" fmla="val 29831"/>
                <a:gd name="adj3" fmla="val 40990"/>
                <a:gd name="adj4" fmla="val 6701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Données d’entraînement :</a:t>
              </a:r>
              <a:b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</a:br>
              <a:endParaRPr lang="fr-FR" sz="2200" b="1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pages web</a:t>
              </a:r>
              <a:endParaRPr lang="fr-FR" sz="2200" i="0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livres</a:t>
              </a:r>
              <a:endParaRPr lang="fr-FR" sz="2200" b="0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fils de discussions</a:t>
              </a:r>
              <a:endParaRPr lang="fr-FR" sz="2200" i="0">
                <a:solidFill>
                  <a:schemeClr val="tx1"/>
                </a:solidFill>
              </a:endParaRPr>
            </a:p>
          </p:txBody>
        </p:sp>
        <p:sp>
          <p:nvSpPr>
            <p:cNvPr id="1280096033" name="ZoneTexte 2044497697"/>
            <p:cNvSpPr txBox="1"/>
            <p:nvPr/>
          </p:nvSpPr>
          <p:spPr bwMode="auto">
            <a:xfrm>
              <a:off x="4599369" y="4497393"/>
              <a:ext cx="1645695" cy="47819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Prompt</a:t>
              </a:r>
              <a:endParaRPr lang="fr-FR"/>
            </a:p>
          </p:txBody>
        </p:sp>
        <p:sp>
          <p:nvSpPr>
            <p:cNvPr id="1225111658" name="ZoneTexte 2036811363"/>
            <p:cNvSpPr txBox="1"/>
            <p:nvPr/>
          </p:nvSpPr>
          <p:spPr bwMode="auto">
            <a:xfrm>
              <a:off x="4721761" y="5638856"/>
              <a:ext cx="1510346" cy="47819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3" tIns="71276" rIns="142553" bIns="71276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lang="fr-FR" sz="2200"/>
                <a:t>Résultat(s)</a:t>
              </a:r>
              <a:endParaRPr lang="fr-FR"/>
            </a:p>
          </p:txBody>
        </p:sp>
        <p:cxnSp>
          <p:nvCxnSpPr>
            <p:cNvPr id="991047141" name="Connecteur droit 1673171548"/>
            <p:cNvCxnSpPr/>
            <p:nvPr/>
          </p:nvCxnSpPr>
          <p:spPr bwMode="auto">
            <a:xfrm rot="5399909" flipV="1">
              <a:off x="5697370" y="3392626"/>
              <a:ext cx="0" cy="3235091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1224376" name="Connecteur droit 910324090"/>
            <p:cNvCxnSpPr/>
            <p:nvPr/>
          </p:nvCxnSpPr>
          <p:spPr bwMode="auto">
            <a:xfrm rot="5399909">
              <a:off x="5657932" y="4028958"/>
              <a:ext cx="0" cy="3167903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9666244" name="Image 846578439"/>
            <p:cNvPicPr>
              <a:picLocks noChangeAspect="1"/>
            </p:cNvPicPr>
            <p:nvPr/>
          </p:nvPicPr>
          <p:blipFill>
            <a:blip r:embed="rId6"/>
            <a:srcRect l="14064" t="0" r="14869" b="0"/>
            <a:stretch/>
          </p:blipFill>
          <p:spPr bwMode="auto">
            <a:xfrm>
              <a:off x="7642940" y="4399201"/>
              <a:ext cx="1761519" cy="1652483"/>
            </a:xfrm>
            <a:prstGeom prst="rect">
              <a:avLst/>
            </a:prstGeom>
          </p:spPr>
        </p:pic>
        <p:cxnSp>
          <p:nvCxnSpPr>
            <p:cNvPr id="1554288891" name="Connecteur droit 497213704"/>
            <p:cNvCxnSpPr/>
            <p:nvPr/>
          </p:nvCxnSpPr>
          <p:spPr bwMode="auto">
            <a:xfrm>
              <a:off x="8544735" y="3007851"/>
              <a:ext cx="0" cy="1177606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4432912" name="ZoneTexte 917789311"/>
            <p:cNvSpPr txBox="1"/>
            <p:nvPr/>
          </p:nvSpPr>
          <p:spPr bwMode="auto">
            <a:xfrm flipH="0" flipV="0">
              <a:off x="7542829" y="6087269"/>
              <a:ext cx="1914233" cy="813471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2" tIns="71275" rIns="142552" bIns="71275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Modèle de langage (LLM)</a:t>
              </a:r>
              <a:endParaRPr lang="fr-FR"/>
            </a:p>
          </p:txBody>
        </p:sp>
      </p:grpSp>
      <p:sp>
        <p:nvSpPr>
          <p:cNvPr id="102595618" name=""/>
          <p:cNvSpPr/>
          <p:nvPr/>
        </p:nvSpPr>
        <p:spPr bwMode="auto">
          <a:xfrm flipH="0" flipV="0">
            <a:off x="-47745" y="-39141"/>
            <a:ext cx="19151272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154875" name="Title 1"/>
          <p:cNvSpPr>
            <a:spLocks noGrp="1"/>
          </p:cNvSpPr>
          <p:nvPr>
            <p:ph type="title"/>
          </p:nvPr>
        </p:nvSpPr>
        <p:spPr bwMode="auto">
          <a:xfrm>
            <a:off x="635001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des IAG</a:t>
            </a:r>
            <a:endParaRPr sz="7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3887970" name="Content Placeholder 2"/>
          <p:cNvSpPr>
            <a:spLocks noGrp="1"/>
          </p:cNvSpPr>
          <p:nvPr>
            <p:ph idx="1"/>
          </p:nvPr>
        </p:nvSpPr>
        <p:spPr bwMode="auto">
          <a:xfrm>
            <a:off x="1306733" y="2359400"/>
            <a:ext cx="16393655" cy="1145097"/>
          </a:xfrm>
        </p:spPr>
        <p:txBody>
          <a:bodyPr vertOverflow="overflow" horzOverflow="overflow" vert="horz" wrap="square" lIns="142551" tIns="71274" rIns="142551" bIns="71274" numCol="1" spcCol="0" rtlCol="0" fromWordArt="0" anchor="t" anchorCtr="0" forceAA="0" compatLnSpc="0">
            <a:normAutofit/>
          </a:bodyPr>
          <a:lstStyle/>
          <a:p>
            <a:pPr marL="0" indent="0">
              <a:buNone/>
              <a:defRPr/>
            </a:pP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Une IA générative ne donne </a:t>
            </a:r>
            <a:r>
              <a:rPr lang="fr-FR" sz="3100" b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pas </a:t>
            </a:r>
            <a:r>
              <a:rPr lang="fr-FR" sz="3100" b="0">
                <a:latin typeface="Carlito"/>
                <a:ea typeface="Times New Roman"/>
                <a:cs typeface="Carlito"/>
              </a:rPr>
              <a:t>la bonne réponse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, elle calcule </a:t>
            </a:r>
            <a:r>
              <a:rPr lang="fr-FR" sz="3100" b="1">
                <a:solidFill>
                  <a:schemeClr val="accent2"/>
                </a:solidFill>
                <a:latin typeface="Carlito"/>
                <a:ea typeface="Times New Roman"/>
                <a:cs typeface="Carlito"/>
              </a:rPr>
              <a:t>les réponses les plus probables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.</a:t>
            </a:r>
            <a:endParaRPr lang="fr-FR"/>
          </a:p>
        </p:txBody>
      </p:sp>
      <p:grpSp>
        <p:nvGrpSpPr>
          <p:cNvPr id="1230892959" name=""/>
          <p:cNvGrpSpPr/>
          <p:nvPr/>
        </p:nvGrpSpPr>
        <p:grpSpPr bwMode="auto">
          <a:xfrm>
            <a:off x="4845629" y="3037185"/>
            <a:ext cx="9716859" cy="6353559"/>
            <a:chOff x="0" y="0"/>
            <a:chExt cx="9716859" cy="6353559"/>
          </a:xfrm>
        </p:grpSpPr>
        <p:sp>
          <p:nvSpPr>
            <p:cNvPr id="1823996787" name="Organigramme : Procédé 1427792578"/>
            <p:cNvSpPr/>
            <p:nvPr/>
          </p:nvSpPr>
          <p:spPr bwMode="auto">
            <a:xfrm flipH="0" flipV="0">
              <a:off x="0" y="0"/>
              <a:ext cx="9716859" cy="6353560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 lang="fr-FR"/>
            </a:p>
          </p:txBody>
        </p:sp>
        <p:pic>
          <p:nvPicPr>
            <p:cNvPr id="418095635" name="Image 1613050366"/>
            <p:cNvPicPr>
              <a:picLocks noChangeAspect="1"/>
            </p:cNvPicPr>
            <p:nvPr/>
          </p:nvPicPr>
          <p:blipFill>
            <a:blip r:embed="rId3"/>
            <a:srcRect l="0" t="0" r="0" b="40751"/>
            <a:stretch/>
          </p:blipFill>
          <p:spPr bwMode="auto">
            <a:xfrm>
              <a:off x="669233" y="3901681"/>
              <a:ext cx="3662514" cy="1494180"/>
            </a:xfrm>
            <a:prstGeom prst="rect">
              <a:avLst/>
            </a:prstGeom>
          </p:spPr>
        </p:pic>
        <p:grpSp>
          <p:nvGrpSpPr>
            <p:cNvPr id="164088480" name="Groupe 839466220"/>
            <p:cNvGrpSpPr/>
            <p:nvPr/>
          </p:nvGrpSpPr>
          <p:grpSpPr bwMode="auto">
            <a:xfrm>
              <a:off x="7970535" y="846072"/>
              <a:ext cx="1194446" cy="1185453"/>
              <a:chOff x="0" y="0"/>
              <a:chExt cx="1194446" cy="1185453"/>
            </a:xfrm>
          </p:grpSpPr>
          <p:sp>
            <p:nvSpPr>
              <p:cNvPr id="1975441533" name="Forme 636314306"/>
              <p:cNvSpPr/>
              <p:nvPr/>
            </p:nvSpPr>
            <p:spPr bwMode="auto">
              <a:xfrm>
                <a:off x="0" y="426387"/>
                <a:ext cx="629847" cy="618050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3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  <p:sp>
            <p:nvSpPr>
              <p:cNvPr id="2024789106" name="Forme 635658973"/>
              <p:cNvSpPr/>
              <p:nvPr/>
            </p:nvSpPr>
            <p:spPr bwMode="auto">
              <a:xfrm rot="20699840">
                <a:off x="352774" y="0"/>
                <a:ext cx="617118" cy="605562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rot="900000" spcFirstLastPara="0" vertOverflow="overflow" horzOverflow="overflow" vert="horz" wrap="square" lIns="11871" tIns="11871" rIns="11871" bIns="11871" numCol="1" spcCol="1263" rtlCol="0" fromWordArt="0" anchor="ctr" anchorCtr="0" forceAA="0" compatLnSpc="0">
                <a:noAutofit/>
              </a:bodyPr>
              <a:lstStyle/>
              <a:p>
                <a:pPr algn="ctr" defTabSz="2148219">
                  <a:lnSpc>
                    <a:spcPct val="90000"/>
                  </a:lnSpc>
                  <a:defRPr/>
                </a:pPr>
                <a:endParaRPr lang="fr-FR" sz="950"/>
              </a:p>
            </p:txBody>
          </p:sp>
          <p:sp>
            <p:nvSpPr>
              <p:cNvPr id="1109328627" name="Forme 1943318735"/>
              <p:cNvSpPr/>
              <p:nvPr/>
            </p:nvSpPr>
            <p:spPr bwMode="auto">
              <a:xfrm>
                <a:off x="564599" y="567405"/>
                <a:ext cx="629847" cy="618048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3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</p:grpSp>
        <p:sp>
          <p:nvSpPr>
            <p:cNvPr id="1813043122" name="Rectangle 727989910"/>
            <p:cNvSpPr/>
            <p:nvPr/>
          </p:nvSpPr>
          <p:spPr bwMode="auto">
            <a:xfrm>
              <a:off x="5613579" y="527232"/>
              <a:ext cx="2482803" cy="195374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Overflow="overflow" horzOverflow="overflow" vert="horz" wrap="square" lIns="83151" tIns="83151" rIns="83151" bIns="83151" numCol="1" spcCol="1263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lang="fr-FR" sz="2200">
                  <a:latin typeface="Arial"/>
                  <a:ea typeface="Arial"/>
                  <a:cs typeface="Arial"/>
                </a:rPr>
                <a:t>Apprentissage (automatisé)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+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Renforcement (humain)</a:t>
              </a:r>
              <a:endParaRPr lang="fr-FR" sz="2200"/>
            </a:p>
          </p:txBody>
        </p:sp>
        <p:sp>
          <p:nvSpPr>
            <p:cNvPr id="1473713621" name="Légende : flèche vers la droite 1855017285"/>
            <p:cNvSpPr/>
            <p:nvPr/>
          </p:nvSpPr>
          <p:spPr bwMode="auto">
            <a:xfrm flipH="0" flipV="0">
              <a:off x="325290" y="523119"/>
              <a:ext cx="5458491" cy="1894860"/>
            </a:xfrm>
            <a:prstGeom prst="rightArrowCallout">
              <a:avLst>
                <a:gd name="adj1" fmla="val 27969"/>
                <a:gd name="adj2" fmla="val 29831"/>
                <a:gd name="adj3" fmla="val 40990"/>
                <a:gd name="adj4" fmla="val 6701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Données d’entraînement :</a:t>
              </a:r>
              <a:b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</a:br>
              <a:endParaRPr lang="fr-FR" sz="2200" b="1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pages web</a:t>
              </a:r>
              <a:endParaRPr lang="fr-FR" sz="2200" i="0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livres</a:t>
              </a:r>
              <a:endParaRPr lang="fr-FR" sz="2200" b="0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fils de discussions</a:t>
              </a:r>
              <a:endParaRPr lang="fr-FR" sz="2200" i="0">
                <a:solidFill>
                  <a:schemeClr val="tx1"/>
                </a:solidFill>
              </a:endParaRPr>
            </a:p>
          </p:txBody>
        </p:sp>
        <p:sp>
          <p:nvSpPr>
            <p:cNvPr id="1712960278" name="ZoneTexte 2044497697"/>
            <p:cNvSpPr txBox="1"/>
            <p:nvPr/>
          </p:nvSpPr>
          <p:spPr bwMode="auto">
            <a:xfrm>
              <a:off x="4599369" y="3848814"/>
              <a:ext cx="1645695" cy="4781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1" tIns="71274" rIns="142551" bIns="71274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Prompt</a:t>
              </a:r>
              <a:endParaRPr lang="fr-FR"/>
            </a:p>
          </p:txBody>
        </p:sp>
        <p:sp>
          <p:nvSpPr>
            <p:cNvPr id="991324377" name="ZoneTexte 2036811363"/>
            <p:cNvSpPr txBox="1"/>
            <p:nvPr/>
          </p:nvSpPr>
          <p:spPr bwMode="auto">
            <a:xfrm>
              <a:off x="4721760" y="4990276"/>
              <a:ext cx="1510344" cy="4781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1" tIns="71274" rIns="142551" bIns="71274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lang="fr-FR" sz="2200"/>
                <a:t>Résultat(s)</a:t>
              </a:r>
              <a:endParaRPr lang="fr-FR"/>
            </a:p>
          </p:txBody>
        </p:sp>
        <p:cxnSp>
          <p:nvCxnSpPr>
            <p:cNvPr id="1043899794" name="Connecteur droit 1673171548"/>
            <p:cNvCxnSpPr/>
            <p:nvPr/>
          </p:nvCxnSpPr>
          <p:spPr bwMode="auto">
            <a:xfrm rot="5399838" flipV="1">
              <a:off x="5697369" y="2744046"/>
              <a:ext cx="0" cy="3235091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0772739" name="Connecteur droit 910324090"/>
            <p:cNvCxnSpPr/>
            <p:nvPr/>
          </p:nvCxnSpPr>
          <p:spPr bwMode="auto">
            <a:xfrm rot="5399838">
              <a:off x="5657931" y="3380378"/>
              <a:ext cx="0" cy="3167901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6570669" name="Image 846578439"/>
            <p:cNvPicPr>
              <a:picLocks noChangeAspect="1"/>
            </p:cNvPicPr>
            <p:nvPr/>
          </p:nvPicPr>
          <p:blipFill>
            <a:blip r:embed="rId4"/>
            <a:srcRect l="14064" t="0" r="14869" b="0"/>
            <a:stretch/>
          </p:blipFill>
          <p:spPr bwMode="auto">
            <a:xfrm>
              <a:off x="7642938" y="3750621"/>
              <a:ext cx="1761517" cy="1652481"/>
            </a:xfrm>
            <a:prstGeom prst="rect">
              <a:avLst/>
            </a:prstGeom>
          </p:spPr>
        </p:pic>
        <p:cxnSp>
          <p:nvCxnSpPr>
            <p:cNvPr id="1607278997" name="Connecteur droit 497213704"/>
            <p:cNvCxnSpPr/>
            <p:nvPr/>
          </p:nvCxnSpPr>
          <p:spPr bwMode="auto">
            <a:xfrm>
              <a:off x="8544735" y="2359270"/>
              <a:ext cx="0" cy="1177605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1723003" name="ZoneTexte 917789311"/>
            <p:cNvSpPr txBox="1"/>
            <p:nvPr/>
          </p:nvSpPr>
          <p:spPr bwMode="auto">
            <a:xfrm flipH="0" flipV="0">
              <a:off x="7542828" y="5438688"/>
              <a:ext cx="1914231" cy="81346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1" tIns="71273" rIns="142551" bIns="71273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Modèle de langage (LLM)</a:t>
              </a:r>
              <a:endParaRPr lang="fr-FR"/>
            </a:p>
          </p:txBody>
        </p:sp>
      </p:grpSp>
      <p:sp>
        <p:nvSpPr>
          <p:cNvPr id="369717944" name=""/>
          <p:cNvSpPr/>
          <p:nvPr/>
        </p:nvSpPr>
        <p:spPr bwMode="auto">
          <a:xfrm flipH="0" flipV="0">
            <a:off x="-47745" y="-39141"/>
            <a:ext cx="19151272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854644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Fonctionnement d’une IAG</a:t>
            </a:r>
            <a:endParaRPr sz="7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550288" name="Content Placeholder 2"/>
          <p:cNvSpPr>
            <a:spLocks noGrp="1"/>
          </p:cNvSpPr>
          <p:nvPr>
            <p:ph idx="1" hasCustomPrompt="1"/>
          </p:nvPr>
        </p:nvSpPr>
        <p:spPr bwMode="auto">
          <a:xfrm flipH="0" flipV="0">
            <a:off x="1120950" y="3541343"/>
            <a:ext cx="17108433" cy="2961802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50000" lnSpcReduction="10000"/>
          </a:bodyPr>
          <a:lstStyle>
            <a:lvl1pPr marL="0" indent="0">
              <a:buNone/>
              <a:defRPr sz="12800"/>
            </a:lvl1pPr>
          </a:lstStyle>
          <a:p>
            <a:pPr>
              <a:defRPr/>
            </a:pPr>
            <a:r>
              <a:rPr lang="fr-FR" b="1">
                <a:solidFill>
                  <a:srgbClr val="304BD1"/>
                </a:solidFill>
              </a:rPr>
              <a:t>3</a:t>
            </a:r>
            <a:r>
              <a:rPr b="1">
                <a:solidFill>
                  <a:srgbClr val="304BD1"/>
                </a:solidFill>
              </a:rPr>
              <a:t>.</a:t>
            </a:r>
            <a:endParaRPr/>
          </a:p>
          <a:p>
            <a:pPr>
              <a:defRPr/>
            </a:pPr>
            <a:r>
              <a:rPr lang="fr-FR" sz="13000"/>
              <a:t>A vous de testez !</a:t>
            </a:r>
            <a:endParaRPr lang="fr-FR" sz="13000"/>
          </a:p>
          <a:p>
            <a:pPr>
              <a:defRPr/>
            </a:pPr>
            <a:endParaRPr sz="120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1574599" name=""/>
          <p:cNvSpPr/>
          <p:nvPr/>
        </p:nvSpPr>
        <p:spPr bwMode="auto">
          <a:xfrm flipH="0" flipV="0">
            <a:off x="-47745" y="-39141"/>
            <a:ext cx="19151273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960833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Exemples d’utilisation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871982532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231338" y="2687833"/>
            <a:ext cx="7343538" cy="6663241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383006" indent="-383006">
              <a:buFont typeface="Arial"/>
              <a:buAutoNum type="arabicPeriod"/>
              <a:defRPr/>
            </a:pPr>
            <a:r>
              <a:rPr lang="fr-FR" sz="2900" b="1">
                <a:solidFill>
                  <a:schemeClr val="accent2">
                    <a:lumMod val="75000"/>
                  </a:schemeClr>
                </a:solidFill>
                <a:latin typeface="Carlito"/>
                <a:ea typeface="Carlito"/>
                <a:cs typeface="Carlito"/>
              </a:rPr>
              <a:t>Améliorer sa compréhension</a:t>
            </a:r>
            <a:r>
              <a:rPr lang="fr-FR" sz="2900" b="1">
                <a:solidFill>
                  <a:schemeClr val="accent2">
                    <a:lumMod val="75000"/>
                  </a:schemeClr>
                </a:solidFill>
                <a:latin typeface="Carlito"/>
                <a:ea typeface="Carlito"/>
                <a:cs typeface="Carlito"/>
              </a:rPr>
              <a:t> d’une notion</a:t>
            </a:r>
            <a:endParaRPr sz="2900">
              <a:solidFill>
                <a:schemeClr val="accent2">
                  <a:lumMod val="75000"/>
                </a:schemeClr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sz="29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 b="1">
                <a:latin typeface="Carlito"/>
                <a:ea typeface="Carlito"/>
                <a:cs typeface="Carlito"/>
              </a:rPr>
              <a:t>1/</a:t>
            </a:r>
            <a:r>
              <a:rPr lang="fr-FR" sz="2900">
                <a:latin typeface="Carlito"/>
                <a:ea typeface="Carlito"/>
                <a:cs typeface="Carlito"/>
              </a:rPr>
              <a:t> Aller sur le site : </a:t>
            </a:r>
            <a:r>
              <a:rPr lang="fr-FR" sz="2900" b="0" i="0" u="sng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  <a:hlinkClick r:id="rId3" tooltip="https://goblin.tools/Professor"/>
              </a:rPr>
              <a:t>https://goblin.tools/Professor</a:t>
            </a:r>
            <a:endParaRPr sz="29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sz="29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 b="1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2/</a:t>
            </a:r>
            <a: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Tester une question</a:t>
            </a:r>
            <a: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de compréhension</a:t>
            </a:r>
            <a:b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b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Exemples :</a:t>
            </a:r>
            <a:endParaRPr sz="2900" i="1">
              <a:latin typeface="Carlito"/>
              <a:cs typeface="Carlito"/>
            </a:endParaRPr>
          </a:p>
          <a:p>
            <a:pPr>
              <a:defRPr/>
            </a:pP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C’est quoi l’intérêt de la science ouverte ?</a:t>
            </a:r>
            <a:endParaRPr sz="2900" i="1">
              <a:latin typeface="Carlito"/>
              <a:cs typeface="Carlito"/>
            </a:endParaRPr>
          </a:p>
          <a:p>
            <a:pPr>
              <a:defRPr/>
            </a:pP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Quelle est la différence entre</a:t>
            </a:r>
            <a:b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l'art nouveau et l'art déco ?</a:t>
            </a:r>
            <a:endParaRPr sz="2900" b="0" i="1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578322074" name="ZoneTexte 1559460547"/>
          <p:cNvSpPr txBox="1"/>
          <p:nvPr/>
        </p:nvSpPr>
        <p:spPr bwMode="auto">
          <a:xfrm>
            <a:off x="9313210" y="2321717"/>
            <a:ext cx="6899666" cy="36611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832432632" name="Content Placeholder 2"/>
          <p:cNvSpPr>
            <a:spLocks noGrp="1"/>
          </p:cNvSpPr>
          <p:nvPr/>
        </p:nvSpPr>
        <p:spPr bwMode="auto">
          <a:xfrm flipH="0" flipV="0">
            <a:off x="9908441" y="2687833"/>
            <a:ext cx="8307594" cy="669031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fr-FR" sz="2900" b="1">
                <a:solidFill>
                  <a:schemeClr val="accent6">
                    <a:lumMod val="50000"/>
                  </a:schemeClr>
                </a:solidFill>
                <a:latin typeface="Carlito"/>
                <a:ea typeface="Carlito"/>
                <a:cs typeface="Carlito"/>
              </a:rPr>
              <a:t>2. Faire une recherche </a:t>
            </a:r>
            <a:r>
              <a:rPr lang="fr-FR" sz="2900" b="1">
                <a:solidFill>
                  <a:schemeClr val="accent6">
                    <a:lumMod val="50000"/>
                  </a:schemeClr>
                </a:solidFill>
                <a:latin typeface="Carlito"/>
                <a:ea typeface="Carlito"/>
                <a:cs typeface="Carlito"/>
              </a:rPr>
              <a:t>bibliographique</a:t>
            </a:r>
            <a:endParaRPr sz="2900">
              <a:solidFill>
                <a:schemeClr val="accent6">
                  <a:lumMod val="50000"/>
                </a:schemeClr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sz="29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 b="1">
                <a:latin typeface="Carlito"/>
                <a:ea typeface="Carlito"/>
                <a:cs typeface="Carlito"/>
              </a:rPr>
              <a:t>1/</a:t>
            </a:r>
            <a:r>
              <a:rPr lang="fr-FR" sz="2900">
                <a:latin typeface="Carlito"/>
                <a:ea typeface="Carlito"/>
                <a:cs typeface="Carlito"/>
              </a:rPr>
              <a:t> Aller sur le site :</a:t>
            </a:r>
            <a:br>
              <a:rPr lang="fr-FR" sz="2900">
                <a:latin typeface="Carlito"/>
                <a:ea typeface="Carlito"/>
                <a:cs typeface="Carlito"/>
              </a:rPr>
            </a:br>
            <a:r>
              <a:rPr lang="fr-FR" sz="2900" b="0" i="0" u="sng" strike="noStrike" cap="none" spc="0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4" tooltip="https://duck.ai/"/>
              </a:rPr>
              <a:t>https://duck.ai/</a:t>
            </a:r>
            <a:endParaRPr sz="29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>
                <a:latin typeface="Carlito"/>
                <a:ea typeface="Carlito"/>
                <a:cs typeface="Carlito"/>
              </a:rPr>
              <a:t>Demander un état de l’art</a:t>
            </a:r>
            <a:r>
              <a:rPr lang="fr-FR" sz="2900">
                <a:latin typeface="Carlito"/>
                <a:ea typeface="Carlito"/>
                <a:cs typeface="Carlito"/>
              </a:rPr>
              <a:t> </a:t>
            </a:r>
            <a:r>
              <a:rPr lang="fr-FR" sz="2900">
                <a:latin typeface="Carlito"/>
                <a:ea typeface="Carlito"/>
                <a:cs typeface="Carlito"/>
              </a:rPr>
              <a:t>sur une thématique</a:t>
            </a:r>
            <a:endParaRPr sz="2900" i="1">
              <a:latin typeface="Carlito"/>
              <a:ea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 i="1">
                <a:latin typeface="Carlito"/>
                <a:ea typeface="Carlito"/>
                <a:cs typeface="Carlito"/>
              </a:rPr>
              <a:t>Exemple :</a:t>
            </a:r>
            <a:br>
              <a:rPr lang="fr-FR" sz="2900" i="1">
                <a:latin typeface="Carlito"/>
                <a:ea typeface="Carlito"/>
                <a:cs typeface="Carlito"/>
              </a:rPr>
            </a:b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Listez 5 références bibliographiques</a:t>
            </a:r>
            <a:r>
              <a:rPr lang="fr-FR" sz="2900" b="0" i="1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pour un exposé sur les défis de la fouille en archéologie sous-marine</a:t>
            </a:r>
            <a:r>
              <a:rPr lang="fr-FR" sz="2900">
                <a:latin typeface="Carlito"/>
                <a:ea typeface="Carlito"/>
                <a:cs typeface="Carlito"/>
              </a:rPr>
              <a:t>.</a:t>
            </a:r>
            <a:endParaRPr sz="2900">
              <a:latin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r>
              <a:rPr lang="fr-FR" sz="2900" b="1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2/</a:t>
            </a:r>
            <a: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Reproduisez la même demande</a:t>
            </a:r>
            <a:r>
              <a:rPr lang="fr-FR" sz="29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sur le site : </a:t>
            </a:r>
            <a:r>
              <a:rPr lang="fr-FR" sz="2900" b="0" i="0" u="sng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  <a:hlinkClick r:id="rId5" tooltip="https://www.perplexity.ai"/>
              </a:rPr>
              <a:t>https://www.perplexity.ai</a:t>
            </a:r>
            <a:endParaRPr sz="29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</p:txBody>
      </p:sp>
      <p:cxnSp>
        <p:nvCxnSpPr>
          <p:cNvPr id="1430725425" name=""/>
          <p:cNvCxnSpPr/>
          <p:nvPr/>
        </p:nvCxnSpPr>
        <p:spPr bwMode="auto">
          <a:xfrm flipH="0" flipV="0">
            <a:off x="9106082" y="2406313"/>
            <a:ext cx="0" cy="6567234"/>
          </a:xfrm>
          <a:prstGeom prst="line">
            <a:avLst/>
          </a:prstGeom>
          <a:ln w="6350" cap="flat" cmpd="sng" algn="ctr">
            <a:solidFill>
              <a:schemeClr val="bg1">
                <a:lumMod val="50196"/>
              </a:schemeClr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8813078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884394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5000" y="2738647"/>
            <a:ext cx="17871428" cy="5742515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Comprendre le fonctionnement général des outils d’IA générative (IAG)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Identifier les enjeux posés par les IAG, en particulier ceux associés au secteur de l’enseignement supérieur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Expérimenter des usages des IAG dans les activités d’enseignement et d’apprentissage</a:t>
            </a:r>
            <a:endParaRPr lang="fr-FR" sz="48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1342849154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3" rIns="142551" bIns="71273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Objectifs de cet atelier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0793026" name=""/>
          <p:cNvSpPr/>
          <p:nvPr/>
        </p:nvSpPr>
        <p:spPr bwMode="auto">
          <a:xfrm flipH="0" flipV="0">
            <a:off x="-47745" y="-39141"/>
            <a:ext cx="19151273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9168203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Debriefing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08094234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379899" y="3429302"/>
            <a:ext cx="16045020" cy="489407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fr-FR"/>
              <a:t>Qu’avez-vous testé ?</a:t>
            </a:r>
            <a:endParaRPr lang="fr-FR"/>
          </a:p>
          <a:p>
            <a:pPr>
              <a:defRPr/>
            </a:pPr>
            <a:r>
              <a:rPr lang="fr-FR"/>
              <a:t>Qu’elles ont été les résultats ?</a:t>
            </a:r>
            <a:endParaRPr lang="fr-FR"/>
          </a:p>
          <a:p>
            <a:pPr>
              <a:defRPr/>
            </a:pPr>
            <a:r>
              <a:rPr lang="fr-FR"/>
              <a:t>Qu’est-ce qui vous a étonné ou surpris ?</a:t>
            </a:r>
            <a:endParaRPr lang="fr-FR"/>
          </a:p>
        </p:txBody>
      </p:sp>
      <p:sp>
        <p:nvSpPr>
          <p:cNvPr id="1461115901" name="ZoneTexte 1559460547"/>
          <p:cNvSpPr txBox="1"/>
          <p:nvPr/>
        </p:nvSpPr>
        <p:spPr bwMode="auto">
          <a:xfrm>
            <a:off x="9313210" y="2321717"/>
            <a:ext cx="6899666" cy="366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5717264" name=""/>
          <p:cNvSpPr/>
          <p:nvPr/>
        </p:nvSpPr>
        <p:spPr bwMode="auto">
          <a:xfrm flipH="0" flipV="0">
            <a:off x="-47745" y="-39141"/>
            <a:ext cx="19151273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0412220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Recommandations d’usages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92859344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379898" y="2740068"/>
            <a:ext cx="16045020" cy="665959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482136" indent="-482136">
              <a:buFont typeface="Arial"/>
              <a:buAutoNum type="arabicPeriod"/>
              <a:defRPr/>
            </a:pPr>
            <a:r>
              <a:rPr lang="fr-FR"/>
              <a:t>Vérifier les informations, recouper les sources</a:t>
            </a:r>
            <a:br>
              <a:rPr lang="fr-FR"/>
            </a:br>
            <a:r>
              <a:rPr lang="fr-FR"/>
              <a:t>(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Connaître la réponse permet de valider le résultat</a:t>
            </a:r>
            <a:r>
              <a:rPr lang="fr-FR"/>
              <a:t>)</a:t>
            </a:r>
            <a:endParaRPr lang="fr-FR"/>
          </a:p>
          <a:p>
            <a:pPr marL="482136" indent="-482136">
              <a:buFont typeface="Arial"/>
              <a:buAutoNum type="arabicPeriod"/>
              <a:defRPr/>
            </a:pPr>
            <a:endParaRPr lang="fr-FR"/>
          </a:p>
          <a:p>
            <a:pPr marL="482136" indent="-482136">
              <a:buFont typeface="Arial"/>
              <a:buAutoNum type="arabicPeriod"/>
              <a:defRPr/>
            </a:pPr>
            <a:r>
              <a:rPr lang="fr-FR"/>
              <a:t>Améliorer et préciser le prompt pour obtenir de meilleurs résultats</a:t>
            </a:r>
            <a:endParaRPr lang="fr-FR"/>
          </a:p>
          <a:p>
            <a:pPr marL="482136" indent="-482136">
              <a:buFont typeface="Arial"/>
              <a:buAutoNum type="arabicPeriod"/>
              <a:defRPr/>
            </a:pPr>
            <a:endParaRPr lang="fr-FR"/>
          </a:p>
          <a:p>
            <a:pPr marL="482136" indent="-482136">
              <a:buFont typeface="Arial"/>
              <a:buAutoNum type="arabicPeriod"/>
              <a:defRPr/>
            </a:pPr>
            <a:r>
              <a:rPr lang="fr-FR"/>
              <a:t>Ne pas mettre de données sensibles ou confidentielles dans les prompts</a:t>
            </a:r>
            <a:endParaRPr lang="fr-FR"/>
          </a:p>
          <a:p>
            <a:pPr marL="482136" indent="-482136">
              <a:buFont typeface="Arial"/>
              <a:buAutoNum type="arabicPeriod"/>
              <a:defRPr/>
            </a:pP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 marL="482136" indent="-482136">
              <a:buFont typeface="Arial"/>
              <a:buAutoNum type="arabicPeriod"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Citer l’outil d’IA et les prompts 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utilisés dans vos travaux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</p:txBody>
      </p:sp>
      <p:sp>
        <p:nvSpPr>
          <p:cNvPr id="1056205184" name="ZoneTexte 1559460547"/>
          <p:cNvSpPr txBox="1"/>
          <p:nvPr/>
        </p:nvSpPr>
        <p:spPr bwMode="auto">
          <a:xfrm>
            <a:off x="9313210" y="2321717"/>
            <a:ext cx="6899666" cy="36611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2871321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1120951" y="2957564"/>
            <a:ext cx="17108433" cy="354558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60000" lnSpcReduction="8000"/>
          </a:bodyPr>
          <a:lstStyle>
            <a:lvl1pPr marL="0" indent="0">
              <a:buNone/>
              <a:defRPr sz="12800"/>
            </a:lvl1pPr>
          </a:lstStyle>
          <a:p>
            <a:pPr>
              <a:defRPr/>
            </a:pPr>
            <a:r>
              <a:rPr lang="fr-FR" sz="12800" b="1" i="0" u="none" strike="noStrike" cap="none" spc="0">
                <a:solidFill>
                  <a:srgbClr val="304BD1"/>
                </a:solidFill>
                <a:latin typeface="Source Sans Pro"/>
                <a:ea typeface="Source Sans Pro"/>
                <a:cs typeface="Arial"/>
              </a:rPr>
              <a:t>4.</a:t>
            </a:r>
            <a:endParaRPr lang="fr-FR" sz="128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12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Biais et </a:t>
            </a:r>
            <a:r>
              <a:rPr lang="fr-FR" sz="12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limites</a:t>
            </a:r>
            <a:endParaRPr lang="fr-FR" sz="128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endParaRPr lang="fr-FR" sz="1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6105962" name=""/>
          <p:cNvSpPr/>
          <p:nvPr/>
        </p:nvSpPr>
        <p:spPr bwMode="auto">
          <a:xfrm flipH="0" flipV="0">
            <a:off x="-47746" y="-39142"/>
            <a:ext cx="19151273" cy="1970238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0906128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+mj-cs"/>
              </a:rPr>
              <a:t>Qu’est-ce qui vous parait correcte, </a:t>
            </a: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étrange</a:t>
            </a: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, anachronique... ?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217585898" name="ZoneTexte 271812220"/>
          <p:cNvSpPr txBox="1"/>
          <p:nvPr/>
        </p:nvSpPr>
        <p:spPr bwMode="auto">
          <a:xfrm flipH="0" flipV="0">
            <a:off x="9493335" y="10002622"/>
            <a:ext cx="8251915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Images générées par DALL.E, 25 septembre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https://chatgpt.com/</a:t>
            </a:r>
            <a:endParaRPr lang="fr-FR"/>
          </a:p>
        </p:txBody>
      </p:sp>
      <p:pic>
        <p:nvPicPr>
          <p:cNvPr id="346212890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019957" y="1644036"/>
            <a:ext cx="8172531" cy="8172531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955219145" name="Content Placeholder 2"/>
          <p:cNvSpPr>
            <a:spLocks noGrp="1"/>
          </p:cNvSpPr>
          <p:nvPr/>
        </p:nvSpPr>
        <p:spPr bwMode="auto">
          <a:xfrm flipH="0" flipV="0">
            <a:off x="804670" y="4245856"/>
            <a:ext cx="7720263" cy="252190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>
            <a:lvl1pPr marL="356386" indent="-356386" algn="l" defTabSz="1425549">
              <a:lnSpc>
                <a:spcPct val="90000"/>
              </a:lnSpc>
              <a:spcBef>
                <a:spcPts val="1558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1" indent="-356386" algn="l" defTabSz="1425549">
              <a:lnSpc>
                <a:spcPct val="90000"/>
              </a:lnSpc>
              <a:spcBef>
                <a:spcPts val="779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6" algn="l" defTabSz="1425549">
              <a:lnSpc>
                <a:spcPct val="90000"/>
              </a:lnSpc>
              <a:spcBef>
                <a:spcPts val="779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1" indent="-356386" algn="l" defTabSz="1425549">
              <a:lnSpc>
                <a:spcPct val="90000"/>
              </a:lnSpc>
              <a:spcBef>
                <a:spcPts val="779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6" indent="-356386" algn="l" defTabSz="1425549">
              <a:lnSpc>
                <a:spcPct val="90000"/>
              </a:lnSpc>
              <a:spcBef>
                <a:spcPts val="77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60" indent="-356386" algn="l" defTabSz="1425549">
              <a:lnSpc>
                <a:spcPct val="90000"/>
              </a:lnSpc>
              <a:spcBef>
                <a:spcPts val="77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5" indent="-356386" algn="l" defTabSz="1425549">
              <a:lnSpc>
                <a:spcPct val="90000"/>
              </a:lnSpc>
              <a:spcBef>
                <a:spcPts val="77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6" algn="l" defTabSz="1425549">
              <a:lnSpc>
                <a:spcPct val="90000"/>
              </a:lnSpc>
              <a:spcBef>
                <a:spcPts val="77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5" indent="-356386" algn="l" defTabSz="1425549">
              <a:lnSpc>
                <a:spcPct val="90000"/>
              </a:lnSpc>
              <a:spcBef>
                <a:spcPts val="77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Génère une image réaliste représentant les habitants de Paris au Moyen age.</a:t>
            </a:r>
            <a:b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La scène illustrera l’ambiance de l'époque avec des parisiens en vêtements traditionnels et des éléments architecturaux typiques de la ville à cette époque.</a:t>
            </a:r>
            <a:endParaRPr sz="12000"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3902033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18439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Impact des données d’entraînement</a:t>
            </a:r>
            <a:r>
              <a:rPr lang="fr-FR" sz="7000">
                <a:solidFill>
                  <a:schemeClr val="bg1"/>
                </a:solidFill>
              </a:rPr>
              <a:t> - exemple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786826483" name="ZoneTexte 271812220"/>
          <p:cNvSpPr txBox="1"/>
          <p:nvPr/>
        </p:nvSpPr>
        <p:spPr bwMode="auto">
          <a:xfrm flipH="0" flipV="0">
            <a:off x="14303684" y="6815660"/>
            <a:ext cx="2792066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22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Madone à l’enfant</a:t>
            </a:r>
            <a:endParaRPr lang="fr-FR" sz="2200"/>
          </a:p>
        </p:txBody>
      </p:sp>
      <p:sp>
        <p:nvSpPr>
          <p:cNvPr id="1143625242" name="Content Placeholder 2"/>
          <p:cNvSpPr>
            <a:spLocks noGrp="1"/>
          </p:cNvSpPr>
          <p:nvPr/>
        </p:nvSpPr>
        <p:spPr bwMode="auto">
          <a:xfrm flipH="0" flipV="0">
            <a:off x="10187300" y="7650314"/>
            <a:ext cx="7131160" cy="154199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Giovanni Battista Salvi (1609 - 1685)</a:t>
            </a:r>
            <a:endParaRPr lang="fr-FR" sz="3600" b="0" i="0" u="none" strike="noStrike" cap="none" spc="0">
              <a:solidFill>
                <a:srgbClr val="000000"/>
              </a:solidFill>
              <a:latin typeface="Carlito"/>
              <a:ea typeface="Carlito"/>
              <a:cs typeface="Carlito"/>
            </a:endParaRPr>
          </a:p>
          <a:p>
            <a:pPr marL="0" indent="0" algn="ctr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peintre italien du 17ème siècle</a:t>
            </a:r>
            <a:endParaRPr sz="3600">
              <a:latin typeface="Carlito"/>
              <a:cs typeface="Carlito"/>
            </a:endParaRPr>
          </a:p>
        </p:txBody>
      </p:sp>
      <p:pic>
        <p:nvPicPr>
          <p:cNvPr id="97252375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4080973" y="2292422"/>
            <a:ext cx="3237487" cy="4326050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pic>
        <p:nvPicPr>
          <p:cNvPr id="886834604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10187300" y="2292422"/>
            <a:ext cx="3431990" cy="4314502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194028687" name="ZoneTexte 271812220"/>
          <p:cNvSpPr txBox="1"/>
          <p:nvPr/>
        </p:nvSpPr>
        <p:spPr bwMode="auto">
          <a:xfrm flipH="0" flipV="0">
            <a:off x="10507082" y="6815660"/>
            <a:ext cx="2801786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fr-FR" sz="2200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La vierge en prière</a:t>
            </a:r>
            <a:endParaRPr lang="fr-FR" sz="2200"/>
          </a:p>
        </p:txBody>
      </p:sp>
      <p:pic>
        <p:nvPicPr>
          <p:cNvPr id="665503326" name=""/>
          <p:cNvPicPr>
            <a:picLocks noChangeAspect="1"/>
          </p:cNvPicPr>
          <p:nvPr/>
        </p:nvPicPr>
        <p:blipFill>
          <a:blip r:embed="rId5"/>
          <a:srcRect l="23759" t="49946" r="0" b="0"/>
          <a:stretch/>
        </p:blipFill>
        <p:spPr bwMode="auto">
          <a:xfrm flipH="0" flipV="0">
            <a:off x="422029" y="2226939"/>
            <a:ext cx="6230765" cy="4090645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395032719" name=""/>
          <p:cNvSpPr/>
          <p:nvPr/>
        </p:nvSpPr>
        <p:spPr bwMode="auto">
          <a:xfrm flipH="0" flipV="0">
            <a:off x="1108652" y="2457848"/>
            <a:ext cx="1847272" cy="3665681"/>
          </a:xfrm>
          <a:prstGeom prst="ellipse">
            <a:avLst/>
          </a:prstGeom>
          <a:noFill/>
          <a:ln w="76199" cap="flat" cmpd="sng" algn="ctr">
            <a:solidFill>
              <a:srgbClr val="FFFF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8366114" name=""/>
          <p:cNvSpPr/>
          <p:nvPr/>
        </p:nvSpPr>
        <p:spPr bwMode="auto">
          <a:xfrm flipH="0" flipV="0">
            <a:off x="4918652" y="2284666"/>
            <a:ext cx="2020454" cy="3947168"/>
          </a:xfrm>
          <a:prstGeom prst="ellipse">
            <a:avLst/>
          </a:prstGeom>
          <a:noFill/>
          <a:ln w="76199" cap="flat" cmpd="sng" algn="ctr">
            <a:solidFill>
              <a:srgbClr val="FFFF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8543141" name=""/>
          <p:cNvSpPr/>
          <p:nvPr/>
        </p:nvSpPr>
        <p:spPr bwMode="auto">
          <a:xfrm flipH="0" flipV="0">
            <a:off x="7646922" y="3565769"/>
            <a:ext cx="1538653" cy="1416538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 w="19049" cap="flat" cmpd="sng" algn="ctr">
            <a:solidFill>
              <a:schemeClr val="tx1">
                <a:lumMod val="74901"/>
                <a:lumOff val="25099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lang="fr-FR"/>
              <a:t> </a:t>
            </a:r>
            <a:r>
              <a:rPr lang="fr-FR" sz="4000" b="1"/>
              <a:t>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9604884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8034870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904934" y="5035424"/>
            <a:ext cx="6400943" cy="2008062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5000" lnSpcReduction="1000"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 algn="l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Génère une image réaliste d'une bataille militaire entre des troupes anglaise et française pendant la guerre de 100 ans.</a:t>
            </a:r>
            <a:endParaRPr lang="fr-FR" sz="14000">
              <a:latin typeface="Carlito"/>
              <a:cs typeface="Carlito"/>
            </a:endParaRPr>
          </a:p>
        </p:txBody>
      </p:sp>
      <p:sp>
        <p:nvSpPr>
          <p:cNvPr id="842791510" name="ZoneTexte 271812220"/>
          <p:cNvSpPr txBox="1"/>
          <p:nvPr/>
        </p:nvSpPr>
        <p:spPr bwMode="auto">
          <a:xfrm flipH="0" flipV="0">
            <a:off x="9117348" y="10002623"/>
            <a:ext cx="8251914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Images générées par DALL.E, 25 septembre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https://chatgpt.com/</a:t>
            </a:r>
            <a:endParaRPr lang="fr-FR"/>
          </a:p>
        </p:txBody>
      </p:sp>
      <p:pic>
        <p:nvPicPr>
          <p:cNvPr id="66026489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648611" y="1536783"/>
            <a:ext cx="8412122" cy="8401901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1216094211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7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Qu’est-ce qui vous parait correcte, </a:t>
            </a: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étrange</a:t>
            </a: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, anachronique... ?</a:t>
            </a:r>
            <a:endParaRPr sz="7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4465429" name="Content Placeholder 2"/>
          <p:cNvSpPr>
            <a:spLocks noGrp="1"/>
          </p:cNvSpPr>
          <p:nvPr>
            <p:ph idx="1"/>
          </p:nvPr>
        </p:nvSpPr>
        <p:spPr bwMode="auto">
          <a:xfrm>
            <a:off x="1306734" y="2359400"/>
            <a:ext cx="16393655" cy="1145097"/>
          </a:xfrm>
        </p:spPr>
        <p:txBody>
          <a:bodyPr vertOverflow="overflow" horzOverflow="overflow" vert="horz" wrap="square" lIns="142552" tIns="71275" rIns="142552" bIns="71275" numCol="1" spcCol="0" rtlCol="0" fromWordArt="0" anchor="t" anchorCtr="0" forceAA="0" compatLnSpc="0">
            <a:normAutofit/>
          </a:bodyPr>
          <a:lstStyle/>
          <a:p>
            <a:pPr marL="0" indent="0">
              <a:buNone/>
              <a:defRPr/>
            </a:pP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Une IA générative ne donne </a:t>
            </a:r>
            <a:r>
              <a:rPr lang="fr-FR" sz="3100" b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pas </a:t>
            </a:r>
            <a:r>
              <a:rPr lang="fr-FR" sz="3100" b="0">
                <a:latin typeface="Carlito"/>
                <a:ea typeface="Times New Roman"/>
                <a:cs typeface="Carlito"/>
              </a:rPr>
              <a:t>la bonne réponse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, elle calcule </a:t>
            </a:r>
            <a:r>
              <a:rPr lang="fr-FR" sz="3100" b="1">
                <a:solidFill>
                  <a:schemeClr val="accent2"/>
                </a:solidFill>
                <a:latin typeface="Carlito"/>
                <a:ea typeface="Times New Roman"/>
                <a:cs typeface="Carlito"/>
              </a:rPr>
              <a:t>les réponses les plus probables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.</a:t>
            </a:r>
            <a:endParaRPr lang="fr-FR"/>
          </a:p>
        </p:txBody>
      </p:sp>
      <p:grpSp>
        <p:nvGrpSpPr>
          <p:cNvPr id="1617760885" name=""/>
          <p:cNvGrpSpPr/>
          <p:nvPr/>
        </p:nvGrpSpPr>
        <p:grpSpPr bwMode="auto">
          <a:xfrm>
            <a:off x="4845630" y="3037185"/>
            <a:ext cx="9716859" cy="6353559"/>
            <a:chOff x="0" y="0"/>
            <a:chExt cx="9716859" cy="6353559"/>
          </a:xfrm>
        </p:grpSpPr>
        <p:sp>
          <p:nvSpPr>
            <p:cNvPr id="844301067" name="Organigramme : Procédé 1427792578"/>
            <p:cNvSpPr/>
            <p:nvPr/>
          </p:nvSpPr>
          <p:spPr bwMode="auto">
            <a:xfrm flipH="0" flipV="0">
              <a:off x="0" y="0"/>
              <a:ext cx="9716859" cy="6353560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 lang="fr-FR"/>
            </a:p>
          </p:txBody>
        </p:sp>
        <p:pic>
          <p:nvPicPr>
            <p:cNvPr id="590428466" name="Image 1613050366"/>
            <p:cNvPicPr>
              <a:picLocks noChangeAspect="1"/>
            </p:cNvPicPr>
            <p:nvPr/>
          </p:nvPicPr>
          <p:blipFill>
            <a:blip r:embed="rId3"/>
            <a:srcRect l="0" t="0" r="0" b="40751"/>
            <a:stretch/>
          </p:blipFill>
          <p:spPr bwMode="auto">
            <a:xfrm>
              <a:off x="669234" y="3901682"/>
              <a:ext cx="3662515" cy="1494180"/>
            </a:xfrm>
            <a:prstGeom prst="rect">
              <a:avLst/>
            </a:prstGeom>
          </p:spPr>
        </p:pic>
        <p:grpSp>
          <p:nvGrpSpPr>
            <p:cNvPr id="1713989877" name="Groupe 839466220"/>
            <p:cNvGrpSpPr/>
            <p:nvPr/>
          </p:nvGrpSpPr>
          <p:grpSpPr bwMode="auto">
            <a:xfrm>
              <a:off x="7970535" y="846072"/>
              <a:ext cx="1194447" cy="1185453"/>
              <a:chOff x="0" y="0"/>
              <a:chExt cx="1194447" cy="1185453"/>
            </a:xfrm>
          </p:grpSpPr>
          <p:sp>
            <p:nvSpPr>
              <p:cNvPr id="221584407" name="Forme 636314306"/>
              <p:cNvSpPr/>
              <p:nvPr/>
            </p:nvSpPr>
            <p:spPr bwMode="auto">
              <a:xfrm>
                <a:off x="0" y="426388"/>
                <a:ext cx="629847" cy="618051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4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  <p:sp>
            <p:nvSpPr>
              <p:cNvPr id="2114122253" name="Forme 635658973"/>
              <p:cNvSpPr/>
              <p:nvPr/>
            </p:nvSpPr>
            <p:spPr bwMode="auto">
              <a:xfrm rot="20699874">
                <a:off x="352775" y="0"/>
                <a:ext cx="617119" cy="605563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rot="900000" spcFirstLastPara="0" vertOverflow="overflow" horzOverflow="overflow" vert="horz" wrap="square" lIns="11871" tIns="11871" rIns="11871" bIns="11871" numCol="1" spcCol="1264" rtlCol="0" fromWordArt="0" anchor="ctr" anchorCtr="0" forceAA="0" compatLnSpc="0">
                <a:noAutofit/>
              </a:bodyPr>
              <a:lstStyle/>
              <a:p>
                <a:pPr algn="ctr" defTabSz="2148219">
                  <a:lnSpc>
                    <a:spcPct val="90000"/>
                  </a:lnSpc>
                  <a:defRPr/>
                </a:pPr>
                <a:endParaRPr lang="fr-FR" sz="950"/>
              </a:p>
            </p:txBody>
          </p:sp>
          <p:sp>
            <p:nvSpPr>
              <p:cNvPr id="1748340210" name="Forme 1943318735"/>
              <p:cNvSpPr/>
              <p:nvPr/>
            </p:nvSpPr>
            <p:spPr bwMode="auto">
              <a:xfrm>
                <a:off x="564600" y="567405"/>
                <a:ext cx="629847" cy="618048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4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</p:grpSp>
        <p:sp>
          <p:nvSpPr>
            <p:cNvPr id="1889316018" name="Rectangle 727989910"/>
            <p:cNvSpPr/>
            <p:nvPr/>
          </p:nvSpPr>
          <p:spPr bwMode="auto">
            <a:xfrm>
              <a:off x="5613580" y="527233"/>
              <a:ext cx="2482804" cy="195374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Overflow="overflow" horzOverflow="overflow" vert="horz" wrap="square" lIns="83151" tIns="83151" rIns="83151" bIns="83151" numCol="1" spcCol="1264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lang="fr-FR" sz="2200">
                  <a:latin typeface="Arial"/>
                  <a:ea typeface="Arial"/>
                  <a:cs typeface="Arial"/>
                </a:rPr>
                <a:t>Apprentissage (automatisé)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+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Renforcement (humain)</a:t>
              </a:r>
              <a:endParaRPr lang="fr-FR" sz="2200"/>
            </a:p>
          </p:txBody>
        </p:sp>
        <p:sp>
          <p:nvSpPr>
            <p:cNvPr id="994073730" name="Légende : flèche vers la droite 1855017285"/>
            <p:cNvSpPr/>
            <p:nvPr/>
          </p:nvSpPr>
          <p:spPr bwMode="auto">
            <a:xfrm flipH="0" flipV="0">
              <a:off x="325292" y="523120"/>
              <a:ext cx="5458491" cy="1894861"/>
            </a:xfrm>
            <a:prstGeom prst="rightArrowCallout">
              <a:avLst>
                <a:gd name="adj1" fmla="val 27969"/>
                <a:gd name="adj2" fmla="val 29831"/>
                <a:gd name="adj3" fmla="val 40990"/>
                <a:gd name="adj4" fmla="val 6701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Données d’entraînement :</a:t>
              </a:r>
              <a:b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</a:br>
              <a:endParaRPr lang="fr-FR" sz="2200" b="1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pages web</a:t>
              </a:r>
              <a:endParaRPr lang="fr-FR" sz="2200" i="0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livres</a:t>
              </a:r>
              <a:endParaRPr lang="fr-FR" sz="2200" b="0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fils de discussions</a:t>
              </a:r>
              <a:endParaRPr lang="fr-FR" sz="2200" i="0">
                <a:solidFill>
                  <a:schemeClr val="tx1"/>
                </a:solidFill>
              </a:endParaRPr>
            </a:p>
          </p:txBody>
        </p:sp>
        <p:sp>
          <p:nvSpPr>
            <p:cNvPr id="15911143" name="ZoneTexte 2044497697"/>
            <p:cNvSpPr txBox="1"/>
            <p:nvPr/>
          </p:nvSpPr>
          <p:spPr bwMode="auto">
            <a:xfrm>
              <a:off x="4599369" y="3848814"/>
              <a:ext cx="1645695" cy="47819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2" tIns="71275" rIns="142552" bIns="71275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Prompt</a:t>
              </a:r>
              <a:endParaRPr lang="fr-FR"/>
            </a:p>
          </p:txBody>
        </p:sp>
        <p:sp>
          <p:nvSpPr>
            <p:cNvPr id="357340282" name="ZoneTexte 2036811363"/>
            <p:cNvSpPr txBox="1"/>
            <p:nvPr/>
          </p:nvSpPr>
          <p:spPr bwMode="auto">
            <a:xfrm>
              <a:off x="4721760" y="4990277"/>
              <a:ext cx="1510345" cy="47819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2" tIns="71275" rIns="142552" bIns="71275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lang="fr-FR" sz="2200"/>
                <a:t>Résultat(s)</a:t>
              </a:r>
              <a:endParaRPr lang="fr-FR"/>
            </a:p>
          </p:txBody>
        </p:sp>
        <p:cxnSp>
          <p:nvCxnSpPr>
            <p:cNvPr id="92851687" name="Connecteur droit 1673171548"/>
            <p:cNvCxnSpPr/>
            <p:nvPr/>
          </p:nvCxnSpPr>
          <p:spPr bwMode="auto">
            <a:xfrm rot="5399875" flipV="1">
              <a:off x="5697369" y="2744046"/>
              <a:ext cx="0" cy="3235091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6726993" name="Connecteur droit 910324090"/>
            <p:cNvCxnSpPr/>
            <p:nvPr/>
          </p:nvCxnSpPr>
          <p:spPr bwMode="auto">
            <a:xfrm rot="5399875">
              <a:off x="5657931" y="3380379"/>
              <a:ext cx="0" cy="3167902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0304467" name="Image 846578439"/>
            <p:cNvPicPr>
              <a:picLocks noChangeAspect="1"/>
            </p:cNvPicPr>
            <p:nvPr/>
          </p:nvPicPr>
          <p:blipFill>
            <a:blip r:embed="rId4"/>
            <a:srcRect l="14064" t="0" r="14869" b="0"/>
            <a:stretch/>
          </p:blipFill>
          <p:spPr bwMode="auto">
            <a:xfrm>
              <a:off x="7642939" y="3750622"/>
              <a:ext cx="1761518" cy="1652482"/>
            </a:xfrm>
            <a:prstGeom prst="rect">
              <a:avLst/>
            </a:prstGeom>
          </p:spPr>
        </p:pic>
        <p:cxnSp>
          <p:nvCxnSpPr>
            <p:cNvPr id="1765242563" name="Connecteur droit 497213704"/>
            <p:cNvCxnSpPr/>
            <p:nvPr/>
          </p:nvCxnSpPr>
          <p:spPr bwMode="auto">
            <a:xfrm>
              <a:off x="8544735" y="2359271"/>
              <a:ext cx="0" cy="1177605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0555131" name="ZoneTexte 917789311"/>
            <p:cNvSpPr txBox="1"/>
            <p:nvPr/>
          </p:nvSpPr>
          <p:spPr bwMode="auto">
            <a:xfrm flipH="0" flipV="0">
              <a:off x="7542828" y="5438689"/>
              <a:ext cx="1914232" cy="81347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1" tIns="71274" rIns="142551" bIns="71274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Modèle de langage (LLM)</a:t>
              </a:r>
              <a:endParaRPr lang="fr-FR"/>
            </a:p>
          </p:txBody>
        </p:sp>
      </p:grpSp>
      <p:sp>
        <p:nvSpPr>
          <p:cNvPr id="1341647464" name=""/>
          <p:cNvSpPr/>
          <p:nvPr/>
        </p:nvSpPr>
        <p:spPr bwMode="auto">
          <a:xfrm flipH="0" flipV="0">
            <a:off x="-47745" y="-39141"/>
            <a:ext cx="19151272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192276" name="Title 1"/>
          <p:cNvSpPr>
            <a:spLocks noGrp="1"/>
          </p:cNvSpPr>
          <p:nvPr>
            <p:ph type="title"/>
          </p:nvPr>
        </p:nvSpPr>
        <p:spPr bwMode="auto">
          <a:xfrm>
            <a:off x="635000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Rappel - Fonctionnement d’une 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366594489" name=""/>
          <p:cNvSpPr/>
          <p:nvPr/>
        </p:nvSpPr>
        <p:spPr bwMode="auto">
          <a:xfrm flipH="0" flipV="0">
            <a:off x="4970960" y="4133199"/>
            <a:ext cx="3134031" cy="1667279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113420" name=""/>
          <p:cNvSpPr/>
          <p:nvPr/>
        </p:nvSpPr>
        <p:spPr bwMode="auto">
          <a:xfrm flipH="0" flipV="0">
            <a:off x="9384543" y="6702606"/>
            <a:ext cx="1822427" cy="927675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065789" name=""/>
          <p:cNvSpPr/>
          <p:nvPr/>
        </p:nvSpPr>
        <p:spPr bwMode="auto">
          <a:xfrm flipH="0" flipV="0">
            <a:off x="10637833" y="4527176"/>
            <a:ext cx="2101479" cy="1119535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265200" name=""/>
          <p:cNvSpPr/>
          <p:nvPr/>
        </p:nvSpPr>
        <p:spPr bwMode="auto">
          <a:xfrm flipH="0" flipV="0">
            <a:off x="10664904" y="3426285"/>
            <a:ext cx="2101478" cy="1119534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4582104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3032863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+mj-cs"/>
              </a:rPr>
              <a:t>Les biais et limites de l’IAG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595569010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379899" y="2321714"/>
            <a:ext cx="16045020" cy="659925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Réponse fausse (« hallucination »)</a:t>
            </a:r>
            <a:endParaRPr lang="fr-FR"/>
          </a:p>
          <a:p>
            <a:pPr>
              <a:defRPr/>
            </a:pPr>
            <a:r>
              <a:rPr lang="fr-FR"/>
              <a:t>Impact du jeu de données</a:t>
            </a:r>
            <a:endParaRPr lang="fr-FR"/>
          </a:p>
          <a:p>
            <a:pPr>
              <a:defRPr/>
            </a:pPr>
            <a:r>
              <a:rPr lang="fr-FR"/>
              <a:t>Impact de la précision du prompt</a:t>
            </a:r>
            <a:endParaRPr lang="fr-FR"/>
          </a:p>
          <a:p>
            <a:pPr>
              <a:defRPr/>
            </a:pPr>
            <a:r>
              <a:rPr lang="fr-FR"/>
              <a:t>Les idées reçus, clichés, stéréotypes, erreurs... des contenus présents sur le web se retrouvent dans les jeux de données des IA</a:t>
            </a:r>
            <a:endParaRPr lang="fr-FR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Les idées reçus, clichés, stéréotypes...</a:t>
            </a:r>
            <a:r>
              <a:rPr lang="fr-FR"/>
              <a:t> des personnes développants des outils d’IA se retrouvent dans ces outils</a:t>
            </a:r>
            <a:endParaRPr lang="fr-FR"/>
          </a:p>
        </p:txBody>
      </p:sp>
      <p:sp>
        <p:nvSpPr>
          <p:cNvPr id="386838646" name="ZoneTexte 1559460547"/>
          <p:cNvSpPr txBox="1"/>
          <p:nvPr/>
        </p:nvSpPr>
        <p:spPr bwMode="auto">
          <a:xfrm>
            <a:off x="9313211" y="2321717"/>
            <a:ext cx="6899666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0795434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287408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Corriger les biais : c’est pas simple !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273257403" name="ZoneTexte 271812220"/>
          <p:cNvSpPr txBox="1"/>
          <p:nvPr/>
        </p:nvSpPr>
        <p:spPr bwMode="auto">
          <a:xfrm flipH="0" flipV="0">
            <a:off x="7460307" y="9929353"/>
            <a:ext cx="8259114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Images générées par Gemini, février 2024, </a:t>
            </a:r>
            <a:r>
              <a:rPr lang="fr-FR" sz="1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https://gemini.google.com</a:t>
            </a:r>
            <a:endParaRPr lang="fr-FR"/>
          </a:p>
        </p:txBody>
      </p:sp>
      <p:sp>
        <p:nvSpPr>
          <p:cNvPr id="492493256" name="Content Placeholder 2"/>
          <p:cNvSpPr>
            <a:spLocks noGrp="1"/>
          </p:cNvSpPr>
          <p:nvPr/>
        </p:nvSpPr>
        <p:spPr bwMode="auto">
          <a:xfrm flipH="0" flipV="0">
            <a:off x="3430876" y="2622677"/>
            <a:ext cx="5044166" cy="68760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Soldat allemand en 1943</a:t>
            </a:r>
            <a:endParaRPr sz="4800">
              <a:latin typeface="Carlito"/>
              <a:cs typeface="Carlito"/>
            </a:endParaRPr>
          </a:p>
        </p:txBody>
      </p:sp>
      <p:pic>
        <p:nvPicPr>
          <p:cNvPr id="169153697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369848" y="3017205"/>
            <a:ext cx="7269258" cy="6145241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1624213098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3430876" y="3314137"/>
            <a:ext cx="5044166" cy="5848309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sp>
        <p:nvSpPr>
          <p:cNvPr id="1294441038" name="Content Placeholder 2"/>
          <p:cNvSpPr>
            <a:spLocks noGrp="1"/>
          </p:cNvSpPr>
          <p:nvPr/>
        </p:nvSpPr>
        <p:spPr bwMode="auto">
          <a:xfrm flipH="0" flipV="0">
            <a:off x="9369848" y="2336948"/>
            <a:ext cx="7269258" cy="68760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Sénateurs américain du XIXe siécle</a:t>
            </a:r>
            <a:endParaRPr sz="4800"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4530745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1120950" y="2957563"/>
            <a:ext cx="17108433" cy="354558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60000" lnSpcReduction="8000"/>
          </a:bodyPr>
          <a:lstStyle>
            <a:lvl1pPr marL="0" indent="0">
              <a:buNone/>
              <a:defRPr sz="12800"/>
            </a:lvl1pPr>
          </a:lstStyle>
          <a:p>
            <a:pPr>
              <a:defRPr/>
            </a:pPr>
            <a:r>
              <a:rPr lang="fr-FR" sz="12800" b="1" i="0" u="none" strike="noStrike" cap="none" spc="0">
                <a:solidFill>
                  <a:srgbClr val="304BD1"/>
                </a:solidFill>
                <a:latin typeface="Source Sans Pro"/>
                <a:ea typeface="Source Sans Pro"/>
                <a:cs typeface="Arial"/>
              </a:rPr>
              <a:t>5.</a:t>
            </a:r>
            <a:endParaRPr lang="fr-FR" sz="128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12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Enjeux et </a:t>
            </a:r>
            <a:endParaRPr lang="fr-FR" sz="1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fr-FR" sz="128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problématiques</a:t>
            </a:r>
            <a:endParaRPr lang="fr-FR" sz="128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12646880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9826078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5001" y="3064846"/>
            <a:ext cx="17871428" cy="6173098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 marR="0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IAG = Intelligence Artificielle Générative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R="0">
              <a:defRPr/>
            </a:pPr>
            <a:endParaRPr sz="3600" i="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Nous ne rentrerons pas dans les détails du fonctionnement de l’IA</a:t>
            </a:r>
            <a:endParaRPr sz="3600" i="0">
              <a:latin typeface="Carlito"/>
              <a:cs typeface="Carlito"/>
            </a:endParaRPr>
          </a:p>
          <a:p>
            <a:pPr marR="0">
              <a:defRPr/>
            </a:pPr>
            <a:endParaRPr sz="3600" i="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 i="0">
                <a:latin typeface="Carlito"/>
                <a:cs typeface="Carlito"/>
              </a:rPr>
              <a:t>Nous nous concentrerons sur les IAG, et pas sur l’IA en général</a:t>
            </a:r>
            <a:endParaRPr lang="fr-FR" sz="3600" i="0">
              <a:latin typeface="Carlito"/>
              <a:cs typeface="Carlito"/>
            </a:endParaRPr>
          </a:p>
          <a:p>
            <a:pPr marR="0">
              <a:defRPr/>
            </a:pPr>
            <a:endParaRPr lang="fr-FR" sz="3600" i="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 i="0">
                <a:latin typeface="Carlito"/>
                <a:cs typeface="Carlito"/>
              </a:rPr>
              <a:t>N’hésitez pas à m’interrompre : questions, apport de précisions, partage d’expériences</a:t>
            </a:r>
            <a:endParaRPr lang="fr-FR" sz="3600" i="0">
              <a:latin typeface="Carlito"/>
              <a:cs typeface="Carlito"/>
            </a:endParaRPr>
          </a:p>
          <a:p>
            <a:pPr marR="0">
              <a:defRPr/>
            </a:pPr>
            <a:endParaRPr lang="fr-FR" sz="3600" i="0">
              <a:latin typeface="Carlito"/>
              <a:cs typeface="Carlito"/>
            </a:endParaRPr>
          </a:p>
        </p:txBody>
      </p:sp>
      <p:sp>
        <p:nvSpPr>
          <p:cNvPr id="753156791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3" rIns="142551" bIns="71273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Avant propos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6094261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7560097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5001" y="3064845"/>
            <a:ext cx="17871428" cy="6303576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fr-FR" sz="3600" i="0">
                <a:solidFill>
                  <a:schemeClr val="tx1"/>
                </a:solidFill>
                <a:latin typeface="Carlito"/>
                <a:cs typeface="Carlito"/>
              </a:rPr>
              <a:t>Quels enjeux transverses identifiez-vous sur l’IAG  ?</a:t>
            </a: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>
              <a:defRPr/>
            </a:pP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  <a:p>
            <a:pPr>
              <a:defRPr/>
            </a:pPr>
            <a:r>
              <a:rPr lang="fr-FR" sz="3600" i="0">
                <a:solidFill>
                  <a:schemeClr val="tx1"/>
                </a:solidFill>
                <a:latin typeface="Carlito"/>
                <a:cs typeface="Carlito"/>
              </a:rPr>
              <a:t>Et dans le secteur de l’enseignement supérieur ?</a:t>
            </a:r>
            <a:endParaRPr sz="3600" i="0"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144618184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2" rIns="142551" bIns="71272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Tour de table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7239837" name=""/>
          <p:cNvSpPr/>
          <p:nvPr/>
        </p:nvSpPr>
        <p:spPr bwMode="auto">
          <a:xfrm flipH="0" flipV="0">
            <a:off x="-47746" y="-39142"/>
            <a:ext cx="19151273" cy="1970238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6213371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Enjeux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205995947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379902" y="3157159"/>
            <a:ext cx="16045020" cy="4894081"/>
          </a:xfrm>
        </p:spPr>
        <p:txBody>
          <a:bodyPr vertOverflow="overflow" horzOverflow="overflow" vert="horz" wrap="square" lIns="91440" tIns="45720" rIns="91440" bIns="45720" numCol="2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fr-FR" b="1"/>
              <a:t>Ils sont nombreux :</a:t>
            </a:r>
            <a:endParaRPr lang="fr-FR" b="1"/>
          </a:p>
          <a:p>
            <a:pPr marL="0" indent="0">
              <a:buFont typeface="Arial"/>
              <a:buNone/>
              <a:defRPr/>
            </a:pPr>
            <a:endParaRPr lang="fr-FR"/>
          </a:p>
          <a:p>
            <a:pPr>
              <a:defRPr/>
            </a:pPr>
            <a:r>
              <a:rPr lang="fr-FR"/>
              <a:t>Impact environnementale</a:t>
            </a:r>
            <a:endParaRPr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Droits d’auteurs</a:t>
            </a:r>
            <a:endParaRPr sz="3600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Désinformation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Diversité culturelle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Discrimination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Fracture numérique</a:t>
            </a:r>
            <a:endParaRPr sz="3600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Souveraineté numérique</a:t>
            </a:r>
            <a:endParaRPr sz="3600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Protection des données personnelles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...</a:t>
            </a:r>
            <a:endParaRPr/>
          </a:p>
          <a:p>
            <a:pPr marL="0" indent="0">
              <a:buFont typeface="Arial"/>
              <a:buNone/>
              <a:defRPr/>
            </a:pPr>
            <a:endParaRPr/>
          </a:p>
        </p:txBody>
      </p:sp>
      <p:sp>
        <p:nvSpPr>
          <p:cNvPr id="1559460548" name="ZoneTexte 1559460547"/>
          <p:cNvSpPr txBox="1"/>
          <p:nvPr/>
        </p:nvSpPr>
        <p:spPr bwMode="auto">
          <a:xfrm>
            <a:off x="9313212" y="2321717"/>
            <a:ext cx="6899667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1989362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4987315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Enjeux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27718161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379901" y="3157158"/>
            <a:ext cx="16045020" cy="543976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fr-FR" b="1"/>
              <a:t>Et dans l’enseignement supérieur :</a:t>
            </a:r>
            <a:endParaRPr lang="fr-FR" b="1"/>
          </a:p>
          <a:p>
            <a:pPr marL="0" indent="0">
              <a:buFont typeface="Arial"/>
              <a:buNone/>
              <a:defRPr/>
            </a:pPr>
            <a:endParaRPr lang="fr-FR"/>
          </a:p>
          <a:p>
            <a:pPr>
              <a:defRPr/>
            </a:pPr>
            <a:r>
              <a:rPr lang="fr-FR"/>
              <a:t>Pratiques d’enseignement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/>
              <a:t>Compétences numériques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/>
              <a:t>Esprit critique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Budget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...</a:t>
            </a: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</p:txBody>
      </p:sp>
      <p:sp>
        <p:nvSpPr>
          <p:cNvPr id="99030751" name="ZoneTexte 1559460547"/>
          <p:cNvSpPr txBox="1"/>
          <p:nvPr/>
        </p:nvSpPr>
        <p:spPr bwMode="auto">
          <a:xfrm>
            <a:off x="9313211" y="2321717"/>
            <a:ext cx="6899666" cy="366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608095" name="Content Placeholder 2"/>
          <p:cNvSpPr>
            <a:spLocks noGrp="1"/>
          </p:cNvSpPr>
          <p:nvPr>
            <p:ph idx="1"/>
          </p:nvPr>
        </p:nvSpPr>
        <p:spPr bwMode="auto">
          <a:xfrm>
            <a:off x="1306734" y="2359400"/>
            <a:ext cx="16393655" cy="1145097"/>
          </a:xfrm>
        </p:spPr>
        <p:txBody>
          <a:bodyPr vertOverflow="overflow" horzOverflow="overflow" vert="horz" wrap="square" lIns="142552" tIns="71275" rIns="142552" bIns="71275" numCol="1" spcCol="0" rtlCol="0" fromWordArt="0" anchor="t" anchorCtr="0" forceAA="0" compatLnSpc="0">
            <a:normAutofit/>
          </a:bodyPr>
          <a:lstStyle/>
          <a:p>
            <a:pPr marL="0" indent="0">
              <a:buNone/>
              <a:defRPr/>
            </a:pP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Une IA générative ne donne </a:t>
            </a:r>
            <a:r>
              <a:rPr lang="fr-FR" sz="3100" b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pas </a:t>
            </a:r>
            <a:r>
              <a:rPr lang="fr-FR" sz="3100" b="0">
                <a:latin typeface="Carlito"/>
                <a:ea typeface="Times New Roman"/>
                <a:cs typeface="Carlito"/>
              </a:rPr>
              <a:t>la bonne réponse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, elle calcule </a:t>
            </a:r>
            <a:r>
              <a:rPr lang="fr-FR" sz="3100" b="1">
                <a:solidFill>
                  <a:schemeClr val="accent2"/>
                </a:solidFill>
                <a:latin typeface="Carlito"/>
                <a:ea typeface="Times New Roman"/>
                <a:cs typeface="Carlito"/>
              </a:rPr>
              <a:t>les réponses les plus probables</a:t>
            </a:r>
            <a:r>
              <a:rPr lang="fr-FR" sz="31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.</a:t>
            </a:r>
            <a:endParaRPr lang="fr-FR"/>
          </a:p>
        </p:txBody>
      </p:sp>
      <p:grpSp>
        <p:nvGrpSpPr>
          <p:cNvPr id="709936587" name=""/>
          <p:cNvGrpSpPr/>
          <p:nvPr/>
        </p:nvGrpSpPr>
        <p:grpSpPr bwMode="auto">
          <a:xfrm>
            <a:off x="4845629" y="3037185"/>
            <a:ext cx="9716859" cy="6353559"/>
            <a:chOff x="0" y="0"/>
            <a:chExt cx="9716859" cy="6353559"/>
          </a:xfrm>
        </p:grpSpPr>
        <p:sp>
          <p:nvSpPr>
            <p:cNvPr id="1075342995" name="Organigramme : Procédé 1427792578"/>
            <p:cNvSpPr/>
            <p:nvPr/>
          </p:nvSpPr>
          <p:spPr bwMode="auto">
            <a:xfrm flipH="0" flipV="0">
              <a:off x="0" y="0"/>
              <a:ext cx="9716859" cy="6353560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 lang="fr-FR"/>
            </a:p>
          </p:txBody>
        </p:sp>
        <p:pic>
          <p:nvPicPr>
            <p:cNvPr id="1656520511" name="Image 1613050366"/>
            <p:cNvPicPr>
              <a:picLocks noChangeAspect="1"/>
            </p:cNvPicPr>
            <p:nvPr/>
          </p:nvPicPr>
          <p:blipFill>
            <a:blip r:embed="rId3"/>
            <a:srcRect l="0" t="0" r="0" b="40751"/>
            <a:stretch/>
          </p:blipFill>
          <p:spPr bwMode="auto">
            <a:xfrm>
              <a:off x="669234" y="3901682"/>
              <a:ext cx="3662515" cy="1494180"/>
            </a:xfrm>
            <a:prstGeom prst="rect">
              <a:avLst/>
            </a:prstGeom>
          </p:spPr>
        </p:pic>
        <p:grpSp>
          <p:nvGrpSpPr>
            <p:cNvPr id="1233221950" name="Groupe 839466220"/>
            <p:cNvGrpSpPr/>
            <p:nvPr/>
          </p:nvGrpSpPr>
          <p:grpSpPr bwMode="auto">
            <a:xfrm>
              <a:off x="7970535" y="846072"/>
              <a:ext cx="1194447" cy="1185453"/>
              <a:chOff x="0" y="0"/>
              <a:chExt cx="1194447" cy="1185453"/>
            </a:xfrm>
          </p:grpSpPr>
          <p:sp>
            <p:nvSpPr>
              <p:cNvPr id="634579821" name="Forme 636314306"/>
              <p:cNvSpPr/>
              <p:nvPr/>
            </p:nvSpPr>
            <p:spPr bwMode="auto">
              <a:xfrm>
                <a:off x="0" y="426388"/>
                <a:ext cx="629847" cy="618051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4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  <p:sp>
            <p:nvSpPr>
              <p:cNvPr id="1179256826" name="Forme 635658973"/>
              <p:cNvSpPr/>
              <p:nvPr/>
            </p:nvSpPr>
            <p:spPr bwMode="auto">
              <a:xfrm rot="20699874">
                <a:off x="352775" y="0"/>
                <a:ext cx="617119" cy="605563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rot="900000" spcFirstLastPara="0" vertOverflow="overflow" horzOverflow="overflow" vert="horz" wrap="square" lIns="11871" tIns="11871" rIns="11871" bIns="11871" numCol="1" spcCol="1264" rtlCol="0" fromWordArt="0" anchor="ctr" anchorCtr="0" forceAA="0" compatLnSpc="0">
                <a:noAutofit/>
              </a:bodyPr>
              <a:lstStyle/>
              <a:p>
                <a:pPr algn="ctr" defTabSz="2148219">
                  <a:lnSpc>
                    <a:spcPct val="90000"/>
                  </a:lnSpc>
                  <a:defRPr/>
                </a:pPr>
                <a:endParaRPr lang="fr-FR" sz="950"/>
              </a:p>
            </p:txBody>
          </p:sp>
          <p:sp>
            <p:nvSpPr>
              <p:cNvPr id="154469323" name="Forme 1943318735"/>
              <p:cNvSpPr/>
              <p:nvPr/>
            </p:nvSpPr>
            <p:spPr bwMode="auto">
              <a:xfrm>
                <a:off x="564600" y="567405"/>
                <a:ext cx="629847" cy="618048"/>
              </a:xfrm>
              <a:prstGeom prst="gear6">
                <a:avLst>
                  <a:gd name="adj1" fmla="val 15000"/>
                  <a:gd name="adj2" fmla="val 3526"/>
                </a:avLst>
              </a:prstGeom>
              <a:solidFill>
                <a:schemeClr val="accent2">
                  <a:lumMod val="40000"/>
                  <a:lumOff val="60000"/>
                  <a:alpha val="99999"/>
                </a:schemeClr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Overflow="overflow" horzOverflow="overflow" vert="horz" wrap="square" lIns="9891" tIns="9891" rIns="9891" bIns="9891" numCol="1" spcCol="1264" rtlCol="0" fromWordArt="0" anchor="ctr" anchorCtr="0" forceAA="0" compatLnSpc="0">
                <a:noAutofit/>
              </a:bodyPr>
              <a:lstStyle/>
              <a:p>
                <a:pPr algn="ctr" defTabSz="1940328">
                  <a:lnSpc>
                    <a:spcPct val="90000"/>
                  </a:lnSpc>
                  <a:defRPr/>
                </a:pPr>
                <a:endParaRPr lang="fr-FR" sz="800"/>
              </a:p>
            </p:txBody>
          </p:sp>
        </p:grpSp>
        <p:sp>
          <p:nvSpPr>
            <p:cNvPr id="1658074852" name="Rectangle 727989910"/>
            <p:cNvSpPr/>
            <p:nvPr/>
          </p:nvSpPr>
          <p:spPr bwMode="auto">
            <a:xfrm>
              <a:off x="5613580" y="527233"/>
              <a:ext cx="2482804" cy="195374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Overflow="overflow" horzOverflow="overflow" vert="horz" wrap="square" lIns="83151" tIns="83151" rIns="83151" bIns="83151" numCol="1" spcCol="1264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lang="fr-FR" sz="2200">
                  <a:latin typeface="Arial"/>
                  <a:ea typeface="Arial"/>
                  <a:cs typeface="Arial"/>
                </a:rPr>
                <a:t>Apprentissage (automatisé)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+</a:t>
              </a:r>
              <a:br>
                <a:rPr lang="fr-FR" sz="2200">
                  <a:latin typeface="Arial"/>
                  <a:ea typeface="Arial"/>
                  <a:cs typeface="Arial"/>
                </a:rPr>
              </a:br>
              <a:r>
                <a:rPr lang="fr-FR" sz="2200">
                  <a:latin typeface="Arial"/>
                  <a:ea typeface="Arial"/>
                  <a:cs typeface="Arial"/>
                </a:rPr>
                <a:t>Renforcement (humain)</a:t>
              </a:r>
              <a:endParaRPr lang="fr-FR" sz="2200"/>
            </a:p>
          </p:txBody>
        </p:sp>
        <p:sp>
          <p:nvSpPr>
            <p:cNvPr id="2125452773" name="Légende : flèche vers la droite 1855017285"/>
            <p:cNvSpPr/>
            <p:nvPr/>
          </p:nvSpPr>
          <p:spPr bwMode="auto">
            <a:xfrm flipH="0" flipV="0">
              <a:off x="325292" y="523120"/>
              <a:ext cx="5458491" cy="1894861"/>
            </a:xfrm>
            <a:prstGeom prst="rightArrowCallout">
              <a:avLst>
                <a:gd name="adj1" fmla="val 27969"/>
                <a:gd name="adj2" fmla="val 29831"/>
                <a:gd name="adj3" fmla="val 40990"/>
                <a:gd name="adj4" fmla="val 6701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Données d’entraînement :</a:t>
              </a:r>
              <a:br>
                <a:rPr lang="fr-FR" sz="2200" b="1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</a:br>
              <a:endParaRPr lang="fr-FR" sz="2200" b="1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pages web</a:t>
              </a:r>
              <a:endParaRPr lang="fr-FR" sz="2200" i="0">
                <a:solidFill>
                  <a:schemeClr val="tx1"/>
                </a:solidFill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livres</a:t>
              </a:r>
              <a:endParaRPr lang="fr-FR" sz="2200" b="0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marL="442566" indent="-442566">
                <a:buFont typeface="Arial"/>
                <a:buChar char="•"/>
                <a:defRPr/>
              </a:pPr>
              <a:r>
                <a:rPr lang="fr-FR" sz="22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fils de discussions</a:t>
              </a:r>
              <a:endParaRPr lang="fr-FR" sz="2200" i="0">
                <a:solidFill>
                  <a:schemeClr val="tx1"/>
                </a:solidFill>
              </a:endParaRPr>
            </a:p>
          </p:txBody>
        </p:sp>
        <p:sp>
          <p:nvSpPr>
            <p:cNvPr id="1148372664" name="ZoneTexte 2044497697"/>
            <p:cNvSpPr txBox="1"/>
            <p:nvPr/>
          </p:nvSpPr>
          <p:spPr bwMode="auto">
            <a:xfrm>
              <a:off x="4599369" y="3848814"/>
              <a:ext cx="1645695" cy="47819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2" tIns="71275" rIns="142552" bIns="71275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Prompt</a:t>
              </a:r>
              <a:endParaRPr lang="fr-FR"/>
            </a:p>
          </p:txBody>
        </p:sp>
        <p:sp>
          <p:nvSpPr>
            <p:cNvPr id="662350774" name="ZoneTexte 2036811363"/>
            <p:cNvSpPr txBox="1"/>
            <p:nvPr/>
          </p:nvSpPr>
          <p:spPr bwMode="auto">
            <a:xfrm>
              <a:off x="4721760" y="4990277"/>
              <a:ext cx="1510345" cy="47819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2" tIns="71275" rIns="142552" bIns="71275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lang="fr-FR" sz="2200"/>
                <a:t>Résultat(s)</a:t>
              </a:r>
              <a:endParaRPr lang="fr-FR"/>
            </a:p>
          </p:txBody>
        </p:sp>
        <p:cxnSp>
          <p:nvCxnSpPr>
            <p:cNvPr id="622064253" name="Connecteur droit 1673171548"/>
            <p:cNvCxnSpPr/>
            <p:nvPr/>
          </p:nvCxnSpPr>
          <p:spPr bwMode="auto">
            <a:xfrm rot="5399875" flipV="1">
              <a:off x="5697369" y="2744046"/>
              <a:ext cx="0" cy="3235091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3027051" name="Connecteur droit 910324090"/>
            <p:cNvCxnSpPr/>
            <p:nvPr/>
          </p:nvCxnSpPr>
          <p:spPr bwMode="auto">
            <a:xfrm rot="5399875">
              <a:off x="5657931" y="3380379"/>
              <a:ext cx="0" cy="3167902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50434014" name="Image 846578439"/>
            <p:cNvPicPr>
              <a:picLocks noChangeAspect="1"/>
            </p:cNvPicPr>
            <p:nvPr/>
          </p:nvPicPr>
          <p:blipFill>
            <a:blip r:embed="rId4"/>
            <a:srcRect l="14064" t="0" r="14869" b="0"/>
            <a:stretch/>
          </p:blipFill>
          <p:spPr bwMode="auto">
            <a:xfrm>
              <a:off x="7642939" y="3750622"/>
              <a:ext cx="1761518" cy="1652482"/>
            </a:xfrm>
            <a:prstGeom prst="rect">
              <a:avLst/>
            </a:prstGeom>
          </p:spPr>
        </p:pic>
        <p:cxnSp>
          <p:nvCxnSpPr>
            <p:cNvPr id="2114579640" name="Connecteur droit 497213704"/>
            <p:cNvCxnSpPr/>
            <p:nvPr/>
          </p:nvCxnSpPr>
          <p:spPr bwMode="auto">
            <a:xfrm>
              <a:off x="8544735" y="2359271"/>
              <a:ext cx="0" cy="1177605"/>
            </a:xfrm>
            <a:prstGeom prst="line">
              <a:avLst/>
            </a:prstGeom>
            <a:ln w="19049" cap="flat" cmpd="sng" algn="ctr">
              <a:solidFill>
                <a:schemeClr val="tx1"/>
              </a:solidFill>
              <a:prstDash val="solid"/>
              <a:miter lim="800000"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6673831" name="ZoneTexte 917789311"/>
            <p:cNvSpPr txBox="1"/>
            <p:nvPr/>
          </p:nvSpPr>
          <p:spPr bwMode="auto">
            <a:xfrm flipH="0" flipV="0">
              <a:off x="7542828" y="5438689"/>
              <a:ext cx="1914232" cy="813470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42551" tIns="71274" rIns="142551" bIns="71274" numCol="1" spcCol="0" rtlCol="0" fromWordArt="0" anchor="t" anchorCtr="0" forceAA="0" compatLnSpc="0">
              <a:spAutoFit/>
            </a:bodyPr>
            <a:lstStyle/>
            <a:p>
              <a:pPr algn="ctr">
                <a:defRPr/>
              </a:pPr>
              <a:r>
                <a:rPr lang="fr-FR" sz="2200"/>
                <a:t>Modèle de langage (LLM)</a:t>
              </a:r>
              <a:endParaRPr lang="fr-FR"/>
            </a:p>
          </p:txBody>
        </p:sp>
      </p:grpSp>
      <p:sp>
        <p:nvSpPr>
          <p:cNvPr id="1856217723" name=""/>
          <p:cNvSpPr/>
          <p:nvPr/>
        </p:nvSpPr>
        <p:spPr bwMode="auto">
          <a:xfrm flipH="0" flipV="0">
            <a:off x="-47745" y="-39141"/>
            <a:ext cx="19151272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6591722" name="Title 1"/>
          <p:cNvSpPr>
            <a:spLocks noGrp="1"/>
          </p:cNvSpPr>
          <p:nvPr>
            <p:ph type="title"/>
          </p:nvPr>
        </p:nvSpPr>
        <p:spPr bwMode="auto">
          <a:xfrm>
            <a:off x="635000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Rappel - Fonctionnement d’une IAG</a:t>
            </a:r>
            <a:endParaRPr sz="7000">
              <a:solidFill>
                <a:schemeClr val="bg1"/>
              </a:solidFill>
            </a:endParaRPr>
          </a:p>
        </p:txBody>
      </p:sp>
      <p:sp>
        <p:nvSpPr>
          <p:cNvPr id="1036100787" name=""/>
          <p:cNvSpPr/>
          <p:nvPr/>
        </p:nvSpPr>
        <p:spPr bwMode="auto">
          <a:xfrm flipH="0" flipV="0">
            <a:off x="4970959" y="4129984"/>
            <a:ext cx="3134031" cy="1667278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645041" name=""/>
          <p:cNvSpPr/>
          <p:nvPr/>
        </p:nvSpPr>
        <p:spPr bwMode="auto">
          <a:xfrm flipH="0" flipV="0">
            <a:off x="9384543" y="6699391"/>
            <a:ext cx="1822426" cy="927675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5482268" name=""/>
          <p:cNvSpPr/>
          <p:nvPr/>
        </p:nvSpPr>
        <p:spPr bwMode="auto">
          <a:xfrm flipH="0" flipV="0">
            <a:off x="10637832" y="4523960"/>
            <a:ext cx="2101478" cy="1119534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318363" name=""/>
          <p:cNvSpPr/>
          <p:nvPr/>
        </p:nvSpPr>
        <p:spPr bwMode="auto">
          <a:xfrm flipH="0" flipV="0">
            <a:off x="10664904" y="3423070"/>
            <a:ext cx="2101478" cy="1119534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349065" name="Content Placeholder 2"/>
          <p:cNvSpPr>
            <a:spLocks noGrp="1"/>
          </p:cNvSpPr>
          <p:nvPr/>
        </p:nvSpPr>
        <p:spPr bwMode="auto">
          <a:xfrm flipH="0" flipV="0">
            <a:off x="441576" y="5819905"/>
            <a:ext cx="4066360" cy="166727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A qui ça</a:t>
            </a:r>
            <a:b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appartient ?</a:t>
            </a:r>
            <a:endParaRPr sz="4800">
              <a:solidFill>
                <a:srgbClr val="C00000"/>
              </a:solidFill>
              <a:latin typeface="Carlito"/>
              <a:cs typeface="Carlito"/>
            </a:endParaRPr>
          </a:p>
        </p:txBody>
      </p:sp>
      <p:sp>
        <p:nvSpPr>
          <p:cNvPr id="1146177219" name="Content Placeholder 2"/>
          <p:cNvSpPr>
            <a:spLocks noGrp="1"/>
          </p:cNvSpPr>
          <p:nvPr/>
        </p:nvSpPr>
        <p:spPr bwMode="auto">
          <a:xfrm flipH="0" flipV="0">
            <a:off x="14966375" y="3578767"/>
            <a:ext cx="4066358" cy="168522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Quelles quantité</a:t>
            </a:r>
            <a:b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de ressources consommées ?</a:t>
            </a:r>
            <a:endParaRPr sz="4800">
              <a:solidFill>
                <a:srgbClr val="C00000"/>
              </a:solidFill>
              <a:latin typeface="Carlito"/>
              <a:cs typeface="Carlito"/>
            </a:endParaRPr>
          </a:p>
        </p:txBody>
      </p:sp>
      <p:sp>
        <p:nvSpPr>
          <p:cNvPr id="49490597" name=""/>
          <p:cNvSpPr/>
          <p:nvPr/>
        </p:nvSpPr>
        <p:spPr bwMode="auto">
          <a:xfrm flipH="0" flipV="0">
            <a:off x="9411614" y="7729094"/>
            <a:ext cx="1822426" cy="927675"/>
          </a:xfrm>
          <a:prstGeom prst="ellipse">
            <a:avLst/>
          </a:prstGeom>
          <a:noFill/>
          <a:ln w="76199" cap="flat" cmpd="sng" algn="ctr">
            <a:solidFill>
              <a:srgbClr val="C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0" name=""/>
          <p:cNvCxnSpPr>
            <a:stCxn id="1036100787" idx="3"/>
          </p:cNvCxnSpPr>
          <p:nvPr/>
        </p:nvCxnSpPr>
        <p:spPr bwMode="auto">
          <a:xfrm rot="5399976" flipH="0" flipV="0">
            <a:off x="4645399" y="5243180"/>
            <a:ext cx="474610" cy="1094446"/>
          </a:xfrm>
          <a:prstGeom prst="line">
            <a:avLst/>
          </a:prstGeom>
          <a:ln w="76199" cap="flat" cmpd="sng" algn="ctr">
            <a:solidFill>
              <a:srgbClr val="C0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stCxn id="49490597" idx="2"/>
          </p:cNvCxnSpPr>
          <p:nvPr/>
        </p:nvCxnSpPr>
        <p:spPr bwMode="auto">
          <a:xfrm rot="10799989" flipH="0" flipV="0">
            <a:off x="4396933" y="6642225"/>
            <a:ext cx="5014681" cy="1550707"/>
          </a:xfrm>
          <a:prstGeom prst="line">
            <a:avLst/>
          </a:prstGeom>
          <a:ln w="76199" cap="flat" cmpd="sng" algn="ctr">
            <a:solidFill>
              <a:srgbClr val="C0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stCxn id="602645041" idx="6"/>
          </p:cNvCxnSpPr>
          <p:nvPr/>
        </p:nvCxnSpPr>
        <p:spPr bwMode="auto">
          <a:xfrm rot="0" flipH="0" flipV="1">
            <a:off x="11206971" y="5105935"/>
            <a:ext cx="3851817" cy="2057295"/>
          </a:xfrm>
          <a:prstGeom prst="line">
            <a:avLst/>
          </a:prstGeom>
          <a:ln w="76199" cap="flat" cmpd="sng" algn="ctr">
            <a:solidFill>
              <a:srgbClr val="C0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0" name=""/>
          <p:cNvCxnSpPr>
            <a:stCxn id="380318363" idx="6"/>
            <a:endCxn id="1146177219" idx="1"/>
          </p:cNvCxnSpPr>
          <p:nvPr/>
        </p:nvCxnSpPr>
        <p:spPr bwMode="auto">
          <a:xfrm rot="0" flipH="0" flipV="0">
            <a:off x="12766383" y="3982839"/>
            <a:ext cx="2199992" cy="438541"/>
          </a:xfrm>
          <a:prstGeom prst="line">
            <a:avLst/>
          </a:prstGeom>
          <a:ln w="76199" cap="flat" cmpd="sng" algn="ctr">
            <a:solidFill>
              <a:srgbClr val="C0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2342678" name="Content Placeholder 2"/>
          <p:cNvSpPr>
            <a:spLocks noGrp="1"/>
          </p:cNvSpPr>
          <p:nvPr/>
        </p:nvSpPr>
        <p:spPr bwMode="auto">
          <a:xfrm flipH="0" flipV="0">
            <a:off x="15335319" y="6488596"/>
            <a:ext cx="3612515" cy="178209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Dans quelle conditions</a:t>
            </a:r>
            <a:b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>
                <a:solidFill>
                  <a:srgbClr val="C00000"/>
                </a:solidFill>
                <a:latin typeface="Carlito"/>
                <a:ea typeface="Carlito"/>
                <a:cs typeface="Carlito"/>
              </a:rPr>
              <a:t>de travail ?</a:t>
            </a:r>
            <a:endParaRPr sz="4800">
              <a:solidFill>
                <a:srgbClr val="C00000"/>
              </a:solidFill>
              <a:latin typeface="Carlito"/>
              <a:cs typeface="Carlito"/>
            </a:endParaRPr>
          </a:p>
        </p:txBody>
      </p:sp>
      <p:cxnSp>
        <p:nvCxnSpPr>
          <p:cNvPr id="0" name=""/>
          <p:cNvCxnSpPr>
            <a:stCxn id="1405482268" idx="5"/>
          </p:cNvCxnSpPr>
          <p:nvPr/>
        </p:nvCxnSpPr>
        <p:spPr bwMode="auto">
          <a:xfrm rot="5399976" flipH="0" flipV="1">
            <a:off x="13025566" y="4885535"/>
            <a:ext cx="1715744" cy="2903762"/>
          </a:xfrm>
          <a:prstGeom prst="line">
            <a:avLst/>
          </a:prstGeom>
          <a:ln w="76199" cap="flat" cmpd="sng" algn="ctr">
            <a:solidFill>
              <a:srgbClr val="C00000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8109904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2550865" name="Title 1"/>
          <p:cNvSpPr>
            <a:spLocks noGrp="1"/>
          </p:cNvSpPr>
          <p:nvPr>
            <p:ph type="title"/>
          </p:nvPr>
        </p:nvSpPr>
        <p:spPr bwMode="auto">
          <a:xfrm>
            <a:off x="634998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Laquelle de ces images n’est pas un trucage ?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535697191" name="Content Placeholder 2"/>
          <p:cNvSpPr>
            <a:spLocks noGrp="1"/>
          </p:cNvSpPr>
          <p:nvPr/>
        </p:nvSpPr>
        <p:spPr bwMode="auto">
          <a:xfrm flipH="0" flipV="0">
            <a:off x="6076333" y="4214631"/>
            <a:ext cx="5768981" cy="83003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Rosalind Franklin reçoit son prix Nobel pour la découverte de l’ADN</a:t>
            </a:r>
            <a:endParaRPr lang="fr-FR" sz="3600" b="0" i="0" u="none">
              <a:solidFill>
                <a:srgbClr val="000000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280209602" name="Content Placeholder 2"/>
          <p:cNvSpPr>
            <a:spLocks noGrp="1"/>
          </p:cNvSpPr>
          <p:nvPr/>
        </p:nvSpPr>
        <p:spPr bwMode="auto">
          <a:xfrm flipH="0" flipV="0">
            <a:off x="230847" y="2836012"/>
            <a:ext cx="5693948" cy="83003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Les bus en terre cuite de l’armée chinoise de l’empereur Qin</a:t>
            </a:r>
            <a:endParaRPr sz="3600" b="0">
              <a:latin typeface="Carlito"/>
              <a:cs typeface="Carlito"/>
            </a:endParaRPr>
          </a:p>
        </p:txBody>
      </p:sp>
      <p:sp>
        <p:nvSpPr>
          <p:cNvPr id="1634133806" name="Content Placeholder 2"/>
          <p:cNvSpPr>
            <a:spLocks noGrp="1"/>
          </p:cNvSpPr>
          <p:nvPr/>
        </p:nvSpPr>
        <p:spPr bwMode="auto">
          <a:xfrm flipH="0" flipV="0">
            <a:off x="11812622" y="5467921"/>
            <a:ext cx="7105480" cy="83003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>
            <a:lvl1pPr marL="356385" indent="-356385" algn="l" defTabSz="1425548">
              <a:lnSpc>
                <a:spcPct val="90000"/>
              </a:lnSpc>
              <a:spcBef>
                <a:spcPts val="1557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60" indent="-356385" algn="l" defTabSz="1425548">
              <a:lnSpc>
                <a:spcPct val="90000"/>
              </a:lnSpc>
              <a:spcBef>
                <a:spcPts val="778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5" algn="l" defTabSz="1425548">
              <a:lnSpc>
                <a:spcPct val="90000"/>
              </a:lnSpc>
              <a:spcBef>
                <a:spcPts val="778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5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9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5" algn="l" defTabSz="1425548">
              <a:lnSpc>
                <a:spcPct val="90000"/>
              </a:lnSpc>
              <a:spcBef>
                <a:spcPts val="778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0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Stanley Kubrick tournant le film sur l’alunissage de la mission Apollo 11</a:t>
            </a:r>
            <a:endParaRPr sz="3600" b="0" i="0" u="none">
              <a:solidFill>
                <a:srgbClr val="000000"/>
              </a:solidFill>
              <a:latin typeface="Carlito"/>
              <a:cs typeface="Carlito"/>
            </a:endParaRPr>
          </a:p>
        </p:txBody>
      </p:sp>
      <p:pic>
        <p:nvPicPr>
          <p:cNvPr id="156519267" name=""/>
          <p:cNvPicPr>
            <a:picLocks noChangeAspect="1"/>
          </p:cNvPicPr>
          <p:nvPr/>
        </p:nvPicPr>
        <p:blipFill>
          <a:blip r:embed="rId3"/>
          <a:srcRect l="3307" t="0" r="0" b="29539"/>
          <a:stretch/>
        </p:blipFill>
        <p:spPr bwMode="auto">
          <a:xfrm flipH="0" flipV="0">
            <a:off x="12047661" y="6497302"/>
            <a:ext cx="6870441" cy="4005262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140434108" name=""/>
          <p:cNvPicPr>
            <a:picLocks noChangeAspect="1"/>
          </p:cNvPicPr>
          <p:nvPr/>
        </p:nvPicPr>
        <p:blipFill>
          <a:blip r:embed="rId4"/>
          <a:srcRect l="0" t="0" r="0" b="40449"/>
          <a:stretch/>
        </p:blipFill>
        <p:spPr bwMode="auto">
          <a:xfrm flipH="0" flipV="0">
            <a:off x="230847" y="3865394"/>
            <a:ext cx="5693947" cy="3390746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939020141" name=""/>
          <p:cNvPicPr>
            <a:picLocks noChangeAspect="1"/>
          </p:cNvPicPr>
          <p:nvPr/>
        </p:nvPicPr>
        <p:blipFill>
          <a:blip r:embed="rId5"/>
          <a:srcRect l="0" t="0" r="0" b="31158"/>
          <a:stretch/>
        </p:blipFill>
        <p:spPr bwMode="auto">
          <a:xfrm flipH="0" flipV="0">
            <a:off x="6160929" y="5244012"/>
            <a:ext cx="5684383" cy="3913085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1142630" name=""/>
          <p:cNvSpPr/>
          <p:nvPr/>
        </p:nvSpPr>
        <p:spPr bwMode="auto">
          <a:xfrm flipH="0" flipV="0">
            <a:off x="-47745" y="-39141"/>
            <a:ext cx="19151273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2545243" name="Title 1"/>
          <p:cNvSpPr>
            <a:spLocks noGrp="1"/>
          </p:cNvSpPr>
          <p:nvPr>
            <p:ph type="title"/>
          </p:nvPr>
        </p:nvSpPr>
        <p:spPr bwMode="auto">
          <a:xfrm>
            <a:off x="634997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0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Trucage d’événements historiques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538592926" name="ZoneTexte 271812220"/>
          <p:cNvSpPr txBox="1"/>
          <p:nvPr/>
        </p:nvSpPr>
        <p:spPr bwMode="auto">
          <a:xfrm flipH="0" flipV="0">
            <a:off x="3580070" y="9703265"/>
            <a:ext cx="1463127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Source : Les Décodeurs, article Le Monde, 11 mai 2023</a:t>
            </a:r>
            <a:b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8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3" tooltip="https://www.lemonde.fr/les-decodeurs/article/2023/05/11/les-images-creees-par-ia-et-le-risque-de-reecrire-l-histoire_6172920_4355770.html"/>
              </a:rPr>
              <a:t>https://www.lemonde.fr/les-decodeurs/article/2023/05/11/les-images-creees-par-ia-et-le-risque-de-reecrire-l-histoire_6172920_4355770.html</a:t>
            </a:r>
            <a:endParaRPr lang="fr-FR"/>
          </a:p>
        </p:txBody>
      </p:sp>
      <p:sp>
        <p:nvSpPr>
          <p:cNvPr id="163759323" name="Content Placeholder 2"/>
          <p:cNvSpPr>
            <a:spLocks noGrp="1"/>
          </p:cNvSpPr>
          <p:nvPr/>
        </p:nvSpPr>
        <p:spPr bwMode="auto">
          <a:xfrm flipH="0" flipV="0">
            <a:off x="5825674" y="2585354"/>
            <a:ext cx="5768980" cy="83003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1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Sensibilisation</a:t>
            </a:r>
            <a:endParaRPr sz="3600">
              <a:latin typeface="Carlito"/>
              <a:cs typeface="Carlito"/>
            </a:endParaRPr>
          </a:p>
        </p:txBody>
      </p:sp>
      <p:sp>
        <p:nvSpPr>
          <p:cNvPr id="1325077408" name="Content Placeholder 2"/>
          <p:cNvSpPr>
            <a:spLocks noGrp="1"/>
          </p:cNvSpPr>
          <p:nvPr/>
        </p:nvSpPr>
        <p:spPr bwMode="auto">
          <a:xfrm flipH="0" flipV="0">
            <a:off x="105519" y="2585354"/>
            <a:ext cx="5693947" cy="83003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1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Humour</a:t>
            </a:r>
            <a:endParaRPr sz="3600">
              <a:latin typeface="Carlito"/>
              <a:cs typeface="Carlito"/>
            </a:endParaRPr>
          </a:p>
        </p:txBody>
      </p:sp>
      <p:sp>
        <p:nvSpPr>
          <p:cNvPr id="1172296777" name="Content Placeholder 2"/>
          <p:cNvSpPr>
            <a:spLocks noGrp="1"/>
          </p:cNvSpPr>
          <p:nvPr/>
        </p:nvSpPr>
        <p:spPr bwMode="auto">
          <a:xfrm flipH="0" flipV="0">
            <a:off x="11812623" y="2585355"/>
            <a:ext cx="7105479" cy="83003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4" indent="-356384" algn="l" defTabSz="1425547">
              <a:lnSpc>
                <a:spcPct val="90000"/>
              </a:lnSpc>
              <a:spcBef>
                <a:spcPts val="1556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9" indent="-356384" algn="l" defTabSz="1425547">
              <a:lnSpc>
                <a:spcPct val="90000"/>
              </a:lnSpc>
              <a:spcBef>
                <a:spcPts val="777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4" algn="l" defTabSz="1425547">
              <a:lnSpc>
                <a:spcPct val="90000"/>
              </a:lnSpc>
              <a:spcBef>
                <a:spcPts val="777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7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3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4" algn="l" defTabSz="1425547">
              <a:lnSpc>
                <a:spcPct val="90000"/>
              </a:lnSpc>
              <a:spcBef>
                <a:spcPts val="777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fr-FR" sz="3600" b="1" i="0" u="none">
                <a:solidFill>
                  <a:srgbClr val="000000"/>
                </a:solidFill>
                <a:latin typeface="Carlito"/>
                <a:ea typeface="Carlito"/>
                <a:cs typeface="Carlito"/>
              </a:rPr>
              <a:t>Désinformation</a:t>
            </a:r>
            <a:endParaRPr sz="3600" b="0" i="0" u="none">
              <a:solidFill>
                <a:srgbClr val="000000"/>
              </a:solidFill>
              <a:latin typeface="Carlito"/>
              <a:cs typeface="Carlito"/>
            </a:endParaRPr>
          </a:p>
        </p:txBody>
      </p:sp>
      <p:pic>
        <p:nvPicPr>
          <p:cNvPr id="1298187739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11812623" y="3614736"/>
            <a:ext cx="7105479" cy="5684383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21059176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105519" y="3614735"/>
            <a:ext cx="5693947" cy="5693947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pic>
        <p:nvPicPr>
          <p:cNvPr id="633042910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5960403" y="3614735"/>
            <a:ext cx="5684383" cy="5684383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9531805" name=""/>
          <p:cNvSpPr/>
          <p:nvPr/>
        </p:nvSpPr>
        <p:spPr bwMode="auto">
          <a:xfrm flipH="0" flipV="0">
            <a:off x="-47745" y="-39141"/>
            <a:ext cx="19151272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1071437" name="Title 1"/>
          <p:cNvSpPr>
            <a:spLocks noGrp="1"/>
          </p:cNvSpPr>
          <p:nvPr>
            <p:ph type="title"/>
          </p:nvPr>
        </p:nvSpPr>
        <p:spPr bwMode="auto">
          <a:xfrm>
            <a:off x="708270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l"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Carlito"/>
                <a:ea typeface="Carlito"/>
                <a:cs typeface="Carlito"/>
              </a:rPr>
              <a:t>« Merdification » du web</a:t>
            </a:r>
            <a:endParaRPr sz="70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</p:txBody>
      </p:sp>
      <p:pic>
        <p:nvPicPr>
          <p:cNvPr id="134353879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026570" y="2002018"/>
            <a:ext cx="10563224" cy="8543925"/>
          </a:xfrm>
          <a:prstGeom prst="rect">
            <a:avLst/>
          </a:prstGeom>
        </p:spPr>
      </p:pic>
      <p:sp>
        <p:nvSpPr>
          <p:cNvPr id="1397929701" name="ZoneTexte 271812220"/>
          <p:cNvSpPr txBox="1"/>
          <p:nvPr/>
        </p:nvSpPr>
        <p:spPr bwMode="auto">
          <a:xfrm flipH="0" flipV="0">
            <a:off x="14656345" y="8645769"/>
            <a:ext cx="3714107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Source : image circulant </a:t>
            </a:r>
            <a:b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sur les réseaux sociaux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499015" name=""/>
          <p:cNvSpPr/>
          <p:nvPr/>
        </p:nvSpPr>
        <p:spPr bwMode="auto">
          <a:xfrm flipH="0" flipV="0">
            <a:off x="-47745" y="-39141"/>
            <a:ext cx="19151273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924857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 sz="6300">
                <a:solidFill>
                  <a:schemeClr val="bg1"/>
                </a:solidFill>
              </a:rPr>
              <a:t>Protection des données</a:t>
            </a:r>
            <a:endParaRPr sz="6300">
              <a:solidFill>
                <a:schemeClr val="bg1"/>
              </a:solidFill>
            </a:endParaRPr>
          </a:p>
        </p:txBody>
      </p:sp>
      <p:sp>
        <p:nvSpPr>
          <p:cNvPr id="166760077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81420" y="3199421"/>
            <a:ext cx="17702892" cy="6099983"/>
          </a:xfrm>
        </p:spPr>
        <p:txBody>
          <a:bodyPr vertOverflow="overflow" horzOverflow="overflow" vert="horz" wrap="square" lIns="142551" tIns="71272" rIns="142551" bIns="71272" numCol="1" spcCol="0" rtlCol="0" fromWordArt="0" anchor="t" anchorCtr="0" forceAA="0" upright="0" compatLnSpc="0">
            <a:normAutofit/>
          </a:bodyPr>
          <a:lstStyle/>
          <a:p>
            <a:pPr marL="0" indent="0" algn="ctr">
              <a:buNone/>
              <a:defRPr/>
            </a:pPr>
            <a:r>
              <a:rPr lang="fr-FR" sz="3600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Les textes/images utilisées pour composer les prompts sont conservés et réutiliser</a:t>
            </a:r>
            <a:br>
              <a:rPr lang="fr-FR" sz="3600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</a:br>
            <a:r>
              <a:rPr lang="fr-FR" sz="3600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par les entreprises développant ces outils</a:t>
            </a:r>
            <a:endParaRPr lang="fr-FR" sz="3600" i="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marL="0" indent="0" algn="ctr">
              <a:buNone/>
              <a:defRPr/>
            </a:pPr>
            <a:endParaRPr lang="fr-FR" sz="3600" i="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marL="0" indent="0" algn="ctr">
              <a:buNone/>
              <a:defRPr/>
            </a:pPr>
            <a:endParaRPr lang="fr-FR" sz="3600" i="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algn="ctr">
              <a:buFont typeface="Wingdings"/>
              <a:buChar char="Ø"/>
              <a:defRPr/>
            </a:pPr>
            <a:r>
              <a:rPr lang="fr-FR" sz="3600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 Ne </a:t>
            </a:r>
            <a:r>
              <a:rPr lang="fr-FR" sz="3600" b="1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pas</a:t>
            </a:r>
            <a:r>
              <a:rPr lang="fr-FR" sz="3600" i="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 mettre de données sensibles dans les prompts</a:t>
            </a:r>
            <a:endParaRPr lang="fr-FR" sz="3600" i="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marL="0" indent="0" algn="just">
              <a:buFont typeface="Arial"/>
              <a:buNone/>
              <a:defRPr/>
            </a:pPr>
            <a:r>
              <a:rPr lang="fr-FR" sz="36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			- Données personnelles</a:t>
            </a:r>
            <a:endParaRPr lang="fr-FR" sz="360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marL="0" indent="0" algn="l">
              <a:buFont typeface="Arial"/>
              <a:buNone/>
              <a:defRPr/>
            </a:pPr>
            <a:r>
              <a:rPr lang="fr-FR" sz="36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			- Données de recherche (ex : mémoire de master, thèse en cours)</a:t>
            </a:r>
            <a:endParaRPr lang="fr-FR" sz="3600">
              <a:solidFill>
                <a:srgbClr val="000000"/>
              </a:solidFill>
              <a:latin typeface="Carlito"/>
              <a:ea typeface="Times New Roman"/>
              <a:cs typeface="Carlito"/>
            </a:endParaRPr>
          </a:p>
          <a:p>
            <a:pPr marL="0" indent="0" algn="l">
              <a:buFont typeface="Arial"/>
              <a:buNone/>
              <a:defRPr/>
            </a:pPr>
            <a:r>
              <a:rPr lang="fr-FR" sz="3600">
                <a:solidFill>
                  <a:srgbClr val="000000"/>
                </a:solidFill>
                <a:latin typeface="Carlito"/>
                <a:ea typeface="Times New Roman"/>
                <a:cs typeface="Carlito"/>
              </a:rPr>
              <a:t>			- Données confidentielles (ex : entreprise de stage)</a:t>
            </a:r>
            <a:endParaRPr lang="fr-FR" sz="3600">
              <a:solidFill>
                <a:srgbClr val="000000"/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6260344" name=""/>
          <p:cNvSpPr/>
          <p:nvPr/>
        </p:nvSpPr>
        <p:spPr bwMode="auto">
          <a:xfrm flipH="0" flipV="0">
            <a:off x="-47745" y="-39141"/>
            <a:ext cx="19151273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5633401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Impact environnemental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130809310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513990" y="2005263"/>
            <a:ext cx="9868772" cy="714375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 algn="ctr">
              <a:buFont typeface="Arial"/>
              <a:buNone/>
              <a:defRPr/>
            </a:pPr>
            <a:endParaRPr/>
          </a:p>
          <a:p>
            <a:pPr marL="0" indent="0" algn="ctr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impact CO2 de l’entraînement d’une IA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</a:br>
            <a:r>
              <a:rPr lang="fr-FR" sz="3600" b="1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=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impact annuel de 57 humains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(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626 teqCO2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 </a:t>
            </a:r>
            <a:r>
              <a:rPr lang="fr-FR" sz="3600" b="0" i="0" u="none" strike="noStrike" cap="none" spc="0" baseline="3000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1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Arial"/>
            </a:endParaRPr>
          </a:p>
          <a:p>
            <a:pPr marL="0" indent="0" algn="ctr">
              <a:buFont typeface="Arial"/>
              <a:buNone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25 questions à 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ChatGPT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</a:br>
            <a:r>
              <a:rPr lang="fr-FR" sz="3600" b="1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=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un demi-litre d'eau douce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 </a:t>
            </a:r>
            <a:r>
              <a:rPr lang="fr-FR" sz="3600" b="0" i="0" u="none" strike="noStrike" cap="none" spc="0" baseline="3000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2</a:t>
            </a:r>
            <a:endParaRPr lang="fr-FR"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8559945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0658486" y="2602289"/>
            <a:ext cx="8336243" cy="8042022"/>
          </a:xfrm>
          <a:prstGeom prst="rect">
            <a:avLst/>
          </a:prstGeom>
          <a:ln w="6349">
            <a:solidFill>
              <a:schemeClr val="bg1">
                <a:lumMod val="50196"/>
              </a:schemeClr>
            </a:solidFill>
            <a:prstDash val="solid"/>
          </a:ln>
        </p:spPr>
      </p:pic>
      <p:sp>
        <p:nvSpPr>
          <p:cNvPr id="1276037428" name="ZoneTexte 271812220"/>
          <p:cNvSpPr txBox="1"/>
          <p:nvPr/>
        </p:nvSpPr>
        <p:spPr bwMode="auto">
          <a:xfrm flipH="0" flipV="0">
            <a:off x="3089387" y="9443491"/>
            <a:ext cx="7619950" cy="11988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Sources :</a:t>
            </a:r>
            <a:endParaRPr lang="fr-FR" b="0" i="0" u="none" strike="noStrike" cap="none" spc="0">
              <a:solidFill>
                <a:schemeClr val="tx1"/>
              </a:solidFill>
              <a:latin typeface="Source Sans Pro"/>
              <a:ea typeface="Arial"/>
              <a:cs typeface="Arial"/>
            </a:endParaRPr>
          </a:p>
          <a:p>
            <a:pPr algn="l">
              <a:defRPr/>
            </a:pPr>
            <a:r>
              <a:rPr lang="fr-FR"/>
              <a:t>1 </a:t>
            </a:r>
            <a:r>
              <a:rPr lang="fr-FR" sz="18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4" tooltip="https://www.technologyreview.com/2019/06/06/239031/training-a-single-ai-model-can-emit-as-much-carbon-as-five-cars-in-their-lifetimes/"/>
              </a:rPr>
              <a:t>https://www.technologyreview.com/2019/06/06/239031/training-a-single-ai-model-can-emit-as-much-carbon-as-five-cars-in-their-lifetimes/</a:t>
            </a:r>
            <a:endParaRPr lang="fr-FR"/>
          </a:p>
          <a:p>
            <a:pPr algn="l">
              <a:defRPr/>
            </a:pPr>
            <a:r>
              <a:rPr lang="fr-FR" b="0" i="0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2 </a:t>
            </a:r>
            <a:r>
              <a:rPr lang="fr-FR" sz="18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5" tooltip="http://arxiv.org/pdf/2304.03271"/>
              </a:rPr>
              <a:t>http://arxiv.org/pdf/2304.03271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4983356" name=""/>
          <p:cNvSpPr/>
          <p:nvPr/>
        </p:nvSpPr>
        <p:spPr bwMode="auto">
          <a:xfrm flipH="0" flipV="0">
            <a:off x="-47745" y="-39141"/>
            <a:ext cx="19151272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2255675" name="Image 209761189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656973" y="2878900"/>
            <a:ext cx="9758371" cy="6470638"/>
          </a:xfrm>
          <a:prstGeom prst="rect">
            <a:avLst/>
          </a:prstGeom>
        </p:spPr>
      </p:pic>
      <p:sp>
        <p:nvSpPr>
          <p:cNvPr id="806677101" name="Title 1"/>
          <p:cNvSpPr>
            <a:spLocks noGrp="1"/>
          </p:cNvSpPr>
          <p:nvPr>
            <p:ph type="title"/>
          </p:nvPr>
        </p:nvSpPr>
        <p:spPr bwMode="auto">
          <a:xfrm>
            <a:off x="635001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Utiliser l’IA avec parcimonie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0163651" name=""/>
          <p:cNvSpPr/>
          <p:nvPr/>
        </p:nvSpPr>
        <p:spPr bwMode="auto">
          <a:xfrm flipH="0" flipV="0">
            <a:off x="-47745" y="-39141"/>
            <a:ext cx="19151273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500582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122273" y="2198074"/>
            <a:ext cx="16942833" cy="5933022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fr-FR" sz="3600" b="1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Prompts							</a:t>
            </a:r>
            <a:r>
              <a:rPr lang="fr-FR" sz="3600" b="0" i="0" u="sng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  <a:hlinkClick r:id="rId3" tooltip="https://chat.mistral.ai"/>
              </a:rPr>
              <a:t>https://chat.mistral.ai</a:t>
            </a:r>
            <a:endParaRPr lang="fr-FR" sz="3600" b="1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0" indent="0">
              <a:buFont typeface="Arial"/>
              <a:buNone/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482136" indent="-482136">
              <a:buFont typeface="Arial"/>
              <a:buAutoNum type="arabicPeriod"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Peux-tu tester mes connaissances sur les civilisations antiques en me posant des questions spécifiques ?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Commence par me demander quelle civilisation m’intéresse le plus et pourquoi.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482136" indent="-482136">
              <a:buFont typeface="Arial"/>
              <a:buAutoNum type="arabicPeriod"/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 marL="482136" indent="-482136">
              <a:buFont typeface="Arial"/>
              <a:buAutoNum type="arabicPeriod"/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Peux-tu m'expliquer ce graphique</a:t>
            </a:r>
            <a:b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que je ne comprends pas ?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</p:txBody>
      </p:sp>
      <p:sp>
        <p:nvSpPr>
          <p:cNvPr id="1281458526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142551" tIns="71273" rIns="142551" bIns="71273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Démo d’un outil d’IAG</a:t>
            </a:r>
            <a:endParaRPr>
              <a:solidFill>
                <a:schemeClr val="bg1"/>
              </a:solidFill>
            </a:endParaRPr>
          </a:p>
        </p:txBody>
      </p:sp>
      <p:pic>
        <p:nvPicPr>
          <p:cNvPr id="185827140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9062357" y="5861538"/>
            <a:ext cx="9700548" cy="4675681"/>
          </a:xfrm>
          <a:prstGeom prst="rect">
            <a:avLst/>
          </a:prstGeom>
        </p:spPr>
      </p:pic>
      <p:sp>
        <p:nvSpPr>
          <p:cNvPr id="329579623" name="ZoneTexte 725992612"/>
          <p:cNvSpPr txBox="1"/>
          <p:nvPr/>
        </p:nvSpPr>
        <p:spPr bwMode="auto">
          <a:xfrm flipH="0" flipV="0">
            <a:off x="3071841" y="9453451"/>
            <a:ext cx="5928406" cy="9147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r">
              <a:defRPr/>
            </a:pPr>
            <a:r>
              <a:rPr lang="fr-FR" sz="1800" b="0" i="1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Carte figurative des pertes successives en hommes de l'armée française dans la campagne de Russie</a:t>
            </a:r>
            <a:r>
              <a:rPr lang="fr-FR" b="0" i="1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,</a:t>
            </a:r>
            <a:br>
              <a:rPr lang="fr-FR" b="0" i="1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</a:br>
            <a:r>
              <a:rPr lang="fr-FR" sz="1800" b="0" i="1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Charles Joseph Minard</a:t>
            </a:r>
            <a:r>
              <a:rPr lang="fr-FR" b="0" i="1" u="none" strike="noStrike" cap="none" spc="0">
                <a:solidFill>
                  <a:schemeClr val="tx1"/>
                </a:solidFill>
                <a:latin typeface="Source Sans Pro"/>
                <a:ea typeface="Arial"/>
                <a:cs typeface="Arial"/>
              </a:rPr>
              <a:t>, 1869</a:t>
            </a:r>
            <a:endParaRPr i="1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9929914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1149564" y="2650636"/>
            <a:ext cx="17240031" cy="3127461"/>
          </a:xfrm>
        </p:spPr>
        <p:txBody>
          <a:bodyPr>
            <a:normAutofit/>
          </a:bodyPr>
          <a:lstStyle>
            <a:lvl1pPr marL="0" indent="0">
              <a:buNone/>
              <a:defRPr sz="13000">
                <a:solidFill>
                  <a:schemeClr val="bg1"/>
                </a:solidFill>
                <a:latin typeface="Source Sans Pro"/>
                <a:ea typeface="Source Sans Pro"/>
              </a:defRPr>
            </a:lvl1pPr>
          </a:lstStyle>
          <a:p>
            <a:pPr>
              <a:defRPr/>
            </a:pPr>
            <a:r>
              <a:rPr lang="fr-FR"/>
              <a:t>Conclusion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6402899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4996" y="2226313"/>
            <a:ext cx="17733655" cy="683120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r>
              <a:rPr lang="fr-FR" b="1"/>
              <a:t>Usages par les enseignants</a:t>
            </a:r>
            <a:endParaRPr b="1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Quels sont les impacts des IAG sur :</a:t>
            </a:r>
            <a:endParaRPr lang="fr-FR"/>
          </a:p>
          <a:p>
            <a:pPr lvl="1">
              <a:defRPr/>
            </a:pPr>
            <a:r>
              <a:rPr lang="fr-FR" sz="32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Vos activités d’évaluations ?</a:t>
            </a:r>
            <a:endParaRPr sz="3600"/>
          </a:p>
          <a:p>
            <a:pPr lvl="1">
              <a:defRPr/>
            </a:pPr>
            <a:r>
              <a:rPr lang="fr-FR" sz="32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La conception de vos cours et la production de vos ressources pédagogiques ?</a:t>
            </a:r>
            <a:endParaRPr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lvl="1">
              <a:defRPr/>
            </a:pPr>
            <a:r>
              <a:rPr lang="fr-FR" sz="32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L’accessibilité numérique et l’individualisation des apprentissages ?</a:t>
            </a:r>
            <a:endParaRPr lang="fr-FR"/>
          </a:p>
          <a:p>
            <a:pPr marL="400050" lvl="1" indent="0">
              <a:buFont typeface="Arial"/>
              <a:buNone/>
              <a:defRPr/>
            </a:pPr>
            <a:endParaRPr lang="fr-FR"/>
          </a:p>
          <a:p>
            <a:pPr marL="0" indent="0">
              <a:buFont typeface="Arial"/>
              <a:buNone/>
              <a:defRPr/>
            </a:pPr>
            <a:r>
              <a:rPr lang="fr-FR" b="1"/>
              <a:t>Usages par les étudiants</a:t>
            </a:r>
            <a:endParaRPr b="1"/>
          </a:p>
          <a:p>
            <a:pPr>
              <a:defRPr/>
            </a:pPr>
            <a:r>
              <a:rPr lang="fr-FR"/>
              <a:t>Qu’en font-ils ?</a:t>
            </a:r>
            <a:endParaRPr lang="fr-FR"/>
          </a:p>
          <a:p>
            <a:pPr>
              <a:defRPr/>
            </a:pPr>
            <a:r>
              <a:rPr lang="fr-FR"/>
              <a:t>Dans quels cours les (in)former sur ce sujet ?</a:t>
            </a:r>
            <a:endParaRPr lang="fr-FR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Quel cadre pédagogique commun pourrait être posé à l’échelle votre composante ?</a:t>
            </a:r>
            <a:endParaRPr lang="fr-FR"/>
          </a:p>
        </p:txBody>
      </p:sp>
      <p:sp>
        <p:nvSpPr>
          <p:cNvPr id="1438770819" name=""/>
          <p:cNvSpPr/>
          <p:nvPr/>
        </p:nvSpPr>
        <p:spPr bwMode="auto">
          <a:xfrm flipH="0" flipV="0">
            <a:off x="-47745" y="-39141"/>
            <a:ext cx="19151272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4224527" name="Title 1"/>
          <p:cNvSpPr>
            <a:spLocks noGrp="1"/>
          </p:cNvSpPr>
          <p:nvPr>
            <p:ph type="title"/>
          </p:nvPr>
        </p:nvSpPr>
        <p:spPr bwMode="auto">
          <a:xfrm>
            <a:off x="635001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Questions, débat et discussions</a:t>
            </a:r>
            <a:endParaRPr sz="7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9974972" name=""/>
          <p:cNvSpPr/>
          <p:nvPr/>
        </p:nvSpPr>
        <p:spPr bwMode="auto">
          <a:xfrm flipH="0" flipV="0">
            <a:off x="-47745" y="-39141"/>
            <a:ext cx="19151272" cy="1970237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42463" name="Title 1"/>
          <p:cNvSpPr>
            <a:spLocks noGrp="1"/>
          </p:cNvSpPr>
          <p:nvPr>
            <p:ph type="title"/>
          </p:nvPr>
        </p:nvSpPr>
        <p:spPr bwMode="auto">
          <a:xfrm>
            <a:off x="635001" y="689022"/>
            <a:ext cx="17871428" cy="69249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Pour aller + loin</a:t>
            </a:r>
            <a:endParaRPr sz="4800">
              <a:solidFill>
                <a:schemeClr val="bg1"/>
              </a:solidFill>
            </a:endParaRPr>
          </a:p>
        </p:txBody>
      </p:sp>
      <p:sp>
        <p:nvSpPr>
          <p:cNvPr id="1156086379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4996" y="2222499"/>
            <a:ext cx="17871431" cy="710710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75000" lnSpcReduction="5000"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R="0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La </a:t>
            </a:r>
            <a:r>
              <a:rPr lang="fr-FR" sz="3600" b="0" i="0" u="sng" strike="noStrike" cap="none" spc="0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3" tooltip="https://sup-ubs.fr/documentation/carte-mentale-ia-generatives-usages-pedagogiques/"/>
              </a:rPr>
              <a:t>cartographie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 de l’IA générative de l’Université Bretagne Sud</a:t>
            </a:r>
            <a:endParaRPr sz="3600" b="0" i="0" u="none" strike="noStrike" cap="none" spc="0">
              <a:solidFill>
                <a:schemeClr val="tx1"/>
              </a:solidFill>
              <a:latin typeface="Carlito"/>
              <a:cs typeface="Carlito"/>
            </a:endParaRPr>
          </a:p>
          <a:p>
            <a:pPr marR="0">
              <a:defRPr/>
            </a:pPr>
            <a:endParaRPr sz="360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>
                <a:latin typeface="Carlito"/>
                <a:ea typeface="Carlito"/>
                <a:cs typeface="Carlito"/>
              </a:rPr>
              <a:t>Évaluation et IA : le 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4" tooltip="https://www.usherbrooke.ca/ssf/enseignement/intelligence-artificielle-ia/outils/evaluer-a-lere-des-ia"/>
              </a:rPr>
              <a:t>guide</a:t>
            </a:r>
            <a:r>
              <a:rPr lang="fr-FR" sz="3600">
                <a:latin typeface="Carlito"/>
                <a:ea typeface="Carlito"/>
                <a:cs typeface="Carlito"/>
              </a:rPr>
              <a:t> de l’Université de Sherbrooke </a:t>
            </a:r>
            <a:r>
              <a:rPr lang="fr-FR" sz="3600">
                <a:latin typeface="Carlito"/>
                <a:ea typeface="Carlito"/>
                <a:cs typeface="Carlito"/>
              </a:rPr>
              <a:t>et la 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5" tooltip="https://sup-ubs.fr/documentation/ia-generatives-repenser-ses-evaluations-fiche-recapitulative/"/>
              </a:rPr>
              <a:t>fiche récap</a:t>
            </a:r>
            <a:r>
              <a:rPr lang="fr-FR" sz="3600">
                <a:latin typeface="Carlito"/>
                <a:ea typeface="Carlito"/>
                <a:cs typeface="Carlito"/>
              </a:rPr>
              <a:t> </a:t>
            </a:r>
            <a:r>
              <a:rPr lang="fr-FR" sz="3600">
                <a:latin typeface="Carlito"/>
                <a:ea typeface="Carlito"/>
                <a:cs typeface="Carlito"/>
              </a:rPr>
              <a:t>de </a:t>
            </a:r>
            <a:r>
              <a:rPr lang="fr-FR" sz="3600">
                <a:latin typeface="Carlito"/>
                <a:ea typeface="Carlito"/>
                <a:cs typeface="Carlito"/>
              </a:rPr>
              <a:t>l’Université Bretagne Sud</a:t>
            </a:r>
            <a:endParaRPr sz="3600">
              <a:latin typeface="Carlito"/>
              <a:cs typeface="Carlito"/>
            </a:endParaRPr>
          </a:p>
          <a:p>
            <a:pPr marR="0">
              <a:defRPr/>
            </a:pPr>
            <a:endParaRPr sz="360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>
                <a:latin typeface="Carlito"/>
                <a:ea typeface="Carlito"/>
                <a:cs typeface="Carlito"/>
              </a:rPr>
              <a:t>Les b</a:t>
            </a:r>
            <a:r>
              <a:rPr lang="fr-FR" sz="3600">
                <a:latin typeface="Carlito"/>
                <a:ea typeface="Carlito"/>
                <a:cs typeface="Carlito"/>
              </a:rPr>
              <a:t>anques de prompts 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de </a:t>
            </a:r>
            <a:r>
              <a:rPr lang="fr-FR" sz="3600" b="0" i="0" u="sng" strike="noStrike" cap="none" spc="0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6" tooltip="https://prompting.numedu.org/"/>
              </a:rPr>
              <a:t>Numedu</a:t>
            </a:r>
            <a:r>
              <a:rPr lang="fr-FR" sz="3600">
                <a:latin typeface="Carlito"/>
                <a:ea typeface="Carlito"/>
                <a:cs typeface="Carlito"/>
              </a:rPr>
              <a:t> et le 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7" tooltip="https://actif.numedu.org/"/>
              </a:rPr>
              <a:t>modèle ACT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7" tooltip="https://actif.numedu.org/"/>
              </a:rPr>
              <a:t>IF</a:t>
            </a:r>
            <a:r>
              <a:rPr lang="fr-FR" sz="3600">
                <a:latin typeface="Carlito"/>
                <a:ea typeface="Carlito"/>
                <a:cs typeface="Carlito"/>
              </a:rPr>
              <a:t> pour structurer un prompt</a:t>
            </a:r>
            <a:r>
              <a:rPr lang="fr-FR" sz="3600">
                <a:latin typeface="Carlito"/>
                <a:ea typeface="Carlito"/>
                <a:cs typeface="Carlito"/>
              </a:rPr>
              <a:t> </a:t>
            </a:r>
            <a:endParaRPr sz="3600">
              <a:latin typeface="Carlito"/>
              <a:cs typeface="Carlito"/>
            </a:endParaRPr>
          </a:p>
          <a:p>
            <a:pPr marR="0">
              <a:defRPr/>
            </a:pPr>
            <a:endParaRPr sz="360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>
                <a:latin typeface="Carlito"/>
                <a:ea typeface="Carlito"/>
                <a:cs typeface="Carlito"/>
              </a:rPr>
              <a:t>Les référentiels de compétences en IA de l’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8" tooltip="https://www.unesco.org/fr/articles/ce-quil-faut-savoir-sur-les-nouveaux-referentiels-de-competences-en-ia-de-lunesco-pour-les-eleves-et"/>
              </a:rPr>
              <a:t>UNESCO</a:t>
            </a:r>
            <a:endParaRPr sz="3600">
              <a:latin typeface="Carlito"/>
              <a:cs typeface="Carlito"/>
            </a:endParaRPr>
          </a:p>
          <a:p>
            <a:pPr marR="0">
              <a:defRPr/>
            </a:pPr>
            <a:endParaRPr sz="360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>
                <a:latin typeface="Carlito"/>
                <a:ea typeface="Carlito"/>
                <a:cs typeface="Carlito"/>
              </a:rPr>
              <a:t>Le glossaire IA de l’</a:t>
            </a: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9" tooltip="https://www.obvia.ca/ressources/glossaire"/>
              </a:rPr>
              <a:t>OBVIA</a:t>
            </a:r>
            <a:endParaRPr>
              <a:latin typeface="Carlito"/>
              <a:cs typeface="Carlito"/>
            </a:endParaRPr>
          </a:p>
          <a:p>
            <a:pPr marR="0">
              <a:defRPr/>
            </a:pPr>
            <a:endParaRPr>
              <a:latin typeface="Carlito"/>
              <a:cs typeface="Carlito"/>
            </a:endParaRPr>
          </a:p>
          <a:p>
            <a:pPr marR="0">
              <a:defRPr/>
            </a:pPr>
            <a:r>
              <a:rPr lang="fr-FR" u="sng">
                <a:latin typeface="Carlito"/>
                <a:ea typeface="Carlito"/>
                <a:cs typeface="Carlito"/>
                <a:hlinkClick r:id="rId10" tooltip="https://uqam-ca.libguides.com/ChatGPT_et_IA/declarer_citer"/>
              </a:rPr>
              <a:t>Citer l’usage de l’IAG</a:t>
            </a:r>
            <a:r>
              <a:rPr lang="fr-FR">
                <a:latin typeface="Carlito"/>
                <a:ea typeface="Carlito"/>
                <a:cs typeface="Carlito"/>
              </a:rPr>
              <a:t> en nome APA</a:t>
            </a:r>
            <a:endParaRPr sz="3600">
              <a:latin typeface="Carlito"/>
              <a:cs typeface="Carlito"/>
            </a:endParaRPr>
          </a:p>
          <a:p>
            <a:pPr marR="0">
              <a:defRPr/>
            </a:pPr>
            <a:endParaRPr sz="3600">
              <a:latin typeface="Carlito"/>
              <a:cs typeface="Carlito"/>
            </a:endParaRPr>
          </a:p>
          <a:p>
            <a:pPr marR="0">
              <a:defRPr/>
            </a:pPr>
            <a:r>
              <a:rPr lang="fr-FR" sz="3600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11" tooltip="https://pressbooks.pub/iapourlesenseignants/"/>
              </a:rPr>
              <a:t>IA pour les enseignants</a:t>
            </a:r>
            <a:r>
              <a:rPr lang="fr-FR" sz="3600">
                <a:latin typeface="Carlito"/>
                <a:ea typeface="Carlito"/>
                <a:cs typeface="Carlito"/>
              </a:rPr>
              <a:t>, un manuel ouvert par la chaire RELIA</a:t>
            </a:r>
            <a:endParaRPr sz="3600"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5773083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84700" name="Espace réservé du contenu 8"/>
          <p:cNvSpPr>
            <a:spLocks noGrp="1"/>
          </p:cNvSpPr>
          <p:nvPr/>
        </p:nvSpPr>
        <p:spPr bwMode="auto">
          <a:xfrm flipH="0" flipV="0">
            <a:off x="713282" y="4192985"/>
            <a:ext cx="2837093" cy="62471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56383" indent="-356383" algn="l" defTabSz="1425546">
              <a:lnSpc>
                <a:spcPct val="90000"/>
              </a:lnSpc>
              <a:spcBef>
                <a:spcPts val="1555"/>
              </a:spcBef>
              <a:buFont typeface="Arial"/>
              <a:buChar char="•"/>
              <a:defRPr sz="3600" b="0" i="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1pPr>
            <a:lvl2pPr marL="1069158" indent="-356383" algn="l" defTabSz="1425546">
              <a:lnSpc>
                <a:spcPct val="90000"/>
              </a:lnSpc>
              <a:spcBef>
                <a:spcPts val="776"/>
              </a:spcBef>
              <a:buFont typeface="Courier New"/>
              <a:buChar char="o"/>
              <a:defRPr sz="32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2pPr>
            <a:lvl3pPr marL="1781937" indent="-356383" algn="l" defTabSz="1425546">
              <a:lnSpc>
                <a:spcPct val="90000"/>
              </a:lnSpc>
              <a:spcBef>
                <a:spcPts val="776"/>
              </a:spcBef>
              <a:buFont typeface="Police système Courant"/>
              <a:buChar char="–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3pPr>
            <a:lvl4pPr marL="2494710" indent="-356383" algn="l" defTabSz="1425546">
              <a:lnSpc>
                <a:spcPct val="90000"/>
              </a:lnSpc>
              <a:spcBef>
                <a:spcPts val="776"/>
              </a:spcBef>
              <a:buFont typeface="Police système Courant"/>
              <a:buChar char="»"/>
              <a:defRPr sz="2400">
                <a:solidFill>
                  <a:schemeClr val="tx1"/>
                </a:solidFill>
                <a:latin typeface="Source Sans Pro"/>
                <a:ea typeface="Source Sans Pro"/>
                <a:cs typeface="+mn-cs"/>
              </a:defRPr>
            </a:lvl4pPr>
            <a:lvl5pPr marL="3207483" indent="-356383" algn="l" defTabSz="1425546">
              <a:lnSpc>
                <a:spcPct val="90000"/>
              </a:lnSpc>
              <a:spcBef>
                <a:spcPts val="776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920256" indent="-356383" algn="l" defTabSz="1425546">
              <a:lnSpc>
                <a:spcPct val="90000"/>
              </a:lnSpc>
              <a:spcBef>
                <a:spcPts val="776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633032" indent="-356383" algn="l" defTabSz="1425546">
              <a:lnSpc>
                <a:spcPct val="90000"/>
              </a:lnSpc>
              <a:spcBef>
                <a:spcPts val="776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45811" indent="-356383" algn="l" defTabSz="1425546">
              <a:lnSpc>
                <a:spcPct val="90000"/>
              </a:lnSpc>
              <a:spcBef>
                <a:spcPts val="776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58584" indent="-356383" algn="l" defTabSz="1425546">
              <a:lnSpc>
                <a:spcPct val="90000"/>
              </a:lnSpc>
              <a:spcBef>
                <a:spcPts val="776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2773" lvl="1" indent="0">
              <a:buFont typeface="Courier New"/>
              <a:buNone/>
              <a:defRPr/>
            </a:pPr>
            <a:r>
              <a:rPr lang="fr-FR" u="sng">
                <a:hlinkClick r:id="rId3" tooltip="https://www.univ-nantes.fr/universite/vision-strategie-et-grands-projets/des-usages-des-ia-generatives-a-nantes-universite"/>
              </a:rPr>
              <a:t>Lien</a:t>
            </a:r>
            <a:endParaRPr lang="fr-FR"/>
          </a:p>
        </p:txBody>
      </p:sp>
      <p:sp>
        <p:nvSpPr>
          <p:cNvPr id="724565224" name="Titre 2"/>
          <p:cNvSpPr>
            <a:spLocks noGrp="1"/>
          </p:cNvSpPr>
          <p:nvPr>
            <p:ph type="title"/>
          </p:nvPr>
        </p:nvSpPr>
        <p:spPr bwMode="auto">
          <a:xfrm>
            <a:off x="646731" y="687415"/>
            <a:ext cx="17717465" cy="69249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Page Institutionnelle</a:t>
            </a:r>
            <a:endParaRPr sz="4800">
              <a:solidFill>
                <a:schemeClr val="bg1"/>
              </a:solidFill>
            </a:endParaRPr>
          </a:p>
        </p:txBody>
      </p:sp>
      <p:pic>
        <p:nvPicPr>
          <p:cNvPr id="1432059200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3797846" y="2152910"/>
            <a:ext cx="13711480" cy="6980767"/>
          </a:xfrm>
          <a:prstGeom prst="rect">
            <a:avLst/>
          </a:prstGeom>
          <a:ln w="6349">
            <a:solidFill>
              <a:schemeClr val="tx1">
                <a:lumMod val="50196"/>
                <a:lumOff val="49804"/>
              </a:schemeClr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4150096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3495936" name="Titre 2"/>
          <p:cNvSpPr>
            <a:spLocks noGrp="1"/>
          </p:cNvSpPr>
          <p:nvPr>
            <p:ph type="title"/>
          </p:nvPr>
        </p:nvSpPr>
        <p:spPr bwMode="auto">
          <a:xfrm>
            <a:off x="646731" y="687414"/>
            <a:ext cx="17717465" cy="69249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sz="70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Arial"/>
              </a:rPr>
              <a:t>Actualités</a:t>
            </a:r>
            <a:endParaRPr sz="4800">
              <a:solidFill>
                <a:schemeClr val="bg1"/>
              </a:solidFill>
            </a:endParaRPr>
          </a:p>
        </p:txBody>
      </p:sp>
      <p:sp>
        <p:nvSpPr>
          <p:cNvPr id="1247178363" name="Espace réservé du contenu 8"/>
          <p:cNvSpPr>
            <a:spLocks noGrp="1"/>
          </p:cNvSpPr>
          <p:nvPr>
            <p:ph idx="1"/>
          </p:nvPr>
        </p:nvSpPr>
        <p:spPr bwMode="auto">
          <a:xfrm flipH="0" flipV="0">
            <a:off x="634994" y="2392759"/>
            <a:ext cx="17871426" cy="6792061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/>
          <a:p>
            <a:pPr>
              <a:defRPr/>
            </a:pPr>
            <a:r>
              <a:rPr lang="fr-FR" sz="3600"/>
              <a:t>Atelier « </a:t>
            </a:r>
            <a:r>
              <a:rPr lang="fr-FR" sz="3600" u="sng">
                <a:hlinkClick r:id="rId3" tooltip="https://bu.univ-nantes.fr/jdln/jdln-i-atelier-jeu-la-bataille-de-lia-jeu-de-cartes-collaboratif-sur-les-enjeux-des-ia-generatives-i-nantes"/>
              </a:rPr>
              <a:t>Bataille de l’IA</a:t>
            </a:r>
            <a:r>
              <a:rPr lang="fr-FR" sz="3600"/>
              <a:t> », pour découvrir et débattre sur les enjeux de l’IA</a:t>
            </a:r>
            <a:br>
              <a:rPr lang="fr-FR" sz="3600"/>
            </a:b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+mn-cs"/>
              </a:rPr>
              <a:t>18 mars, 16h30</a:t>
            </a:r>
            <a:endParaRPr sz="3600"/>
          </a:p>
          <a:p>
            <a:pPr marL="0" indent="0">
              <a:buFont typeface="Arial"/>
              <a:buNone/>
              <a:defRPr/>
            </a:pPr>
            <a:endParaRPr sz="3600"/>
          </a:p>
          <a:p>
            <a:pPr>
              <a:defRPr/>
            </a:pPr>
            <a:r>
              <a:rPr lang="fr-FR" sz="3600"/>
              <a:t>Atelier « 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Choisir l'IA adaptée à sa recherche documentaire</a:t>
            </a:r>
            <a:r>
              <a:rPr lang="fr-FR" sz="3600"/>
              <a:t> »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pPr lvl="1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9 avril à la </a:t>
            </a:r>
            <a:r>
              <a:rPr lang="fr-FR" sz="36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4" tooltip="https://inscription.univ-nantes.fr/events/ateliersdesBU20242025/9452/"/>
              </a:rPr>
              <a:t>BU Droit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pPr lvl="1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24 avril à la </a:t>
            </a:r>
            <a:r>
              <a:rPr lang="fr-FR" sz="36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5" tooltip="https://inscription.univ-nantes.fr/events/ateliersdesBU20242025/9453/"/>
              </a:rPr>
              <a:t>BU Lettres</a:t>
            </a:r>
            <a:endParaRPr sz="3600"/>
          </a:p>
          <a:p>
            <a:pPr lvl="1">
              <a:defRPr/>
            </a:pPr>
            <a:endParaRPr sz="3600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Cycle de </a:t>
            </a:r>
            <a:r>
              <a:rPr lang="fr-FR" sz="3600" b="0" i="0" u="sng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hlinkClick r:id="rId6" tooltip="https://formations-rh.univ-nantes.fr/"/>
              </a:rPr>
              <a:t>formations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 « Accessibilité numérique »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cs typeface="Source Sans Pro"/>
            </a:endParaRPr>
          </a:p>
          <a:p>
            <a:pPr lvl="1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Sensibilisation : 24 avril à 9h30 - à Kervegan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cs typeface="Source Sans Pro"/>
            </a:endParaRPr>
          </a:p>
          <a:p>
            <a:pPr lvl="1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Approfondissement : 15 mai à 9h30 - à Kervegan</a:t>
            </a:r>
            <a:endParaRPr sz="3600" b="0" i="0" u="none" strike="noStrike" cap="none" spc="0">
              <a:solidFill>
                <a:schemeClr val="tx1"/>
              </a:solidFill>
              <a:latin typeface="Source Sans Pro"/>
              <a:cs typeface="Source Sans Pro"/>
            </a:endParaRPr>
          </a:p>
          <a:p>
            <a:pPr lvl="1"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</a:rPr>
              <a:t>Partage d'expérience : 27 juin à 9h - à Kervegan</a:t>
            </a:r>
            <a:endParaRPr lang="fr-FR" sz="3600"/>
          </a:p>
          <a:p>
            <a:pPr lvl="1">
              <a:defRPr/>
            </a:pPr>
            <a:endParaRPr lang="fr-FR" sz="3600"/>
          </a:p>
          <a:p>
            <a:pPr lvl="0">
              <a:defRPr/>
            </a:pPr>
            <a:r>
              <a:rPr lang="fr-FR" sz="4000"/>
              <a:t>Plus généralement : </a:t>
            </a:r>
            <a:r>
              <a:rPr lang="fr-FR" sz="4000" u="sng">
                <a:hlinkClick r:id="rId6" tooltip="https://formations-rh.univ-nantes.fr/"/>
              </a:rPr>
              <a:t>formations</a:t>
            </a:r>
            <a:r>
              <a:rPr lang="fr-FR" sz="4000"/>
              <a:t> en pédagogie et sur les outils numériques pour la pédagogie</a:t>
            </a:r>
            <a:endParaRPr lang="fr-FR" sz="36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1117450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812179" name="Titre 2"/>
          <p:cNvSpPr>
            <a:spLocks noGrp="1"/>
          </p:cNvSpPr>
          <p:nvPr>
            <p:ph type="title"/>
          </p:nvPr>
        </p:nvSpPr>
        <p:spPr bwMode="auto">
          <a:xfrm>
            <a:off x="646731" y="687415"/>
            <a:ext cx="17717465" cy="69249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Bulletin de veille</a:t>
            </a:r>
            <a:br>
              <a:rPr lang="fr-FR">
                <a:solidFill>
                  <a:schemeClr val="bg1"/>
                </a:solidFill>
              </a:rPr>
            </a:br>
            <a:r>
              <a:rPr lang="fr-FR" sz="3600">
                <a:solidFill>
                  <a:schemeClr val="bg1"/>
                </a:solidFill>
              </a:rPr>
              <a:t>pour suivre l’actualité de l’IA en formation, </a:t>
            </a:r>
            <a:r>
              <a:rPr lang="fr-FR" sz="3600" b="1">
                <a:solidFill>
                  <a:schemeClr val="bg1"/>
                </a:solidFill>
              </a:rPr>
              <a:t>mais pas que</a:t>
            </a:r>
            <a:endParaRPr sz="3600" b="1">
              <a:solidFill>
                <a:schemeClr val="bg1"/>
              </a:solidFill>
            </a:endParaRPr>
          </a:p>
        </p:txBody>
      </p:sp>
      <p:sp>
        <p:nvSpPr>
          <p:cNvPr id="746229050" name="Espace réservé du contenu 8"/>
          <p:cNvSpPr>
            <a:spLocks noGrp="1"/>
          </p:cNvSpPr>
          <p:nvPr>
            <p:ph idx="1"/>
          </p:nvPr>
        </p:nvSpPr>
        <p:spPr bwMode="auto">
          <a:xfrm flipH="0" flipV="0">
            <a:off x="634996" y="3209189"/>
            <a:ext cx="17871428" cy="6125306"/>
          </a:xfrm>
        </p:spPr>
        <p:txBody>
          <a:bodyPr/>
          <a:lstStyle/>
          <a:p>
            <a:pPr marL="0" indent="0" algn="ctr">
              <a:buFont typeface="Arial"/>
              <a:buNone/>
              <a:defRPr/>
            </a:pPr>
            <a:r>
              <a:rPr lang="fr-FR" u="sng">
                <a:solidFill>
                  <a:schemeClr val="hlink"/>
                </a:solidFill>
                <a:latin typeface="Carlito"/>
                <a:ea typeface="Carlito"/>
                <a:cs typeface="Carlito"/>
                <a:hlinkClick r:id="rId3" tooltip="mailto:veille-techopeda-spin@univ-nantes.fr"/>
              </a:rPr>
              <a:t>veille-technopeda-spin@univ-nantes.fr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Sujets abordés : </a:t>
            </a: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événements, ressources et actualités liés au numérique pédagogique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Tout les vendredis matin</a:t>
            </a:r>
            <a:endParaRPr lang="fr-FR" sz="3600" b="0" i="0" u="none" strike="noStrike" cap="none" spc="0">
              <a:solidFill>
                <a:schemeClr val="tx1"/>
              </a:solidFill>
              <a:latin typeface="Carlito"/>
              <a:ea typeface="Carlito"/>
              <a:cs typeface="Carlito"/>
            </a:endParaRPr>
          </a:p>
          <a:p>
            <a:pPr>
              <a:defRPr/>
            </a:pPr>
            <a:endParaRPr lang="fr-FR">
              <a:latin typeface="Carlito"/>
              <a:cs typeface="Carlito"/>
            </a:endParaRPr>
          </a:p>
          <a:p>
            <a:pPr>
              <a:defRPr/>
            </a:pPr>
            <a:r>
              <a:rPr lang="fr-FR" u="sng">
                <a:latin typeface="Carlito"/>
                <a:ea typeface="Carlito"/>
                <a:cs typeface="Carlito"/>
                <a:hlinkClick r:id="rId4" tooltip="https://sympa.univ-nantes.fr/sympa/info/veille-technopeda-spin"/>
              </a:rPr>
              <a:t>S’abonner</a:t>
            </a:r>
            <a:r>
              <a:rPr lang="fr-FR">
                <a:latin typeface="Carlito"/>
                <a:ea typeface="Carlito"/>
                <a:cs typeface="Carlito"/>
              </a:rPr>
              <a:t>	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endParaRPr>
              <a:latin typeface="Carlito"/>
              <a:cs typeface="Carlito"/>
            </a:endParaRPr>
          </a:p>
        </p:txBody>
      </p:sp>
      <p:pic>
        <p:nvPicPr>
          <p:cNvPr id="1786575545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8088382" y="6154615"/>
            <a:ext cx="2964654" cy="2964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9259229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0043013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4999" y="2738646"/>
            <a:ext cx="17871428" cy="5742514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upright="0" compatLnSpc="0">
            <a:normAutofit/>
          </a:bodyPr>
          <a:lstStyle/>
          <a:p>
            <a:pPr marL="805083" lvl="1" indent="-405036">
              <a:buFont typeface="Arial"/>
              <a:buAutoNum type="arabicPeriod"/>
              <a:defRPr/>
            </a:pPr>
            <a:r>
              <a:rPr lang="fr-FR" sz="4800" b="0">
                <a:latin typeface="Carlito"/>
                <a:ea typeface="Carlito"/>
                <a:cs typeface="Carlito"/>
              </a:rPr>
              <a:t> Exemples d’usages</a:t>
            </a:r>
            <a:r>
              <a:rPr sz="4800" b="0">
                <a:latin typeface="Carlito"/>
                <a:ea typeface="Carlito"/>
                <a:cs typeface="Carlito"/>
              </a:rPr>
              <a:t> en formation</a:t>
            </a:r>
            <a:endParaRPr lang="fr-FR" sz="4800" b="0">
              <a:latin typeface="Carlito"/>
              <a:ea typeface="Carlito"/>
              <a:cs typeface="Carlito"/>
            </a:endParaRPr>
          </a:p>
          <a:p>
            <a:pPr marL="805083" lvl="1" indent="-405036">
              <a:buFont typeface="Arial"/>
              <a:buAutoNum type="arabicPeriod"/>
              <a:defRPr/>
            </a:pPr>
            <a:endParaRPr lang="fr-FR" sz="4800" b="0">
              <a:latin typeface="Carlito"/>
              <a:ea typeface="Carlito"/>
              <a:cs typeface="Carlito"/>
            </a:endParaRPr>
          </a:p>
          <a:p>
            <a:pPr marL="805082" lvl="1" indent="-405036">
              <a:buFont typeface="Arial"/>
              <a:buAutoNum type="arabicPeriod"/>
              <a:defRPr/>
            </a:pPr>
            <a:r>
              <a:rPr lang="fr-FR" sz="4800" b="0">
                <a:latin typeface="Carlito"/>
                <a:ea typeface="Carlito"/>
                <a:cs typeface="Carlito"/>
              </a:rPr>
              <a:t> Fonctionnement général</a:t>
            </a:r>
            <a:r>
              <a:rPr lang="fr-FR" sz="4800" b="0">
                <a:latin typeface="Carlito"/>
                <a:ea typeface="Carlito"/>
                <a:cs typeface="Carlito"/>
              </a:rPr>
              <a:t> des IAG</a:t>
            </a:r>
            <a:endParaRPr sz="4800" b="0">
              <a:latin typeface="Carlito"/>
              <a:ea typeface="Carlito"/>
              <a:cs typeface="Carlito"/>
            </a:endParaRPr>
          </a:p>
          <a:p>
            <a:pPr marL="805082" lvl="1" indent="-405036">
              <a:buFont typeface="Arial"/>
              <a:buAutoNum type="arabicPeriod"/>
              <a:defRPr/>
            </a:pPr>
            <a:endParaRPr sz="4800" b="0">
              <a:latin typeface="Carlito"/>
              <a:ea typeface="Carlito"/>
              <a:cs typeface="Carlito"/>
            </a:endParaRPr>
          </a:p>
          <a:p>
            <a:pPr marL="805082" lvl="1" indent="-405036">
              <a:buFont typeface="Arial"/>
              <a:buAutoNum type="arabicPeriod"/>
              <a:defRPr/>
            </a:pPr>
            <a:r>
              <a:rPr lang="fr-FR" sz="4800" b="0">
                <a:latin typeface="Carlito"/>
                <a:ea typeface="Carlito"/>
                <a:cs typeface="Carlito"/>
              </a:rPr>
              <a:t> </a:t>
            </a: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Prise en main de quelques outils</a:t>
            </a:r>
            <a:endParaRPr sz="4800" b="0">
              <a:latin typeface="Carlito"/>
              <a:ea typeface="Carlito"/>
              <a:cs typeface="Carlito"/>
            </a:endParaRPr>
          </a:p>
          <a:p>
            <a:pPr marL="805082" lvl="1" indent="-405036">
              <a:buFont typeface="Arial"/>
              <a:buAutoNum type="arabicPeriod"/>
              <a:defRPr/>
            </a:pPr>
            <a:endParaRPr sz="4800" b="0">
              <a:latin typeface="Carlito"/>
              <a:ea typeface="Carlito"/>
              <a:cs typeface="Carlito"/>
            </a:endParaRPr>
          </a:p>
          <a:p>
            <a:pPr marL="805083" lvl="1" indent="-405036">
              <a:buFont typeface="Arial"/>
              <a:buAutoNum type="arabicPeriod"/>
              <a:defRPr/>
            </a:pPr>
            <a:r>
              <a:rPr lang="fr-FR" sz="4800" b="0">
                <a:latin typeface="Carlito"/>
                <a:ea typeface="Carlito"/>
                <a:cs typeface="Carlito"/>
              </a:rPr>
              <a:t> Biais</a:t>
            </a:r>
            <a:r>
              <a:rPr lang="fr-FR" sz="4800" b="0">
                <a:latin typeface="Carlito"/>
                <a:ea typeface="Carlito"/>
                <a:cs typeface="Carlito"/>
              </a:rPr>
              <a:t>, </a:t>
            </a:r>
            <a:r>
              <a:rPr lang="fr-FR" sz="4800" b="0" i="0" u="none" strike="noStrike" cap="none" spc="0">
                <a:solidFill>
                  <a:schemeClr val="tx1"/>
                </a:solidFill>
                <a:latin typeface="Carlito"/>
                <a:ea typeface="Carlito"/>
                <a:cs typeface="Carlito"/>
              </a:rPr>
              <a:t>limites</a:t>
            </a:r>
            <a:r>
              <a:rPr lang="fr-FR" sz="4800" b="0">
                <a:latin typeface="Carlito"/>
                <a:ea typeface="Carlito"/>
                <a:cs typeface="Carlito"/>
              </a:rPr>
              <a:t> et </a:t>
            </a:r>
            <a:r>
              <a:rPr lang="fr-FR" sz="4800" b="0">
                <a:latin typeface="Carlito"/>
                <a:ea typeface="Carlito"/>
                <a:cs typeface="Carlito"/>
              </a:rPr>
              <a:t>enjeux</a:t>
            </a:r>
            <a:r>
              <a:rPr lang="fr-FR" sz="4800" b="0">
                <a:latin typeface="Carlito"/>
                <a:ea typeface="Carlito"/>
                <a:cs typeface="Carlito"/>
              </a:rPr>
              <a:t> </a:t>
            </a:r>
            <a:r>
              <a:rPr lang="fr-FR" sz="4800" b="0">
                <a:latin typeface="Carlito"/>
                <a:ea typeface="Carlito"/>
                <a:cs typeface="Carlito"/>
              </a:rPr>
              <a:t>associés</a:t>
            </a:r>
            <a:endParaRPr lang="fr-FR" sz="4800" b="0">
              <a:latin typeface="Carlito"/>
              <a:ea typeface="Carlito"/>
              <a:cs typeface="Carlito"/>
            </a:endParaRPr>
          </a:p>
        </p:txBody>
      </p:sp>
      <p:sp>
        <p:nvSpPr>
          <p:cNvPr id="200400328" name="Title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142551" tIns="71272" rIns="142551" bIns="71272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Déroulement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1626895" name=""/>
          <p:cNvSpPr/>
          <p:nvPr/>
        </p:nvSpPr>
        <p:spPr bwMode="auto">
          <a:xfrm flipH="0" flipV="0">
            <a:off x="-47745" y="-39141"/>
            <a:ext cx="19151271" cy="1970235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8569364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1122273" y="2779209"/>
            <a:ext cx="16942835" cy="6632191"/>
          </a:xfrm>
        </p:spPr>
        <p:txBody>
          <a:bodyPr vertOverflow="overflow" horzOverflow="overflow" vert="horz" wrap="square" lIns="142551" tIns="71271" rIns="142551" bIns="71271" numCol="1" spcCol="0" rtlCol="0" fromWordArt="0" anchor="t" anchorCtr="0" forceAA="0" compatLnSpc="0">
            <a:normAutofit/>
          </a:bodyPr>
          <a:lstStyle/>
          <a:p>
            <a:pPr marR="0">
              <a:defRPr/>
            </a:pPr>
            <a:endParaRPr sz="3600" i="0">
              <a:latin typeface="Carlito"/>
              <a:ea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r>
              <a:rPr lang="fr-FR" sz="3600" b="1" i="0">
                <a:latin typeface="Carlito"/>
                <a:cs typeface="Carlito"/>
              </a:rPr>
              <a:t>On utilise déjà l’IA.</a:t>
            </a:r>
            <a:endParaRPr lang="fr-FR" sz="3600" b="1" i="0">
              <a:latin typeface="Carlito"/>
              <a:cs typeface="Carlito"/>
            </a:endParaRPr>
          </a:p>
          <a:p>
            <a:pPr marL="0" marR="0" indent="0">
              <a:buFont typeface="Arial"/>
              <a:buNone/>
              <a:defRPr/>
            </a:pPr>
            <a:endParaRPr lang="fr-FR" sz="3600" b="1" i="0">
              <a:latin typeface="Carlito"/>
              <a:cs typeface="Carlito"/>
            </a:endParaRPr>
          </a:p>
          <a:p>
            <a:pPr>
              <a:defRPr/>
            </a:pPr>
            <a:r>
              <a:rPr lang="fr-FR" sz="3600" b="0" i="0">
                <a:latin typeface="Carlito"/>
                <a:cs typeface="Carlito"/>
              </a:rPr>
              <a:t>Recommandation de films sur </a:t>
            </a:r>
            <a:r>
              <a:rPr lang="fr-FR" sz="3600" b="1" i="0">
                <a:latin typeface="Carlito"/>
                <a:cs typeface="Carlito"/>
              </a:rPr>
              <a:t>Netflix</a:t>
            </a:r>
            <a:endParaRPr lang="fr-FR" sz="3600" b="0" i="0">
              <a:latin typeface="Carlito"/>
              <a:cs typeface="Carlito"/>
            </a:endParaRPr>
          </a:p>
          <a:p>
            <a:pPr>
              <a:defRPr/>
            </a:pPr>
            <a:r>
              <a:rPr lang="fr-FR" sz="3600" b="0" i="0">
                <a:latin typeface="Carlito"/>
                <a:cs typeface="Carlito"/>
              </a:rPr>
              <a:t>Traduction d’un texte sur </a:t>
            </a:r>
            <a:r>
              <a:rPr lang="fr-FR" sz="3600" b="1" i="0">
                <a:latin typeface="Carlito"/>
                <a:cs typeface="Carlito"/>
              </a:rPr>
              <a:t>Google translate</a:t>
            </a:r>
            <a:r>
              <a:rPr lang="fr-FR" sz="3600" b="0" i="0">
                <a:latin typeface="Carlito"/>
                <a:cs typeface="Carlito"/>
              </a:rPr>
              <a:t> ou </a:t>
            </a:r>
            <a:r>
              <a:rPr lang="fr-FR" sz="3600" b="1" i="0">
                <a:latin typeface="Carlito"/>
                <a:cs typeface="Carlito"/>
              </a:rPr>
              <a:t>DeepL</a:t>
            </a:r>
            <a:endParaRPr lang="fr-FR" sz="3600" b="0" i="0">
              <a:latin typeface="Carlito"/>
              <a:cs typeface="Carlito"/>
            </a:endParaRPr>
          </a:p>
          <a:p>
            <a:pPr>
              <a:defRPr/>
            </a:pPr>
            <a:r>
              <a:rPr lang="fr-FR" sz="3600" b="0" i="0">
                <a:latin typeface="Carlito"/>
                <a:cs typeface="Carlito"/>
              </a:rPr>
              <a:t>Apprentissage d’une langue sur </a:t>
            </a:r>
            <a:r>
              <a:rPr lang="fr-FR" sz="3600" b="1" i="0">
                <a:latin typeface="Carlito"/>
                <a:cs typeface="Carlito"/>
              </a:rPr>
              <a:t>Duolingo</a:t>
            </a:r>
            <a:endParaRPr lang="fr-FR" sz="3600" b="0" i="0">
              <a:latin typeface="Carlito"/>
              <a:cs typeface="Carlito"/>
            </a:endParaRPr>
          </a:p>
          <a:p>
            <a:pPr>
              <a:defRPr/>
            </a:pPr>
            <a:endParaRPr lang="fr-FR" sz="3600" b="1" i="0">
              <a:latin typeface="Carlito"/>
              <a:cs typeface="Carlito"/>
            </a:endParaRPr>
          </a:p>
        </p:txBody>
      </p:sp>
      <p:sp>
        <p:nvSpPr>
          <p:cNvPr id="837545252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8" cy="692496"/>
          </a:xfrm>
        </p:spPr>
        <p:txBody>
          <a:bodyPr vertOverflow="overflow" horzOverflow="overflow" vert="horz" wrap="square" lIns="142551" tIns="71273" rIns="142551" bIns="71273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fr-FR" sz="7500">
                <a:solidFill>
                  <a:schemeClr val="bg1"/>
                </a:solidFill>
              </a:rPr>
              <a:t>Introduction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904184" name="Rectangle 186904183"/>
          <p:cNvSpPr/>
          <p:nvPr/>
        </p:nvSpPr>
        <p:spPr bwMode="auto">
          <a:xfrm>
            <a:off x="4880735" y="7563970"/>
            <a:ext cx="13867279" cy="296955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216552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34996" y="2348428"/>
            <a:ext cx="17663270" cy="387945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400"/>
            </a:lvl3pPr>
          </a:lstStyle>
          <a:p>
            <a:pPr marL="0" indent="0">
              <a:buFont typeface="Arial"/>
              <a:buNone/>
              <a:defRPr/>
            </a:pPr>
            <a:r>
              <a:rPr lang="fr-FR" b="1" u="sng">
                <a:hlinkClick r:id="rId3" tooltip="https://lens.google"/>
              </a:rPr>
              <a:t>Application Google</a:t>
            </a:r>
            <a:r>
              <a:rPr lang="fr-FR" b="1"/>
              <a:t> sur un smartphone :</a:t>
            </a:r>
            <a:endParaRPr lang="fr-FR"/>
          </a:p>
          <a:p>
            <a:pPr marL="0" indent="0">
              <a:buFont typeface="Arial"/>
              <a:buNone/>
              <a:defRPr/>
            </a:pPr>
            <a:endParaRPr lang="fr-FR"/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Résolution pas à pas d’une équation mathématique photographiée</a:t>
            </a:r>
            <a:endParaRPr lang="fr-FR"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Traduction instantanée en réalité augmentée</a:t>
            </a:r>
            <a:endParaRPr lang="fr-FR"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fr-FR" sz="3600" b="0" i="0" u="none" strike="noStrike" cap="none" spc="0">
                <a:solidFill>
                  <a:schemeClr val="tx1"/>
                </a:solidFill>
                <a:latin typeface="Source Sans Pro"/>
                <a:ea typeface="Source Sans Pro"/>
                <a:cs typeface="Arial"/>
              </a:rPr>
              <a:t>Identification de ce que voit la caméra (plante, roche, objet...)</a:t>
            </a:r>
            <a:endParaRPr lang="fr-FR"/>
          </a:p>
        </p:txBody>
      </p:sp>
      <p:pic>
        <p:nvPicPr>
          <p:cNvPr id="1939120227" name="Image 193912022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4341730" y="6064740"/>
            <a:ext cx="4660216" cy="4527609"/>
          </a:xfrm>
          <a:prstGeom prst="rect">
            <a:avLst/>
          </a:prstGeom>
        </p:spPr>
      </p:pic>
      <p:pic>
        <p:nvPicPr>
          <p:cNvPr id="811729547" name="Image 81172954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21748" y="6064740"/>
            <a:ext cx="4745266" cy="4649724"/>
          </a:xfrm>
          <a:prstGeom prst="rect">
            <a:avLst/>
          </a:prstGeom>
        </p:spPr>
      </p:pic>
      <p:pic>
        <p:nvPicPr>
          <p:cNvPr id="526447801" name="Image 52644780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973721" y="6064740"/>
            <a:ext cx="4205463" cy="4527609"/>
          </a:xfrm>
          <a:prstGeom prst="rect">
            <a:avLst/>
          </a:prstGeom>
        </p:spPr>
      </p:pic>
      <p:sp>
        <p:nvSpPr>
          <p:cNvPr id="1777325989" name=""/>
          <p:cNvSpPr/>
          <p:nvPr/>
        </p:nvSpPr>
        <p:spPr bwMode="auto">
          <a:xfrm flipH="0" flipV="0">
            <a:off x="-47745" y="-39141"/>
            <a:ext cx="19151272" cy="1970236"/>
          </a:xfrm>
          <a:prstGeom prst="rect">
            <a:avLst/>
          </a:prstGeom>
          <a:solidFill>
            <a:srgbClr val="304B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779485" name="Title 1"/>
          <p:cNvSpPr>
            <a:spLocks noGrp="1"/>
          </p:cNvSpPr>
          <p:nvPr>
            <p:ph type="title"/>
          </p:nvPr>
        </p:nvSpPr>
        <p:spPr bwMode="auto">
          <a:xfrm>
            <a:off x="634999" y="689022"/>
            <a:ext cx="17871427" cy="692496"/>
          </a:xfrm>
        </p:spPr>
        <p:txBody>
          <a:bodyPr vertOverflow="overflow" horzOverflow="overflow" vert="horz" wrap="square" lIns="142551" tIns="71273" rIns="142551" bIns="71273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fr-FR" sz="7500" b="0" i="0" u="none" strike="noStrike" cap="none" spc="0">
                <a:solidFill>
                  <a:schemeClr val="bg1"/>
                </a:solidFill>
                <a:latin typeface="Source Sans Pro"/>
                <a:ea typeface="Source Sans Pro"/>
                <a:cs typeface="+mj-cs"/>
              </a:rPr>
              <a:t>Introduction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4227184" name="Content Placeholder 2"/>
          <p:cNvSpPr>
            <a:spLocks noGrp="1"/>
          </p:cNvSpPr>
          <p:nvPr>
            <p:ph idx="1" hasCustomPrompt="1"/>
          </p:nvPr>
        </p:nvSpPr>
        <p:spPr bwMode="auto">
          <a:xfrm flipH="0" flipV="0">
            <a:off x="1120950" y="3541344"/>
            <a:ext cx="17108433" cy="296180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50000" lnSpcReduction="10000"/>
          </a:bodyPr>
          <a:lstStyle>
            <a:lvl1pPr marL="0" indent="0">
              <a:buNone/>
              <a:defRPr sz="12800"/>
            </a:lvl1pPr>
          </a:lstStyle>
          <a:p>
            <a:pPr>
              <a:defRPr/>
            </a:pPr>
            <a:r>
              <a:rPr b="1">
                <a:solidFill>
                  <a:srgbClr val="304BD1"/>
                </a:solidFill>
              </a:rPr>
              <a:t>1.</a:t>
            </a:r>
            <a:endParaRPr/>
          </a:p>
          <a:p>
            <a:pPr>
              <a:defRPr/>
            </a:pPr>
            <a:r>
              <a:rPr lang="fr-FR" sz="13000"/>
              <a:t>Exemples d’usages</a:t>
            </a:r>
            <a:endParaRPr lang="fr-FR" sz="13000"/>
          </a:p>
          <a:p>
            <a:pPr>
              <a:defRPr/>
            </a:pPr>
            <a:endParaRPr lang="fr-FR" sz="130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hèm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ONLYOFFICE/8.3.2.19</Application>
  <DocSecurity>0</DocSecurity>
  <PresentationFormat>On-screen Show (4:3)</PresentationFormat>
  <Paragraphs>0</Paragraphs>
  <Slides>56</Slides>
  <Notes>56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CreativeCorpOmega</dc:creator>
  <cp:keywords/>
  <dc:description/>
  <dc:identifier/>
  <dc:language/>
  <cp:lastModifiedBy/>
  <cp:revision>188</cp:revision>
  <dcterms:created xsi:type="dcterms:W3CDTF">2019-11-20T14:44:30Z</dcterms:created>
  <dcterms:modified xsi:type="dcterms:W3CDTF">2025-04-08T12:32:16Z</dcterms:modified>
  <cp:category/>
  <cp:contentStatus/>
  <cp:version/>
</cp:coreProperties>
</file>