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notesMasterIdLst>
    <p:notesMasterId r:id="rId6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Lst>
  <p:sldSz cx="19007138" cy="10691813"/>
  <p:notesSz cx="19007138" cy="10691813"/>
  <p:defaultText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pos="5986">
          <p15:clr>
            <a:srgbClr val="A4A3A4"/>
          </p15:clr>
        </p15:guide>
        <p15:guide id="2" orient="horz" pos="33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3" autoAdjust="0"/>
    <p:restoredTop sz="86388" autoAdjust="0"/>
  </p:normalViewPr>
  <p:slideViewPr>
    <p:cSldViewPr snapToGrid="0">
      <p:cViewPr varScale="1">
        <p:scale>
          <a:sx n="32" d="100"/>
          <a:sy n="32" d="100"/>
        </p:scale>
        <p:origin x="40" y="204"/>
      </p:cViewPr>
      <p:guideLst>
        <p:guide pos="5986"/>
        <p:guide orient="horz" pos="3367"/>
      </p:guideLst>
    </p:cSldViewPr>
  </p:slideViewPr>
  <p:outlineViewPr>
    <p:cViewPr>
      <p:scale>
        <a:sx n="33" d="100"/>
        <a:sy n="33" d="100"/>
      </p:scale>
      <p:origin x="0" y="-143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2" name="PlaceHolder 1"/>
          <p:cNvSpPr>
            <a:spLocks noGrp="1" noRot="1" noChangeAspect="1"/>
          </p:cNvSpPr>
          <p:nvPr>
            <p:ph type="sldImg"/>
          </p:nvPr>
        </p:nvSpPr>
        <p:spPr bwMode="auto">
          <a:xfrm>
            <a:off x="0" y="812520"/>
            <a:ext cx="0" cy="0"/>
          </a:xfrm>
          <a:prstGeom prst="rect">
            <a:avLst/>
          </a:prstGeom>
          <a:noFill/>
          <a:ln w="0">
            <a:noFill/>
          </a:ln>
        </p:spPr>
        <p:txBody>
          <a:bodyPr lIns="0" tIns="0" rIns="0" bIns="0" anchor="ctr">
            <a:noAutofit/>
          </a:bodyPr>
          <a:lstStyle/>
          <a:p>
            <a:pPr>
              <a:defRPr/>
            </a:pPr>
            <a:r>
              <a:rPr lang="fr-FR" sz="1800" b="0" strike="noStrike" spc="-1">
                <a:solidFill>
                  <a:schemeClr val="dk1"/>
                </a:solidFill>
                <a:latin typeface="Calibri"/>
              </a:rPr>
              <a:t>Cliquez pour déplacer la diapo</a:t>
            </a:r>
            <a:endParaRPr/>
          </a:p>
        </p:txBody>
      </p:sp>
      <p:sp>
        <p:nvSpPr>
          <p:cNvPr id="43" name="PlaceHolder 2"/>
          <p:cNvSpPr>
            <a:spLocks noGrp="1"/>
          </p:cNvSpPr>
          <p:nvPr>
            <p:ph type="body"/>
          </p:nvPr>
        </p:nvSpPr>
        <p:spPr bwMode="auto">
          <a:xfrm>
            <a:off x="756000" y="5078520"/>
            <a:ext cx="6047640" cy="4811039"/>
          </a:xfrm>
          <a:prstGeom prst="rect">
            <a:avLst/>
          </a:prstGeom>
          <a:noFill/>
          <a:ln w="0">
            <a:noFill/>
          </a:ln>
        </p:spPr>
        <p:txBody>
          <a:bodyPr lIns="0" tIns="0" rIns="0" bIns="0" anchor="t">
            <a:noAutofit/>
          </a:bodyPr>
          <a:lstStyle/>
          <a:p>
            <a:pPr marL="216000" indent="-216000">
              <a:buNone/>
              <a:defRPr/>
            </a:pPr>
            <a:r>
              <a:rPr lang="fr-FR" sz="2000" b="0" strike="noStrike" spc="-1">
                <a:solidFill>
                  <a:srgbClr val="000000"/>
                </a:solidFill>
                <a:latin typeface="Arial"/>
              </a:rPr>
              <a:t>Cliquez pour modifier le format des notes</a:t>
            </a:r>
            <a:endParaRPr/>
          </a:p>
        </p:txBody>
      </p:sp>
      <p:sp>
        <p:nvSpPr>
          <p:cNvPr id="44" name="PlaceHolder 3"/>
          <p:cNvSpPr>
            <a:spLocks noGrp="1"/>
          </p:cNvSpPr>
          <p:nvPr>
            <p:ph type="hdr"/>
          </p:nvPr>
        </p:nvSpPr>
        <p:spPr bwMode="auto">
          <a:xfrm>
            <a:off x="0" y="0"/>
            <a:ext cx="3280680" cy="534240"/>
          </a:xfrm>
          <a:prstGeom prst="rect">
            <a:avLst/>
          </a:prstGeom>
          <a:noFill/>
          <a:ln w="0">
            <a:noFill/>
          </a:ln>
        </p:spPr>
        <p:txBody>
          <a:bodyPr lIns="0" tIns="0" rIns="0" bIns="0" anchor="t">
            <a:noAutofit/>
          </a:bodyPr>
          <a:lstStyle/>
          <a:p>
            <a:pPr indent="0">
              <a:buNone/>
              <a:defRPr/>
            </a:pPr>
            <a:r>
              <a:rPr lang="fr-FR" sz="1400" b="0" strike="noStrike" spc="-1">
                <a:solidFill>
                  <a:srgbClr val="000000"/>
                </a:solidFill>
                <a:latin typeface="Times New Roman"/>
              </a:rPr>
              <a:t>&lt;en-tête&gt;</a:t>
            </a:r>
            <a:endParaRPr/>
          </a:p>
        </p:txBody>
      </p:sp>
      <p:sp>
        <p:nvSpPr>
          <p:cNvPr id="45" name="PlaceHolder 4"/>
          <p:cNvSpPr>
            <a:spLocks noGrp="1"/>
          </p:cNvSpPr>
          <p:nvPr>
            <p:ph type="dt" idx="2"/>
          </p:nvPr>
        </p:nvSpPr>
        <p:spPr bwMode="auto">
          <a:xfrm>
            <a:off x="4278960" y="0"/>
            <a:ext cx="3280680" cy="534240"/>
          </a:xfrm>
          <a:prstGeom prst="rect">
            <a:avLst/>
          </a:prstGeom>
          <a:noFill/>
          <a:ln w="0">
            <a:noFill/>
          </a:ln>
        </p:spPr>
        <p:txBody>
          <a:bodyPr lIns="0" tIns="0" rIns="0" bIns="0" anchor="t">
            <a:noAutofit/>
          </a:bodyPr>
          <a:lstStyle>
            <a:lvl1pPr indent="0" algn="r">
              <a:buNone/>
              <a:defRPr lang="fr-FR" sz="1400" b="0" strike="noStrike" spc="-1">
                <a:solidFill>
                  <a:srgbClr val="000000"/>
                </a:solidFill>
                <a:latin typeface="Times New Roman"/>
              </a:defRPr>
            </a:lvl1pPr>
          </a:lstStyle>
          <a:p>
            <a:pPr indent="0" algn="r">
              <a:buNone/>
              <a:defRPr/>
            </a:pPr>
            <a:r>
              <a:rPr lang="fr-FR" sz="1400" b="0" strike="noStrike" spc="-1">
                <a:solidFill>
                  <a:srgbClr val="000000"/>
                </a:solidFill>
                <a:latin typeface="Times New Roman"/>
              </a:rPr>
              <a:t>&lt;date/heure&gt;</a:t>
            </a:r>
            <a:endParaRPr/>
          </a:p>
        </p:txBody>
      </p:sp>
      <p:sp>
        <p:nvSpPr>
          <p:cNvPr id="46" name="PlaceHolder 5"/>
          <p:cNvSpPr>
            <a:spLocks noGrp="1"/>
          </p:cNvSpPr>
          <p:nvPr>
            <p:ph type="ftr" idx="3"/>
          </p:nvPr>
        </p:nvSpPr>
        <p:spPr bwMode="auto">
          <a:xfrm>
            <a:off x="0" y="10157400"/>
            <a:ext cx="3280680" cy="534240"/>
          </a:xfrm>
          <a:prstGeom prst="rect">
            <a:avLst/>
          </a:prstGeom>
          <a:noFill/>
          <a:ln w="0">
            <a:noFill/>
          </a:ln>
        </p:spPr>
        <p:txBody>
          <a:bodyPr lIns="0" tIns="0" rIns="0" bIns="0" anchor="b">
            <a:noAutofit/>
          </a:bodyPr>
          <a:lstStyle>
            <a:lvl1pPr indent="0">
              <a:buNone/>
              <a:defRPr lang="fr-FR" sz="1400" b="0" strike="noStrike" spc="-1">
                <a:solidFill>
                  <a:srgbClr val="000000"/>
                </a:solidFill>
                <a:latin typeface="Times New Roman"/>
              </a:defRPr>
            </a:lvl1pPr>
          </a:lstStyle>
          <a:p>
            <a:pPr indent="0">
              <a:buNone/>
              <a:defRPr/>
            </a:pPr>
            <a:r>
              <a:rPr lang="fr-FR" sz="1400" b="0" strike="noStrike" spc="-1">
                <a:solidFill>
                  <a:srgbClr val="000000"/>
                </a:solidFill>
                <a:latin typeface="Times New Roman"/>
              </a:rPr>
              <a:t>&lt;pied de page&gt;</a:t>
            </a:r>
            <a:endParaRPr/>
          </a:p>
        </p:txBody>
      </p:sp>
      <p:sp>
        <p:nvSpPr>
          <p:cNvPr id="47" name="PlaceHolder 6"/>
          <p:cNvSpPr>
            <a:spLocks noGrp="1"/>
          </p:cNvSpPr>
          <p:nvPr>
            <p:ph type="sldNum" idx="4"/>
          </p:nvPr>
        </p:nvSpPr>
        <p:spPr bwMode="auto">
          <a:xfrm>
            <a:off x="4278960" y="10157400"/>
            <a:ext cx="3280680" cy="534240"/>
          </a:xfrm>
          <a:prstGeom prst="rect">
            <a:avLst/>
          </a:prstGeom>
          <a:noFill/>
          <a:ln w="0">
            <a:noFill/>
          </a:ln>
        </p:spPr>
        <p:txBody>
          <a:bodyPr lIns="0" tIns="0" rIns="0" bIns="0" anchor="b">
            <a:noAutofit/>
          </a:bodyPr>
          <a:lstStyle>
            <a:lvl1pPr indent="0" algn="r">
              <a:buNone/>
              <a:defRPr lang="fr-FR" sz="1400" b="0" strike="noStrike" spc="-1">
                <a:solidFill>
                  <a:srgbClr val="000000"/>
                </a:solidFill>
                <a:latin typeface="Times New Roman"/>
              </a:defRPr>
            </a:lvl1pPr>
          </a:lstStyle>
          <a:p>
            <a:pPr indent="0" algn="r">
              <a:buNone/>
              <a:defRPr/>
            </a:pPr>
            <a:fld id="{73C8DC98-6B17-48A3-9CA5-6445B1CF72B6}" type="slidenum">
              <a:rPr lang="fr-FR" sz="1400" b="0" strike="noStrike" spc="-1">
                <a:solidFill>
                  <a:srgbClr val="000000"/>
                </a:solidFill>
                <a:latin typeface="Times New Roman"/>
              </a:rPr>
              <a:t>‹N°›</a:t>
            </a:fld>
            <a:endParaRPr lang="fr-FR"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www.w3.org/WAI/WCAG21/quickref/#time-limits" TargetMode="External"/><Relationship Id="rId13" Type="http://schemas.openxmlformats.org/officeDocument/2006/relationships/hyperlink" Target="http://www.w3.org/WAI/WCAG21/quickref/#consistent-behavior" TargetMode="External"/><Relationship Id="rId3" Type="http://schemas.openxmlformats.org/officeDocument/2006/relationships/hyperlink" Target="http://www.w3.org/WAI/WCAG21/quickref/#text-equiv" TargetMode="External"/><Relationship Id="rId7" Type="http://schemas.openxmlformats.org/officeDocument/2006/relationships/hyperlink" Target="http://www.w3.org/WAI/WCAG21/quickref/#keyboard-operation" TargetMode="External"/><Relationship Id="rId12" Type="http://schemas.openxmlformats.org/officeDocument/2006/relationships/hyperlink" Target="http://www.w3.org/WAI/WCAG21/quickref/#meaning" TargetMode="External"/><Relationship Id="rId2" Type="http://schemas.openxmlformats.org/officeDocument/2006/relationships/slide" Target="../slides/slide22.xml"/><Relationship Id="rId1" Type="http://schemas.openxmlformats.org/officeDocument/2006/relationships/notesMaster" Target="../notesMasters/notesMaster1.xml"/><Relationship Id="rId6" Type="http://schemas.openxmlformats.org/officeDocument/2006/relationships/hyperlink" Target="http://www.w3.org/WAI/WCAG21/quickref/#visual-audio-contrast" TargetMode="External"/><Relationship Id="rId11" Type="http://schemas.openxmlformats.org/officeDocument/2006/relationships/hyperlink" Target="https://www.w3.org/WAI/WCAG21/quickref/#navigation-mechanisms" TargetMode="External"/><Relationship Id="rId5" Type="http://schemas.openxmlformats.org/officeDocument/2006/relationships/hyperlink" Target="http://www.w3.org/WAI/WCAG21/quickref/#content-structure-separation" TargetMode="External"/><Relationship Id="rId15" Type="http://schemas.openxmlformats.org/officeDocument/2006/relationships/hyperlink" Target="http://www.w3.org/WAI/WCAG21/quickref/#ensure-compat" TargetMode="External"/><Relationship Id="rId10" Type="http://schemas.openxmlformats.org/officeDocument/2006/relationships/hyperlink" Target="http://www.w3.org/WAI/WCAG21/quickref/#navigation-mechanisms" TargetMode="External"/><Relationship Id="rId4" Type="http://schemas.openxmlformats.org/officeDocument/2006/relationships/hyperlink" Target="http://www.w3.org/WAI/WCAG21/quickref/#media-equiv" TargetMode="External"/><Relationship Id="rId9" Type="http://schemas.openxmlformats.org/officeDocument/2006/relationships/hyperlink" Target="http://www.w3.org/WAI/WCAG21/quickref/#seizure" TargetMode="External"/><Relationship Id="rId14" Type="http://schemas.openxmlformats.org/officeDocument/2006/relationships/hyperlink" Target="http://www.w3.org/WAI/WCAG21/quickref/#minimize-error"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fr.wikipedia.org/wiki/Accessibilit&#233;_du_web"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fr.wikipedia.org/wiki/R&#233;f&#233;rentiel_g&#233;n&#233;ral_d%27am&#233;lioration_de_l%27accessibilit&#233;#cite_note-2" TargetMode="Externa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ec.europa.eu/social/main.jsp?catId=1202"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45" name="PlaceHolder 1"/>
          <p:cNvSpPr>
            <a:spLocks noGrp="1" noRot="1" noChangeAspect="1"/>
          </p:cNvSpPr>
          <p:nvPr>
            <p:ph type="sldImg"/>
          </p:nvPr>
        </p:nvSpPr>
        <p:spPr bwMode="auto">
          <a:xfrm>
            <a:off x="296863" y="1165225"/>
            <a:ext cx="5594350" cy="3146425"/>
          </a:xfrm>
          <a:prstGeom prst="rect">
            <a:avLst/>
          </a:prstGeom>
          <a:ln w="0">
            <a:noFill/>
          </a:ln>
        </p:spPr>
      </p:sp>
      <p:sp>
        <p:nvSpPr>
          <p:cNvPr id="246"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47" name="PlaceHolder 3"/>
          <p:cNvSpPr>
            <a:spLocks noGrp="1"/>
          </p:cNvSpPr>
          <p:nvPr>
            <p:ph type="sldNum" idx="5"/>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105F3404-8357-4FAB-8831-A762203F7D3F}" type="slidenum">
              <a:rPr lang="fr-FR" sz="1100" b="0" strike="noStrike" spc="-1">
                <a:solidFill>
                  <a:srgbClr val="000000"/>
                </a:solidFill>
                <a:latin typeface="Times New Roman"/>
                <a:ea typeface="DejaVu Sans"/>
              </a:rPr>
              <a:t>1</a:t>
            </a:fld>
            <a:endParaRPr lang="fr-FR" sz="1100" b="0" strike="noStrike" spc="-1">
              <a:solidFill>
                <a:srgbClr val="000000"/>
              </a:solidFill>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31788343" name="PlaceHolder 1"/>
          <p:cNvSpPr>
            <a:spLocks noGrp="1" noRot="1" noChangeAspect="1"/>
          </p:cNvSpPr>
          <p:nvPr>
            <p:ph type="sldImg"/>
          </p:nvPr>
        </p:nvSpPr>
        <p:spPr bwMode="auto">
          <a:xfrm>
            <a:off x="0" y="812800"/>
            <a:ext cx="0" cy="0"/>
          </a:xfrm>
          <a:prstGeom prst="rect">
            <a:avLst/>
          </a:prstGeom>
          <a:ln w="0">
            <a:noFill/>
          </a:ln>
        </p:spPr>
      </p:sp>
      <p:sp>
        <p:nvSpPr>
          <p:cNvPr id="1538983864"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0">
              <a:solidFill>
                <a:srgbClr val="000000"/>
              </a:solidFill>
              <a:latin typeface="Arial"/>
            </a:endParaRPr>
          </a:p>
        </p:txBody>
      </p:sp>
      <p:sp>
        <p:nvSpPr>
          <p:cNvPr id="1700497185" name="PlaceHolder 3"/>
          <p:cNvSpPr>
            <a:spLocks noGrp="1"/>
          </p:cNvSpPr>
          <p:nvPr>
            <p:ph type="sldNum" idx="10"/>
          </p:nvPr>
        </p:nvSpPr>
        <p:spPr bwMode="auto">
          <a:xfrm>
            <a:off x="4278960" y="10157399"/>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0">
                <a:solidFill>
                  <a:srgbClr val="000000"/>
                </a:solidFill>
                <a:latin typeface="Times New Roman"/>
                <a:ea typeface="+mn-ea"/>
              </a:defRPr>
            </a:lvl1pPr>
          </a:lstStyle>
          <a:p>
            <a:pPr indent="0" algn="r" defTabSz="914400">
              <a:lnSpc>
                <a:spcPct val="100000"/>
              </a:lnSpc>
              <a:buNone/>
              <a:tabLst>
                <a:tab pos="0" algn="l"/>
              </a:tabLst>
              <a:defRPr/>
            </a:pPr>
            <a:fld id="{3C81C5E9-9EB5-D203-4869-2A32993E7118}" type="slidenum">
              <a:rPr lang="fr-FR" sz="1400" b="0" strike="noStrike" spc="0">
                <a:solidFill>
                  <a:srgbClr val="000000"/>
                </a:solidFill>
                <a:latin typeface="Times New Roman"/>
                <a:ea typeface="DejaVu Sans"/>
              </a:rPr>
              <a:t>10</a:t>
            </a:fld>
            <a:endParaRPr lang="fr-FR" sz="1400" b="0" strike="noStrike" spc="0">
              <a:solidFill>
                <a:srgbClr val="000000"/>
              </a:solidFill>
              <a:latin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670820215" name="PlaceHolder 1"/>
          <p:cNvSpPr>
            <a:spLocks noGrp="1" noRot="1" noChangeAspect="1"/>
          </p:cNvSpPr>
          <p:nvPr>
            <p:ph type="sldImg"/>
          </p:nvPr>
        </p:nvSpPr>
        <p:spPr bwMode="auto">
          <a:xfrm>
            <a:off x="0" y="812800"/>
            <a:ext cx="0" cy="0"/>
          </a:xfrm>
          <a:prstGeom prst="rect">
            <a:avLst/>
          </a:prstGeom>
          <a:ln w="0">
            <a:noFill/>
          </a:ln>
        </p:spPr>
      </p:sp>
      <p:sp>
        <p:nvSpPr>
          <p:cNvPr id="1429522320"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0">
              <a:solidFill>
                <a:srgbClr val="000000"/>
              </a:solidFill>
              <a:latin typeface="Arial"/>
            </a:endParaRPr>
          </a:p>
        </p:txBody>
      </p:sp>
      <p:sp>
        <p:nvSpPr>
          <p:cNvPr id="1093117372" name="PlaceHolder 3"/>
          <p:cNvSpPr>
            <a:spLocks noGrp="1"/>
          </p:cNvSpPr>
          <p:nvPr>
            <p:ph type="sldNum" idx="10"/>
          </p:nvPr>
        </p:nvSpPr>
        <p:spPr bwMode="auto">
          <a:xfrm>
            <a:off x="4278960" y="10157399"/>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0">
                <a:solidFill>
                  <a:srgbClr val="000000"/>
                </a:solidFill>
                <a:latin typeface="Times New Roman"/>
                <a:ea typeface="+mn-ea"/>
              </a:defRPr>
            </a:lvl1pPr>
          </a:lstStyle>
          <a:p>
            <a:pPr indent="0" algn="r" defTabSz="914400">
              <a:lnSpc>
                <a:spcPct val="100000"/>
              </a:lnSpc>
              <a:buNone/>
              <a:tabLst>
                <a:tab pos="0" algn="l"/>
              </a:tabLst>
              <a:defRPr/>
            </a:pPr>
            <a:fld id="{C1D99B36-64DB-F409-FF3F-E19FD6D90455}" type="slidenum">
              <a:rPr lang="fr-FR" sz="1400" b="0" strike="noStrike" spc="0">
                <a:solidFill>
                  <a:srgbClr val="000000"/>
                </a:solidFill>
                <a:latin typeface="Times New Roman"/>
                <a:ea typeface="DejaVu Sans"/>
              </a:rPr>
              <a:t>11</a:t>
            </a:fld>
            <a:endParaRPr lang="fr-FR" sz="1400" b="0" strike="noStrike" spc="0">
              <a:solidFill>
                <a:srgbClr val="000000"/>
              </a:solidFill>
              <a:latin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905453491" name="PlaceHolder 1"/>
          <p:cNvSpPr>
            <a:spLocks noGrp="1" noRot="1" noChangeAspect="1"/>
          </p:cNvSpPr>
          <p:nvPr>
            <p:ph type="sldImg"/>
          </p:nvPr>
        </p:nvSpPr>
        <p:spPr bwMode="auto">
          <a:xfrm>
            <a:off x="0" y="812800"/>
            <a:ext cx="0" cy="0"/>
          </a:xfrm>
          <a:prstGeom prst="rect">
            <a:avLst/>
          </a:prstGeom>
          <a:ln w="0">
            <a:noFill/>
          </a:ln>
        </p:spPr>
      </p:sp>
      <p:sp>
        <p:nvSpPr>
          <p:cNvPr id="2085128076"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0">
              <a:solidFill>
                <a:srgbClr val="000000"/>
              </a:solidFill>
              <a:latin typeface="Arial"/>
            </a:endParaRPr>
          </a:p>
        </p:txBody>
      </p:sp>
      <p:sp>
        <p:nvSpPr>
          <p:cNvPr id="1184273413" name="PlaceHolder 3"/>
          <p:cNvSpPr>
            <a:spLocks noGrp="1"/>
          </p:cNvSpPr>
          <p:nvPr>
            <p:ph type="sldNum" idx="10"/>
          </p:nvPr>
        </p:nvSpPr>
        <p:spPr bwMode="auto">
          <a:xfrm>
            <a:off x="4278960" y="10157398"/>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0">
                <a:solidFill>
                  <a:srgbClr val="000000"/>
                </a:solidFill>
                <a:latin typeface="Times New Roman"/>
                <a:ea typeface="+mn-ea"/>
              </a:defRPr>
            </a:lvl1pPr>
          </a:lstStyle>
          <a:p>
            <a:pPr indent="0" algn="r" defTabSz="914400">
              <a:lnSpc>
                <a:spcPct val="100000"/>
              </a:lnSpc>
              <a:buNone/>
              <a:tabLst>
                <a:tab pos="0" algn="l"/>
              </a:tabLst>
              <a:defRPr/>
            </a:pPr>
            <a:fld id="{E0A2171D-305F-E03B-5EE3-7F6E62403EC8}" type="slidenum">
              <a:rPr lang="fr-FR" sz="1400" b="0" strike="noStrike" spc="0">
                <a:solidFill>
                  <a:srgbClr val="000000"/>
                </a:solidFill>
                <a:latin typeface="Times New Roman"/>
                <a:ea typeface="DejaVu Sans"/>
              </a:rPr>
              <a:t>12</a:t>
            </a:fld>
            <a:endParaRPr lang="fr-FR" sz="1400" b="0" strike="noStrike" spc="0">
              <a:solidFill>
                <a:srgbClr val="000000"/>
              </a:solidFill>
              <a:latin typeface="Times New Roman"/>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66" name="PlaceHolder 1"/>
          <p:cNvSpPr>
            <a:spLocks noGrp="1" noRot="1" noChangeAspect="1"/>
          </p:cNvSpPr>
          <p:nvPr>
            <p:ph type="sldImg"/>
          </p:nvPr>
        </p:nvSpPr>
        <p:spPr bwMode="auto">
          <a:xfrm>
            <a:off x="0" y="812800"/>
            <a:ext cx="0" cy="0"/>
          </a:xfrm>
          <a:prstGeom prst="rect">
            <a:avLst/>
          </a:prstGeom>
          <a:ln w="0">
            <a:noFill/>
          </a:ln>
        </p:spPr>
      </p:sp>
      <p:sp>
        <p:nvSpPr>
          <p:cNvPr id="267"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0">
              <a:lnSpc>
                <a:spcPct val="100000"/>
              </a:lnSpc>
              <a:buNone/>
              <a:defRPr/>
            </a:pPr>
            <a:r>
              <a:rPr lang="fr-FR" sz="2000" b="0" strike="noStrike" spc="-1">
                <a:solidFill>
                  <a:srgbClr val="000000"/>
                </a:solidFill>
                <a:latin typeface="Arial"/>
              </a:rPr>
              <a:t>Temps de lecture sans assistance : env. 2’</a:t>
            </a:r>
            <a:endParaRPr/>
          </a:p>
          <a:p>
            <a:pPr marL="216000" indent="0">
              <a:lnSpc>
                <a:spcPct val="100000"/>
              </a:lnSpc>
              <a:buNone/>
              <a:defRPr/>
            </a:pPr>
            <a:r>
              <a:rPr lang="fr-FR" sz="2000" b="0" strike="noStrike" spc="-1">
                <a:solidFill>
                  <a:srgbClr val="000000"/>
                </a:solidFill>
                <a:latin typeface="Arial"/>
              </a:rPr>
              <a:t>Temps de lecture avec assistance : env. 8’ (table des matières)</a:t>
            </a:r>
            <a:endParaRPr/>
          </a:p>
        </p:txBody>
      </p:sp>
      <p:sp>
        <p:nvSpPr>
          <p:cNvPr id="268" name="PlaceHolder 3"/>
          <p:cNvSpPr>
            <a:spLocks noGrp="1"/>
          </p:cNvSpPr>
          <p:nvPr>
            <p:ph type="sldNum" idx="12"/>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C03692C3-F084-4C35-AB1C-B5FC1262CDC8}" type="slidenum">
              <a:rPr lang="fr-FR" sz="1400" b="0" strike="noStrike" spc="-1">
                <a:solidFill>
                  <a:srgbClr val="000000"/>
                </a:solidFill>
                <a:latin typeface="Times New Roman"/>
                <a:ea typeface="DejaVu Sans"/>
              </a:rPr>
              <a:t>13</a:t>
            </a:fld>
            <a:endParaRPr lang="fr-FR" sz="1400" b="0" strike="noStrike" spc="-1">
              <a:solidFill>
                <a:srgbClr val="000000"/>
              </a:solidFill>
              <a:latin typeface="Times New Roman"/>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69" name="PlaceHolder 1"/>
          <p:cNvSpPr>
            <a:spLocks noGrp="1" noRot="1" noChangeAspect="1"/>
          </p:cNvSpPr>
          <p:nvPr>
            <p:ph type="sldImg"/>
          </p:nvPr>
        </p:nvSpPr>
        <p:spPr bwMode="auto">
          <a:xfrm>
            <a:off x="297000" y="1165320"/>
            <a:ext cx="5594039" cy="3146040"/>
          </a:xfrm>
          <a:prstGeom prst="rect">
            <a:avLst/>
          </a:prstGeom>
          <a:ln w="0">
            <a:noFill/>
          </a:ln>
        </p:spPr>
      </p:sp>
      <p:sp>
        <p:nvSpPr>
          <p:cNvPr id="270"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71" name="PlaceHolder 3"/>
          <p:cNvSpPr>
            <a:spLocks noGrp="1"/>
          </p:cNvSpPr>
          <p:nvPr>
            <p:ph type="sldNum" idx="13"/>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80751F04-BA3E-4BD3-B28B-92E133E648D6}" type="slidenum">
              <a:rPr lang="fr-FR" sz="1100" b="0" strike="noStrike" spc="-1">
                <a:solidFill>
                  <a:srgbClr val="000000"/>
                </a:solidFill>
                <a:latin typeface="Times New Roman"/>
                <a:ea typeface="DejaVu Sans"/>
              </a:rPr>
              <a:t>14</a:t>
            </a:fld>
            <a:endParaRPr lang="fr-FR" sz="1100" b="0" strike="noStrike" spc="-1">
              <a:solidFill>
                <a:srgbClr val="000000"/>
              </a:solidFill>
              <a:latin typeface="Times New Roman"/>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72" name="PlaceHolder 1"/>
          <p:cNvSpPr>
            <a:spLocks noGrp="1" noRot="1" noChangeAspect="1"/>
          </p:cNvSpPr>
          <p:nvPr>
            <p:ph type="sldImg"/>
          </p:nvPr>
        </p:nvSpPr>
        <p:spPr bwMode="auto">
          <a:xfrm>
            <a:off x="296863" y="1165225"/>
            <a:ext cx="5594350" cy="3146425"/>
          </a:xfrm>
          <a:prstGeom prst="rect">
            <a:avLst/>
          </a:prstGeom>
          <a:ln w="0">
            <a:noFill/>
          </a:ln>
        </p:spPr>
      </p:sp>
      <p:sp>
        <p:nvSpPr>
          <p:cNvPr id="273"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74" name="PlaceHolder 3"/>
          <p:cNvSpPr>
            <a:spLocks noGrp="1"/>
          </p:cNvSpPr>
          <p:nvPr>
            <p:ph type="sldNum" idx="14"/>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21195234-DA47-43AA-94D3-5664D4571495}" type="slidenum">
              <a:rPr lang="fr-FR" sz="1100" b="0" strike="noStrike" spc="-1">
                <a:solidFill>
                  <a:srgbClr val="000000"/>
                </a:solidFill>
                <a:latin typeface="Times New Roman"/>
                <a:ea typeface="DejaVu Sans"/>
              </a:rPr>
              <a:t>15</a:t>
            </a:fld>
            <a:endParaRPr lang="fr-FR" sz="1100" b="0" strike="noStrike" spc="-1">
              <a:solidFill>
                <a:srgbClr val="000000"/>
              </a:solidFill>
              <a:latin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75" name="PlaceHolder 1"/>
          <p:cNvSpPr>
            <a:spLocks noGrp="1" noRot="1" noChangeAspect="1"/>
          </p:cNvSpPr>
          <p:nvPr>
            <p:ph type="sldImg"/>
          </p:nvPr>
        </p:nvSpPr>
        <p:spPr bwMode="auto">
          <a:xfrm>
            <a:off x="296863" y="1165225"/>
            <a:ext cx="5594350" cy="3146425"/>
          </a:xfrm>
          <a:prstGeom prst="rect">
            <a:avLst/>
          </a:prstGeom>
          <a:ln w="0">
            <a:noFill/>
          </a:ln>
        </p:spPr>
      </p:sp>
      <p:sp>
        <p:nvSpPr>
          <p:cNvPr id="276"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r>
              <a:rPr lang="fr-FR" sz="1800" b="0" strike="noStrike" spc="-1">
                <a:solidFill>
                  <a:srgbClr val="000000"/>
                </a:solidFill>
                <a:latin typeface="Arial"/>
              </a:rPr>
              <a:t>acquis / inné, visible / invisible </a:t>
            </a:r>
            <a:endParaRPr lang="fr-FR" sz="1800" b="0" strike="noStrike" spc="0">
              <a:solidFill>
                <a:srgbClr val="000000"/>
              </a:solidFill>
              <a:latin typeface="Arial"/>
            </a:endParaRPr>
          </a:p>
          <a:p>
            <a:pPr marL="216000" indent="-216000">
              <a:buNone/>
              <a:defRPr/>
            </a:pPr>
            <a:r>
              <a:rPr lang="fr-FR" sz="1600" b="0" strike="noStrike" spc="0">
                <a:solidFill>
                  <a:srgbClr val="000000"/>
                </a:solidFill>
                <a:latin typeface="Arial"/>
              </a:rPr>
              <a:t>(ex.TC &gt; troubles cognitifs, cécité corticale, doctorat en sciences, très entouré aidant // lycée en internat de 17 ans isolé porteur d’un kératocône (débutant), élévé par une mère seule (agent d’accueil) dans un hôtel et en situation précaire précaire.</a:t>
            </a:r>
            <a:endParaRPr lang="fr-FR" sz="1800" b="0" strike="noStrike" spc="0">
              <a:solidFill>
                <a:srgbClr val="000000"/>
              </a:solidFill>
              <a:latin typeface="Arial"/>
            </a:endParaRPr>
          </a:p>
          <a:p>
            <a:pPr marL="216000" indent="-216000">
              <a:buNone/>
              <a:defRPr/>
            </a:pPr>
            <a:endParaRPr lang="fr-FR" sz="1800" b="0" strike="noStrike" spc="0">
              <a:solidFill>
                <a:srgbClr val="000000"/>
              </a:solidFill>
              <a:latin typeface="Arial"/>
            </a:endParaRPr>
          </a:p>
        </p:txBody>
      </p:sp>
      <p:sp>
        <p:nvSpPr>
          <p:cNvPr id="277" name="PlaceHolder 3"/>
          <p:cNvSpPr>
            <a:spLocks noGrp="1"/>
          </p:cNvSpPr>
          <p:nvPr>
            <p:ph type="sldNum" idx="15"/>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A5A5DC62-1E84-497B-9F5E-6B9755D10FFE}" type="slidenum">
              <a:rPr lang="fr-FR" sz="1100" b="0" strike="noStrike" spc="-1">
                <a:solidFill>
                  <a:srgbClr val="000000"/>
                </a:solidFill>
                <a:latin typeface="Times New Roman"/>
                <a:ea typeface="DejaVu Sans"/>
              </a:rPr>
              <a:t>16</a:t>
            </a:fld>
            <a:endParaRPr lang="fr-FR" sz="1100" b="0" strike="noStrike" spc="-1">
              <a:solidFill>
                <a:srgbClr val="000000"/>
              </a:solidFill>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78" name="PlaceHolder 1"/>
          <p:cNvSpPr>
            <a:spLocks noGrp="1" noRot="1" noChangeAspect="1"/>
          </p:cNvSpPr>
          <p:nvPr>
            <p:ph type="sldImg"/>
          </p:nvPr>
        </p:nvSpPr>
        <p:spPr bwMode="auto">
          <a:xfrm>
            <a:off x="296863" y="1165225"/>
            <a:ext cx="5594350" cy="3146425"/>
          </a:xfrm>
          <a:prstGeom prst="rect">
            <a:avLst/>
          </a:prstGeom>
          <a:ln w="0">
            <a:noFill/>
          </a:ln>
        </p:spPr>
      </p:sp>
      <p:sp>
        <p:nvSpPr>
          <p:cNvPr id="27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80" name="PlaceHolder 3"/>
          <p:cNvSpPr>
            <a:spLocks noGrp="1"/>
          </p:cNvSpPr>
          <p:nvPr>
            <p:ph type="sldNum" idx="1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EDA45C76-4A8A-479B-9EC3-A3BF8EC5035F}" type="slidenum">
              <a:rPr lang="fr-FR" sz="1100" b="0" strike="noStrike" spc="-1">
                <a:solidFill>
                  <a:srgbClr val="000000"/>
                </a:solidFill>
                <a:latin typeface="Times New Roman"/>
                <a:ea typeface="DejaVu Sans"/>
              </a:rPr>
              <a:t>17</a:t>
            </a:fld>
            <a:endParaRPr lang="fr-FR" sz="1100" b="0" strike="noStrike" spc="-1">
              <a:solidFill>
                <a:srgbClr val="000000"/>
              </a:solidFill>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84" name="PlaceHolder 1"/>
          <p:cNvSpPr>
            <a:spLocks noGrp="1" noRot="1" noChangeAspect="1"/>
          </p:cNvSpPr>
          <p:nvPr>
            <p:ph type="sldImg"/>
          </p:nvPr>
        </p:nvSpPr>
        <p:spPr bwMode="auto">
          <a:xfrm>
            <a:off x="296863" y="1165225"/>
            <a:ext cx="5594350" cy="3146425"/>
          </a:xfrm>
          <a:prstGeom prst="rect">
            <a:avLst/>
          </a:prstGeom>
          <a:ln w="0">
            <a:noFill/>
          </a:ln>
        </p:spPr>
      </p:sp>
      <p:sp>
        <p:nvSpPr>
          <p:cNvPr id="285"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marR="0" lvl="0" indent="0" algn="l" defTabSz="914400">
              <a:lnSpc>
                <a:spcPct val="100000"/>
              </a:lnSpc>
              <a:spcBef>
                <a:spcPts val="0"/>
              </a:spcBef>
              <a:spcAft>
                <a:spcPts val="0"/>
              </a:spcAft>
              <a:buClrTx/>
              <a:buSzTx/>
              <a:buFontTx/>
              <a:buNone/>
              <a:tabLst>
                <a:tab pos="0" algn="l"/>
              </a:tabLst>
              <a:defRPr/>
            </a:pPr>
            <a:endParaRPr lang="fr-FR" sz="1200" b="0" i="0" u="none" strike="noStrike">
              <a:solidFill>
                <a:schemeClr val="tx1"/>
              </a:solidFill>
              <a:latin typeface="Arial"/>
              <a:ea typeface="DejaVu Sans"/>
              <a:cs typeface="DejaVu Sans"/>
            </a:endParaRPr>
          </a:p>
          <a:p>
            <a:pPr marL="216000" indent="0">
              <a:lnSpc>
                <a:spcPct val="100000"/>
              </a:lnSpc>
              <a:buNone/>
              <a:tabLst>
                <a:tab pos="0" algn="l"/>
              </a:tabLst>
              <a:defRPr/>
            </a:pPr>
            <a:r>
              <a:rPr lang="fr-FR" sz="1400" b="0" strike="noStrike" spc="-1">
                <a:solidFill>
                  <a:srgbClr val="000000"/>
                </a:solidFill>
                <a:latin typeface="Arial"/>
              </a:rPr>
              <a:t>https://udlguidelines.cast.org/representation/perception/ways-perceive-information/</a:t>
            </a:r>
            <a:endParaRPr/>
          </a:p>
          <a:p>
            <a:pPr marL="216000" indent="0" defTabSz="914400">
              <a:lnSpc>
                <a:spcPct val="100000"/>
              </a:lnSpc>
              <a:buNone/>
              <a:tabLst>
                <a:tab pos="0" algn="l"/>
              </a:tabLst>
              <a:defRPr/>
            </a:pPr>
            <a:r>
              <a:rPr lang="fr-FR" sz="1400" b="0" strike="noStrike" spc="-1">
                <a:solidFill>
                  <a:srgbClr val="000000"/>
                </a:solidFill>
                <a:latin typeface="Source Sans Pro"/>
                <a:ea typeface="Source Sans Pro"/>
              </a:rPr>
              <a:t>https://docs.google.com/document/d/1wWtjcHUKTnpa5ODcXfAGN9J0x6bc5mA-PCwtb7ZfaUA/edit?tab=t.0#heading=h.vhizgcy559g0</a:t>
            </a:r>
            <a:endParaRPr lang="fr-FR" sz="1400" b="0" strike="noStrike" spc="-1">
              <a:solidFill>
                <a:srgbClr val="000000"/>
              </a:solidFill>
              <a:latin typeface="Arial"/>
            </a:endParaRPr>
          </a:p>
          <a:p>
            <a:pPr marL="216000" indent="0" defTabSz="914400">
              <a:lnSpc>
                <a:spcPct val="100000"/>
              </a:lnSpc>
              <a:buNone/>
              <a:tabLst>
                <a:tab pos="0" algn="l"/>
              </a:tabLst>
              <a:defRPr/>
            </a:pPr>
            <a:endParaRPr lang="fr-FR" sz="1400" b="0" strike="noStrike" spc="-1">
              <a:solidFill>
                <a:srgbClr val="000000"/>
              </a:solidFill>
              <a:latin typeface="Arial"/>
            </a:endParaRPr>
          </a:p>
          <a:p>
            <a:pPr marL="216000" indent="0" defTabSz="914400">
              <a:lnSpc>
                <a:spcPct val="100000"/>
              </a:lnSpc>
              <a:buNone/>
              <a:tabLst>
                <a:tab pos="0" algn="l"/>
              </a:tabLst>
              <a:defRPr/>
            </a:pPr>
            <a:endParaRPr lang="fr-FR" sz="1400" b="0" strike="noStrike" spc="-1">
              <a:solidFill>
                <a:srgbClr val="000000"/>
              </a:solidFill>
              <a:latin typeface="Arial"/>
            </a:endParaRPr>
          </a:p>
        </p:txBody>
      </p:sp>
      <p:sp>
        <p:nvSpPr>
          <p:cNvPr id="286" name="PlaceHolder 3"/>
          <p:cNvSpPr>
            <a:spLocks noGrp="1"/>
          </p:cNvSpPr>
          <p:nvPr>
            <p:ph type="sldNum" idx="18"/>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0C873172-6BA0-4B24-9A8A-64386C564073}" type="slidenum">
              <a:rPr lang="fr-FR" sz="1100" b="0" strike="noStrike" spc="-1">
                <a:solidFill>
                  <a:srgbClr val="000000"/>
                </a:solidFill>
                <a:latin typeface="Times New Roman"/>
                <a:ea typeface="DejaVu Sans"/>
              </a:rPr>
              <a:t>18</a:t>
            </a:fld>
            <a:endParaRPr lang="fr-FR" sz="1100" b="0" strike="noStrike" spc="-1">
              <a:solidFill>
                <a:srgbClr val="000000"/>
              </a:solidFill>
              <a:latin typeface="Times New Roman"/>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87" name="PlaceHolder 1"/>
          <p:cNvSpPr>
            <a:spLocks noGrp="1" noRot="1" noChangeAspect="1"/>
          </p:cNvSpPr>
          <p:nvPr>
            <p:ph type="sldImg"/>
          </p:nvPr>
        </p:nvSpPr>
        <p:spPr bwMode="auto">
          <a:xfrm>
            <a:off x="296863" y="1165225"/>
            <a:ext cx="5594350" cy="3146425"/>
          </a:xfrm>
          <a:prstGeom prst="rect">
            <a:avLst/>
          </a:prstGeom>
          <a:ln w="0">
            <a:noFill/>
          </a:ln>
        </p:spPr>
      </p:sp>
      <p:sp>
        <p:nvSpPr>
          <p:cNvPr id="28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89" name="PlaceHolder 3"/>
          <p:cNvSpPr>
            <a:spLocks noGrp="1"/>
          </p:cNvSpPr>
          <p:nvPr>
            <p:ph type="sldNum" idx="1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0858C02E-0D9D-4BC1-8799-079F458AF556}" type="slidenum">
              <a:rPr lang="fr-FR" sz="1100" b="0" strike="noStrike" spc="-1">
                <a:solidFill>
                  <a:srgbClr val="000000"/>
                </a:solidFill>
                <a:latin typeface="Times New Roman"/>
                <a:ea typeface="DejaVu Sans"/>
              </a:rPr>
              <a:t>19</a:t>
            </a:fld>
            <a:endParaRPr lang="fr-FR" sz="1100" b="0" strike="noStrike" spc="-1">
              <a:solidFill>
                <a:srgbClr val="000000"/>
              </a:solid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48" name="PlaceHolder 1"/>
          <p:cNvSpPr>
            <a:spLocks noGrp="1" noRot="1" noChangeAspect="1"/>
          </p:cNvSpPr>
          <p:nvPr>
            <p:ph type="sldImg"/>
          </p:nvPr>
        </p:nvSpPr>
        <p:spPr bwMode="auto">
          <a:xfrm>
            <a:off x="296863" y="1165225"/>
            <a:ext cx="5594350" cy="3146425"/>
          </a:xfrm>
          <a:prstGeom prst="rect">
            <a:avLst/>
          </a:prstGeom>
          <a:ln w="0">
            <a:noFill/>
          </a:ln>
        </p:spPr>
      </p:sp>
      <p:sp>
        <p:nvSpPr>
          <p:cNvPr id="24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a:defRPr/>
            </a:pPr>
            <a:endParaRPr/>
          </a:p>
        </p:txBody>
      </p:sp>
      <p:sp>
        <p:nvSpPr>
          <p:cNvPr id="250" name="PlaceHolder 3"/>
          <p:cNvSpPr>
            <a:spLocks noGrp="1"/>
          </p:cNvSpPr>
          <p:nvPr>
            <p:ph type="sldNum" idx="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751F47EF-F0EB-4C88-97A0-68B681CA044C}" type="slidenum">
              <a:rPr lang="fr-FR" sz="1100" b="0" strike="noStrike" spc="-1">
                <a:solidFill>
                  <a:srgbClr val="000000"/>
                </a:solidFill>
                <a:latin typeface="Times New Roman"/>
                <a:ea typeface="DejaVu Sans"/>
              </a:rPr>
              <a:t>2</a:t>
            </a:fld>
            <a:endParaRPr lang="fr-FR" sz="1100" b="0" strike="noStrike" spc="-1">
              <a:solidFill>
                <a:srgbClr val="000000"/>
              </a:solidFill>
              <a:latin typeface="Times New Roman"/>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90" name="PlaceHolder 1"/>
          <p:cNvSpPr>
            <a:spLocks noGrp="1" noRot="1" noChangeAspect="1"/>
          </p:cNvSpPr>
          <p:nvPr>
            <p:ph type="sldImg"/>
          </p:nvPr>
        </p:nvSpPr>
        <p:spPr bwMode="auto">
          <a:xfrm>
            <a:off x="296863" y="1165225"/>
            <a:ext cx="5594350" cy="3146425"/>
          </a:xfrm>
          <a:prstGeom prst="rect">
            <a:avLst/>
          </a:prstGeom>
          <a:ln w="0">
            <a:noFill/>
          </a:ln>
        </p:spPr>
      </p:sp>
      <p:sp>
        <p:nvSpPr>
          <p:cNvPr id="291"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1400" b="1" strike="noStrike" spc="-1">
                <a:solidFill>
                  <a:srgbClr val="000000"/>
                </a:solidFill>
                <a:latin typeface="Source Sans Pro"/>
                <a:ea typeface="Source Sans Pro"/>
              </a:rPr>
              <a:t>Le W3C (</a:t>
            </a:r>
            <a:r>
              <a:rPr lang="fr-FR" sz="1400" b="1" strike="noStrike" spc="-1">
                <a:solidFill>
                  <a:schemeClr val="dk1"/>
                </a:solidFill>
                <a:latin typeface="Source Sans Pro"/>
                <a:ea typeface="Source Sans Pro"/>
              </a:rPr>
              <a:t>World Wide Web Consortium), </a:t>
            </a:r>
            <a:r>
              <a:rPr lang="fr-FR" sz="1400" b="0" strike="noStrike" spc="-1">
                <a:solidFill>
                  <a:schemeClr val="dk1"/>
                </a:solidFill>
                <a:latin typeface="Source Sans Pro"/>
                <a:ea typeface="Source Sans Pro"/>
              </a:rPr>
              <a:t>est un organisme international à but non lucratif dont le rôle est de définir les standards techniques liés au web.</a:t>
            </a:r>
            <a:endParaRPr lang="fr-FR" sz="1400" b="0" strike="noStrike" spc="-1">
              <a:solidFill>
                <a:srgbClr val="000000"/>
              </a:solidFill>
              <a:latin typeface="Arial"/>
            </a:endParaRPr>
          </a:p>
          <a:p>
            <a:pPr marL="216000" indent="0">
              <a:lnSpc>
                <a:spcPct val="100000"/>
              </a:lnSpc>
              <a:buNone/>
              <a:tabLst>
                <a:tab pos="0" algn="l"/>
              </a:tabLst>
              <a:defRPr/>
            </a:pPr>
            <a:endParaRPr lang="fr-FR" sz="1400" b="0" strike="noStrike" spc="-1">
              <a:solidFill>
                <a:srgbClr val="000000"/>
              </a:solidFill>
              <a:latin typeface="Arial"/>
            </a:endParaRPr>
          </a:p>
          <a:p>
            <a:pPr marL="216000" indent="0">
              <a:lnSpc>
                <a:spcPct val="100000"/>
              </a:lnSpc>
              <a:buNone/>
              <a:tabLst>
                <a:tab pos="0" algn="l"/>
              </a:tabLst>
              <a:defRPr/>
            </a:pPr>
            <a:r>
              <a:rPr lang="fr-FR" sz="1400" b="0" strike="noStrike" spc="-1">
                <a:solidFill>
                  <a:schemeClr val="dk1"/>
                </a:solidFill>
                <a:latin typeface="Source Sans Pro"/>
                <a:ea typeface="Source Sans Pro"/>
              </a:rPr>
              <a:t>En 1999, il publie des</a:t>
            </a:r>
            <a:r>
              <a:rPr lang="fr-FR" sz="1400" b="0" strike="noStrike" spc="-1">
                <a:solidFill>
                  <a:srgbClr val="000000"/>
                </a:solidFill>
                <a:latin typeface="Source Sans Pro"/>
                <a:ea typeface="Source Sans Pro"/>
              </a:rPr>
              <a:t> recommandations </a:t>
            </a:r>
            <a:r>
              <a:rPr lang="fr-FR" sz="1400" b="0" strike="noStrike" spc="-1">
                <a:solidFill>
                  <a:schemeClr val="dk1"/>
                </a:solidFill>
                <a:latin typeface="Source Sans Pro"/>
                <a:ea typeface="Source Sans Pro"/>
              </a:rPr>
              <a:t>sur l’accessibilité des « contenu » web, ce sont les </a:t>
            </a:r>
            <a:r>
              <a:rPr lang="fr-FR" sz="1400" b="0" strike="noStrike" spc="-1">
                <a:solidFill>
                  <a:srgbClr val="000000"/>
                </a:solidFill>
                <a:latin typeface="Source Sans Pro"/>
                <a:ea typeface="Source Sans Pro"/>
              </a:rPr>
              <a:t>WCAG </a:t>
            </a:r>
            <a:r>
              <a:rPr lang="fr-FR" sz="1400" b="0" strike="noStrike" spc="-1">
                <a:solidFill>
                  <a:schemeClr val="dk1"/>
                </a:solidFill>
                <a:latin typeface="Source Sans Pro"/>
                <a:ea typeface="Source Sans Pro"/>
              </a:rPr>
              <a:t>(Web Content Accessibility Guidelines). </a:t>
            </a:r>
            <a:br>
              <a:rPr sz="1400"/>
            </a:br>
            <a:r>
              <a:rPr lang="fr-FR" sz="1400" b="0" strike="noStrike" spc="-1">
                <a:solidFill>
                  <a:schemeClr val="dk1"/>
                </a:solidFill>
                <a:latin typeface="Source Sans Pro"/>
                <a:ea typeface="Source Sans Pro"/>
              </a:rPr>
              <a:t>Ses rédacteurs l’ont voulu indépendante des technologies, il est donc aisé de l’appliquer à tout type de document qu’il soit sur le web ou non : diaporama, pdf, vidéo.</a:t>
            </a:r>
            <a:endParaRPr lang="fr-FR" sz="1400" b="0" strike="noStrike" spc="-1">
              <a:solidFill>
                <a:srgbClr val="000000"/>
              </a:solidFill>
              <a:latin typeface="Arial"/>
            </a:endParaRPr>
          </a:p>
        </p:txBody>
      </p:sp>
      <p:sp>
        <p:nvSpPr>
          <p:cNvPr id="292" name="PlaceHolder 3"/>
          <p:cNvSpPr>
            <a:spLocks noGrp="1"/>
          </p:cNvSpPr>
          <p:nvPr>
            <p:ph type="sldNum" idx="20"/>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F4EE6906-01B3-40BF-90E9-B70F78FDC5BB}" type="slidenum">
              <a:rPr lang="fr-FR" sz="1100" b="0" strike="noStrike" spc="-1">
                <a:solidFill>
                  <a:srgbClr val="000000"/>
                </a:solidFill>
                <a:latin typeface="Times New Roman"/>
                <a:ea typeface="DejaVu Sans"/>
              </a:rPr>
              <a:t>20</a:t>
            </a:fld>
            <a:endParaRPr lang="fr-FR" sz="1100" b="0" strike="noStrike" spc="-1">
              <a:solidFill>
                <a:srgbClr val="000000"/>
              </a:solidFill>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1864715648" name="PlaceHolder 1"/>
          <p:cNvSpPr>
            <a:spLocks noGrp="1" noRot="1" noChangeAspect="1"/>
          </p:cNvSpPr>
          <p:nvPr>
            <p:ph type="sldImg"/>
          </p:nvPr>
        </p:nvSpPr>
        <p:spPr bwMode="auto">
          <a:xfrm>
            <a:off x="296863" y="1165225"/>
            <a:ext cx="5594350" cy="3146425"/>
          </a:xfrm>
          <a:prstGeom prst="rect">
            <a:avLst/>
          </a:prstGeom>
          <a:ln w="0">
            <a:noFill/>
          </a:ln>
        </p:spPr>
      </p:sp>
      <p:sp>
        <p:nvSpPr>
          <p:cNvPr id="90137344"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1100" b="1" strike="noStrike" spc="0">
                <a:solidFill>
                  <a:srgbClr val="000000"/>
                </a:solidFill>
                <a:latin typeface="Source Sans Pro"/>
                <a:ea typeface="Source Sans Pro"/>
              </a:rPr>
              <a:t>Le W3C (</a:t>
            </a:r>
            <a:r>
              <a:rPr lang="fr-FR" sz="1100" b="1" strike="noStrike" spc="0">
                <a:solidFill>
                  <a:schemeClr val="dk1"/>
                </a:solidFill>
                <a:latin typeface="Source Sans Pro"/>
                <a:ea typeface="Source Sans Pro"/>
              </a:rPr>
              <a:t>World Wide Web Consortium), </a:t>
            </a:r>
            <a:r>
              <a:rPr lang="fr-FR" sz="1100" b="0" strike="noStrike" spc="0">
                <a:solidFill>
                  <a:schemeClr val="dk1"/>
                </a:solidFill>
                <a:latin typeface="Source Sans Pro"/>
                <a:ea typeface="Source Sans Pro"/>
              </a:rPr>
              <a:t>est un organisme international à but non lucratif dont le rôle est de définir les standards techniques liés au web.</a:t>
            </a:r>
            <a:endParaRPr lang="fr-FR" sz="1100" b="0" strike="noStrike" spc="0">
              <a:solidFill>
                <a:srgbClr val="000000"/>
              </a:solidFill>
              <a:latin typeface="Arial"/>
            </a:endParaRPr>
          </a:p>
          <a:p>
            <a:pPr marL="216000" indent="0">
              <a:lnSpc>
                <a:spcPct val="100000"/>
              </a:lnSpc>
              <a:buNone/>
              <a:tabLst>
                <a:tab pos="0" algn="l"/>
              </a:tabLst>
              <a:defRPr/>
            </a:pPr>
            <a:endParaRPr lang="fr-FR" sz="1100" b="0" strike="noStrike" spc="0">
              <a:solidFill>
                <a:srgbClr val="000000"/>
              </a:solidFill>
              <a:latin typeface="Arial"/>
            </a:endParaRPr>
          </a:p>
          <a:p>
            <a:pPr marL="216000" indent="0">
              <a:lnSpc>
                <a:spcPct val="100000"/>
              </a:lnSpc>
              <a:buNone/>
              <a:tabLst>
                <a:tab pos="0" algn="l"/>
              </a:tabLst>
              <a:defRPr/>
            </a:pPr>
            <a:r>
              <a:rPr lang="fr-FR" sz="1100" b="0" strike="noStrike" spc="0">
                <a:solidFill>
                  <a:schemeClr val="dk1"/>
                </a:solidFill>
                <a:latin typeface="Source Sans Pro"/>
                <a:ea typeface="Source Sans Pro"/>
              </a:rPr>
              <a:t>En 1999, il publie des</a:t>
            </a:r>
            <a:r>
              <a:rPr lang="fr-FR" sz="1100" b="0" strike="noStrike" spc="0">
                <a:solidFill>
                  <a:srgbClr val="000000"/>
                </a:solidFill>
                <a:latin typeface="Source Sans Pro"/>
                <a:ea typeface="Source Sans Pro"/>
              </a:rPr>
              <a:t> recommandations </a:t>
            </a:r>
            <a:r>
              <a:rPr lang="fr-FR" sz="1100" b="0" strike="noStrike" spc="0">
                <a:solidFill>
                  <a:schemeClr val="dk1"/>
                </a:solidFill>
                <a:latin typeface="Source Sans Pro"/>
                <a:ea typeface="Source Sans Pro"/>
              </a:rPr>
              <a:t>sur l’accessibilité des « contenu » web, ce sont les </a:t>
            </a:r>
            <a:r>
              <a:rPr lang="fr-FR" sz="1100" b="0" strike="noStrike" spc="0">
                <a:solidFill>
                  <a:srgbClr val="000000"/>
                </a:solidFill>
                <a:latin typeface="Source Sans Pro"/>
                <a:ea typeface="Source Sans Pro"/>
              </a:rPr>
              <a:t>WCAG </a:t>
            </a:r>
            <a:r>
              <a:rPr lang="fr-FR" sz="1100" b="0" strike="noStrike" spc="0">
                <a:solidFill>
                  <a:schemeClr val="dk1"/>
                </a:solidFill>
                <a:latin typeface="Source Sans Pro"/>
                <a:ea typeface="Source Sans Pro"/>
              </a:rPr>
              <a:t>(Web Content Accessibility Guidelines). </a:t>
            </a:r>
            <a:br>
              <a:rPr sz="1100"/>
            </a:br>
            <a:r>
              <a:rPr lang="fr-FR" sz="1100" b="0" strike="noStrike" spc="0">
                <a:solidFill>
                  <a:schemeClr val="dk1"/>
                </a:solidFill>
                <a:latin typeface="Source Sans Pro"/>
                <a:ea typeface="Source Sans Pro"/>
              </a:rPr>
              <a:t>Ses rédacteurs l’ont voulu indépendante des technologies, il est donc aisé de l’appliquer à tout type de document qu’il soit sur le web ou non : diaporama, pdf, vidéo.</a:t>
            </a:r>
            <a:endParaRPr lang="fr-FR" sz="1100" b="0" strike="noStrike" spc="0">
              <a:solidFill>
                <a:srgbClr val="000000"/>
              </a:solidFill>
              <a:latin typeface="Arial"/>
            </a:endParaRPr>
          </a:p>
        </p:txBody>
      </p:sp>
      <p:sp>
        <p:nvSpPr>
          <p:cNvPr id="444668427" name="PlaceHolder 3"/>
          <p:cNvSpPr>
            <a:spLocks noGrp="1"/>
          </p:cNvSpPr>
          <p:nvPr>
            <p:ph type="sldNum" idx="20"/>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0">
                <a:solidFill>
                  <a:srgbClr val="000000"/>
                </a:solidFill>
                <a:latin typeface="Times New Roman"/>
                <a:ea typeface="+mn-ea"/>
              </a:defRPr>
            </a:lvl1pPr>
          </a:lstStyle>
          <a:p>
            <a:pPr indent="0" algn="r" defTabSz="914400">
              <a:lnSpc>
                <a:spcPct val="100000"/>
              </a:lnSpc>
              <a:buNone/>
              <a:tabLst>
                <a:tab pos="0" algn="l"/>
              </a:tabLst>
              <a:defRPr/>
            </a:pPr>
            <a:fld id="{C173A54D-9B9A-D7B7-F08F-9D02AC3E95D8}" type="slidenum">
              <a:rPr lang="fr-FR" sz="1100" b="0" strike="noStrike" spc="0">
                <a:solidFill>
                  <a:srgbClr val="000000"/>
                </a:solidFill>
                <a:latin typeface="Times New Roman"/>
                <a:ea typeface="DejaVu Sans"/>
              </a:rPr>
              <a:t>21</a:t>
            </a:fld>
            <a:endParaRPr lang="fr-FR" sz="1100" b="0" strike="noStrike" spc="0">
              <a:solidFill>
                <a:srgbClr val="000000"/>
              </a:solidFill>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93" name="PlaceHolder 1"/>
          <p:cNvSpPr>
            <a:spLocks noGrp="1" noRot="1" noChangeAspect="1"/>
          </p:cNvSpPr>
          <p:nvPr>
            <p:ph type="sldImg"/>
          </p:nvPr>
        </p:nvSpPr>
        <p:spPr bwMode="auto">
          <a:xfrm>
            <a:off x="296863" y="1165225"/>
            <a:ext cx="5594350" cy="3146425"/>
          </a:xfrm>
          <a:prstGeom prst="rect">
            <a:avLst/>
          </a:prstGeom>
          <a:ln w="0">
            <a:noFill/>
          </a:ln>
        </p:spPr>
      </p:sp>
      <p:sp>
        <p:nvSpPr>
          <p:cNvPr id="294"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1600" b="0" strike="noStrike" spc="-1">
                <a:solidFill>
                  <a:schemeClr val="dk1"/>
                </a:solidFill>
                <a:latin typeface="Source Sans Pro"/>
                <a:ea typeface="Source Sans Pro"/>
              </a:rPr>
              <a:t>Les recommandations WCAG sont structurées autour de 4 grands principes : </a:t>
            </a:r>
            <a:endParaRPr lang="fr-FR" sz="1600" b="0" strike="noStrike" spc="-1">
              <a:solidFill>
                <a:srgbClr val="000000"/>
              </a:solidFill>
              <a:latin typeface="Arial"/>
            </a:endParaRPr>
          </a:p>
          <a:p>
            <a:pPr marL="216000" indent="0">
              <a:lnSpc>
                <a:spcPct val="100000"/>
              </a:lnSpc>
              <a:buNone/>
              <a:tabLst>
                <a:tab pos="0" algn="l"/>
              </a:tabLst>
              <a:defRPr/>
            </a:pPr>
            <a:endParaRPr lang="fr-FR" sz="1600" b="0" strike="noStrike" spc="-1">
              <a:solidFill>
                <a:srgbClr val="000000"/>
              </a:solidFill>
              <a:latin typeface="Arial"/>
            </a:endParaRPr>
          </a:p>
          <a:p>
            <a:pPr marL="216000" indent="0">
              <a:lnSpc>
                <a:spcPct val="100000"/>
              </a:lnSpc>
              <a:buNone/>
              <a:tabLst>
                <a:tab pos="0" algn="l"/>
              </a:tabLst>
              <a:defRPr/>
            </a:pPr>
            <a:r>
              <a:rPr lang="fr-FR" sz="1600" b="1" strike="noStrike" spc="-1">
                <a:solidFill>
                  <a:schemeClr val="dk1"/>
                </a:solidFill>
                <a:latin typeface="Source Sans Pro"/>
                <a:ea typeface="Source Sans Pro"/>
              </a:rPr>
              <a:t>Perceptible :</a:t>
            </a:r>
            <a:endParaRPr lang="fr-FR" sz="1600" b="0" strike="noStrike" spc="-1">
              <a:solidFill>
                <a:srgbClr val="000000"/>
              </a:solidFill>
              <a:latin typeface="Arial"/>
            </a:endParaRPr>
          </a:p>
          <a:p>
            <a:pPr marL="216000" indent="0">
              <a:lnSpc>
                <a:spcPct val="100000"/>
              </a:lnSpc>
              <a:buNone/>
              <a:tabLst>
                <a:tab pos="0" algn="l"/>
              </a:tabLst>
              <a:defRPr/>
            </a:pPr>
            <a:r>
              <a:rPr lang="fr-FR" sz="1600" b="0" strike="noStrike" spc="-1">
                <a:solidFill>
                  <a:schemeClr val="dk1"/>
                </a:solidFill>
                <a:latin typeface="Source Sans Pro"/>
                <a:ea typeface="Source Sans Pro"/>
              </a:rPr>
              <a:t>Exemple : proposer des sous-titres à une vidéo, pour qu’une personne malentendante puisse percevoir l’information contenue dans la piste audio</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Proposer des </a:t>
            </a:r>
            <a:r>
              <a:rPr lang="fr-FR" sz="1600" b="0" u="sng" strike="noStrike" spc="-1">
                <a:solidFill>
                  <a:schemeClr val="dk1"/>
                </a:solidFill>
                <a:latin typeface="Source Sans Pro"/>
                <a:ea typeface="Source Sans Pro"/>
                <a:hlinkClick r:id="rId3" tooltip="http://www.w3.org/WAI/WCAG21/quickref/#text-equiv"/>
              </a:rPr>
              <a:t>alternatives textuelles</a:t>
            </a:r>
            <a:r>
              <a:rPr lang="fr-FR" sz="1600" b="0" strike="noStrike" spc="-1">
                <a:solidFill>
                  <a:schemeClr val="dk1"/>
                </a:solidFill>
                <a:latin typeface="Source Sans Pro"/>
                <a:ea typeface="Source Sans Pro"/>
              </a:rPr>
              <a:t> à tout contenu non textuel.</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Fournir des </a:t>
            </a:r>
            <a:r>
              <a:rPr lang="fr-FR" sz="1600" b="0" u="sng" strike="noStrike" spc="-1">
                <a:solidFill>
                  <a:schemeClr val="dk1"/>
                </a:solidFill>
                <a:latin typeface="Source Sans Pro"/>
                <a:ea typeface="Source Sans Pro"/>
                <a:hlinkClick r:id="rId4" tooltip="http://www.w3.org/WAI/WCAG21/quickref/#media-equiv"/>
              </a:rPr>
              <a:t>sous-titres et autres alternatives</a:t>
            </a:r>
            <a:r>
              <a:rPr lang="fr-FR" sz="1600" b="0" strike="noStrike" spc="-1">
                <a:solidFill>
                  <a:schemeClr val="dk1"/>
                </a:solidFill>
                <a:latin typeface="Source Sans Pro"/>
                <a:ea typeface="Source Sans Pro"/>
              </a:rPr>
              <a:t> pour le multimédia.</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Créer des contenus qui peuvent être </a:t>
            </a:r>
            <a:r>
              <a:rPr lang="fr-FR" sz="1600" b="0" u="sng" strike="noStrike" spc="-1">
                <a:solidFill>
                  <a:schemeClr val="dk1"/>
                </a:solidFill>
                <a:latin typeface="Source Sans Pro"/>
                <a:ea typeface="Source Sans Pro"/>
                <a:hlinkClick r:id="rId5" tooltip="http://www.w3.org/WAI/WCAG21/quickref/#content-structure-separation"/>
              </a:rPr>
              <a:t>présentés de différentes manières</a:t>
            </a:r>
            <a:r>
              <a:rPr lang="fr-FR" sz="1600" b="0" strike="noStrike" spc="-1">
                <a:solidFill>
                  <a:schemeClr val="dk1"/>
                </a:solidFill>
                <a:latin typeface="Source Sans Pro"/>
                <a:ea typeface="Source Sans Pro"/>
              </a:rPr>
              <a:t>, y compris par les technologies d’assistance, sans perdre la signification.</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Faciliter la </a:t>
            </a:r>
            <a:r>
              <a:rPr lang="fr-FR" sz="1600" b="0" u="sng" strike="noStrike" spc="-1">
                <a:solidFill>
                  <a:schemeClr val="dk1"/>
                </a:solidFill>
                <a:latin typeface="Source Sans Pro"/>
                <a:ea typeface="Source Sans Pro"/>
                <a:hlinkClick r:id="rId6" tooltip="http://www.w3.org/WAI/WCAG21/quickref/#visual-audio-contrast"/>
              </a:rPr>
              <a:t>perception visuelle et auditive du contenu</a:t>
            </a:r>
            <a:r>
              <a:rPr lang="fr-FR" sz="1600" b="0" strike="noStrike" spc="-1">
                <a:solidFill>
                  <a:schemeClr val="dk1"/>
                </a:solidFill>
                <a:latin typeface="Source Sans Pro"/>
                <a:ea typeface="Source Sans Pro"/>
              </a:rPr>
              <a:t> par l’utilisateur.</a:t>
            </a:r>
            <a:endParaRPr lang="fr-FR" sz="1600" b="0" strike="noStrike" spc="-1">
              <a:solidFill>
                <a:srgbClr val="000000"/>
              </a:solidFill>
              <a:latin typeface="Arial"/>
            </a:endParaRPr>
          </a:p>
          <a:p>
            <a:pPr indent="0">
              <a:lnSpc>
                <a:spcPct val="100000"/>
              </a:lnSpc>
              <a:buNone/>
              <a:tabLst>
                <a:tab pos="0" algn="l"/>
              </a:tabLst>
              <a:defRPr/>
            </a:pPr>
            <a:endParaRPr lang="fr-FR" sz="1600" b="0" strike="noStrike" spc="-1">
              <a:solidFill>
                <a:srgbClr val="000000"/>
              </a:solidFill>
              <a:latin typeface="Arial"/>
            </a:endParaRPr>
          </a:p>
          <a:p>
            <a:pPr indent="0">
              <a:lnSpc>
                <a:spcPct val="100000"/>
              </a:lnSpc>
              <a:buNone/>
              <a:tabLst>
                <a:tab pos="0" algn="l"/>
              </a:tabLst>
              <a:defRPr/>
            </a:pPr>
            <a:r>
              <a:rPr lang="fr-FR" sz="1600" b="1" strike="noStrike" spc="-1">
                <a:solidFill>
                  <a:schemeClr val="dk1"/>
                </a:solidFill>
                <a:latin typeface="Source Sans Pro"/>
                <a:ea typeface="Source Sans Pro"/>
              </a:rPr>
              <a:t>Utilisable </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indent="0">
              <a:lnSpc>
                <a:spcPct val="100000"/>
              </a:lnSpc>
              <a:buNone/>
              <a:tabLst>
                <a:tab pos="0" algn="l"/>
              </a:tabLst>
              <a:defRPr/>
            </a:pPr>
            <a:r>
              <a:rPr lang="fr-FR" sz="1600" b="0" strike="noStrike" spc="-1">
                <a:solidFill>
                  <a:schemeClr val="dk1"/>
                </a:solidFill>
                <a:latin typeface="Source Sans Pro"/>
                <a:ea typeface="Source Sans Pro"/>
              </a:rPr>
              <a:t>Exemple : les contenus doivent pouvoir être consultés en utilisant un clavier</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Rendre toutes les fonctionnalités accessibles au </a:t>
            </a:r>
            <a:r>
              <a:rPr lang="fr-FR" sz="1600" b="0" u="sng" strike="noStrike" spc="-1">
                <a:solidFill>
                  <a:schemeClr val="dk1"/>
                </a:solidFill>
                <a:latin typeface="Source Sans Pro"/>
                <a:ea typeface="Source Sans Pro"/>
                <a:hlinkClick r:id="rId7" tooltip="http://www.w3.org/WAI/WCAG21/quickref/#keyboard-operation"/>
              </a:rPr>
              <a:t>clavier</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Laisser à l’utilisateur </a:t>
            </a:r>
            <a:r>
              <a:rPr lang="fr-FR" sz="1600" b="0" u="sng" strike="noStrike" spc="-1">
                <a:solidFill>
                  <a:schemeClr val="dk1"/>
                </a:solidFill>
                <a:latin typeface="Source Sans Pro"/>
                <a:ea typeface="Source Sans Pro"/>
                <a:hlinkClick r:id="rId8" tooltip="http://www.w3.org/WAI/WCAG21/quickref/#time-limits"/>
              </a:rPr>
              <a:t>suffisamment de temps</a:t>
            </a:r>
            <a:r>
              <a:rPr lang="fr-FR" sz="1600" b="0" strike="noStrike" spc="-1">
                <a:solidFill>
                  <a:schemeClr val="dk1"/>
                </a:solidFill>
                <a:latin typeface="Source Sans Pro"/>
                <a:ea typeface="Source Sans Pro"/>
              </a:rPr>
              <a:t> pour lire et utiliser le contenu.</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Ne pas concevoir de contenus susceptible de provoquer des </a:t>
            </a:r>
            <a:r>
              <a:rPr lang="fr-FR" sz="1600" b="0" u="sng" strike="noStrike" spc="-1">
                <a:solidFill>
                  <a:schemeClr val="dk1"/>
                </a:solidFill>
                <a:latin typeface="Source Sans Pro"/>
                <a:ea typeface="Source Sans Pro"/>
                <a:hlinkClick r:id="rId9" tooltip="http://www.w3.org/WAI/WCAG21/quickref/#seizure"/>
              </a:rPr>
              <a:t>crises</a:t>
            </a:r>
            <a:r>
              <a:rPr lang="fr-FR" sz="1600" b="0" strike="noStrike" spc="-1">
                <a:solidFill>
                  <a:schemeClr val="dk1"/>
                </a:solidFill>
                <a:latin typeface="Source Sans Pro"/>
                <a:ea typeface="Source Sans Pro"/>
              </a:rPr>
              <a:t> ou des réactions physiques.</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Aider l’utilisateur à </a:t>
            </a:r>
            <a:r>
              <a:rPr lang="fr-FR" sz="1600" b="0" u="sng" strike="noStrike" spc="-1">
                <a:solidFill>
                  <a:schemeClr val="dk1"/>
                </a:solidFill>
                <a:latin typeface="Source Sans Pro"/>
                <a:ea typeface="Source Sans Pro"/>
                <a:hlinkClick r:id="rId10" tooltip="http://www.w3.org/WAI/WCAG21/quickref/#navigation-mechanisms"/>
              </a:rPr>
              <a:t>naviguer et trouver le contenu</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Faciliter l’utilisation </a:t>
            </a:r>
            <a:r>
              <a:rPr lang="fr-FR" sz="1600" b="0" u="sng" strike="noStrike" spc="-1">
                <a:solidFill>
                  <a:schemeClr val="dk1"/>
                </a:solidFill>
                <a:latin typeface="Source Sans Pro"/>
                <a:ea typeface="Source Sans Pro"/>
                <a:hlinkClick r:id="rId11" tooltip="https://www.w3.org/WAI/WCAG21/quickref/#navigation-mechanisms"/>
              </a:rPr>
              <a:t>d’outils de saisie autres que le clavier</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indent="0">
              <a:lnSpc>
                <a:spcPct val="100000"/>
              </a:lnSpc>
              <a:buNone/>
              <a:tabLst>
                <a:tab pos="0" algn="l"/>
              </a:tabLst>
              <a:defRPr/>
            </a:pPr>
            <a:endParaRPr lang="fr-FR" sz="1600" b="0" strike="noStrike" spc="-1">
              <a:solidFill>
                <a:srgbClr val="000000"/>
              </a:solidFill>
              <a:latin typeface="Arial"/>
            </a:endParaRPr>
          </a:p>
          <a:p>
            <a:pPr indent="0">
              <a:lnSpc>
                <a:spcPct val="100000"/>
              </a:lnSpc>
              <a:buNone/>
              <a:tabLst>
                <a:tab pos="0" algn="l"/>
              </a:tabLst>
              <a:defRPr/>
            </a:pPr>
            <a:r>
              <a:rPr lang="fr-FR" sz="1600" b="1" strike="noStrike" spc="-1">
                <a:solidFill>
                  <a:schemeClr val="dk1"/>
                </a:solidFill>
                <a:latin typeface="Source Sans Pro"/>
                <a:ea typeface="Source Sans Pro"/>
              </a:rPr>
              <a:t>Compréhensible </a:t>
            </a:r>
            <a:r>
              <a:rPr lang="fr-FR" sz="1600" b="0" strike="noStrike" spc="-1">
                <a:solidFill>
                  <a:schemeClr val="dk1"/>
                </a:solidFill>
                <a:latin typeface="Source Sans Pro"/>
                <a:ea typeface="Source Sans Pro"/>
              </a:rPr>
              <a:t>: </a:t>
            </a:r>
            <a:br>
              <a:rPr sz="1600"/>
            </a:br>
            <a:r>
              <a:rPr lang="fr-FR" sz="1600" b="0" strike="noStrike" spc="-1">
                <a:solidFill>
                  <a:schemeClr val="dk1"/>
                </a:solidFill>
                <a:latin typeface="Source Sans Pro"/>
                <a:ea typeface="Source Sans Pro"/>
              </a:rPr>
              <a:t>Exemple : la langue des contenus doit être précisée</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Rendre le texte </a:t>
            </a:r>
            <a:r>
              <a:rPr lang="fr-FR" sz="1600" b="0" u="sng" strike="noStrike" spc="-1">
                <a:solidFill>
                  <a:schemeClr val="dk1"/>
                </a:solidFill>
                <a:latin typeface="Source Sans Pro"/>
                <a:ea typeface="Source Sans Pro"/>
                <a:hlinkClick r:id="rId12" tooltip="http://www.w3.org/WAI/WCAG21/quickref/#meaning"/>
              </a:rPr>
              <a:t>lisible et compréhensible</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Faire en sorte que les contenus apparaissent et fonctionnent de manière </a:t>
            </a:r>
            <a:r>
              <a:rPr lang="fr-FR" sz="1600" b="0" u="sng" strike="noStrike" spc="-1">
                <a:solidFill>
                  <a:schemeClr val="dk1"/>
                </a:solidFill>
                <a:latin typeface="Source Sans Pro"/>
                <a:ea typeface="Source Sans Pro"/>
                <a:hlinkClick r:id="rId13" tooltip="http://www.w3.org/WAI/WCAG21/quickref/#consistent-behavior"/>
              </a:rPr>
              <a:t>prévisible</a:t>
            </a:r>
            <a:r>
              <a:rPr lang="fr-FR" sz="1600" b="0" strike="noStrike" spc="-1">
                <a:solidFill>
                  <a:schemeClr val="dk1"/>
                </a:solidFill>
                <a:latin typeface="Source Sans Pro"/>
                <a:ea typeface="Source Sans Pro"/>
              </a:rPr>
              <a:t>.</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Aider l’utilisateur à </a:t>
            </a:r>
            <a:r>
              <a:rPr lang="fr-FR" sz="1600" b="0" u="sng" strike="noStrike" spc="-1">
                <a:solidFill>
                  <a:schemeClr val="dk1"/>
                </a:solidFill>
                <a:latin typeface="Source Sans Pro"/>
                <a:ea typeface="Source Sans Pro"/>
                <a:hlinkClick r:id="rId14" tooltip="http://www.w3.org/WAI/WCAG21/quickref/#minimize-error"/>
              </a:rPr>
              <a:t>éviter et corriger les erreurs</a:t>
            </a:r>
            <a:endParaRPr lang="fr-FR" sz="1600" b="0" strike="noStrike" spc="-1">
              <a:solidFill>
                <a:srgbClr val="000000"/>
              </a:solidFill>
              <a:latin typeface="Arial"/>
            </a:endParaRPr>
          </a:p>
          <a:p>
            <a:pPr indent="0">
              <a:lnSpc>
                <a:spcPct val="100000"/>
              </a:lnSpc>
              <a:buNone/>
              <a:tabLst>
                <a:tab pos="0" algn="l"/>
              </a:tabLst>
              <a:defRPr/>
            </a:pPr>
            <a:endParaRPr lang="fr-FR" sz="1600" b="0" strike="noStrike" spc="-1">
              <a:solidFill>
                <a:srgbClr val="000000"/>
              </a:solidFill>
              <a:latin typeface="Arial"/>
            </a:endParaRPr>
          </a:p>
          <a:p>
            <a:pPr indent="0">
              <a:lnSpc>
                <a:spcPct val="100000"/>
              </a:lnSpc>
              <a:buNone/>
              <a:tabLst>
                <a:tab pos="0" algn="l"/>
              </a:tabLst>
              <a:defRPr/>
            </a:pPr>
            <a:r>
              <a:rPr lang="fr-FR" sz="1600" b="1" strike="noStrike" spc="-1">
                <a:solidFill>
                  <a:schemeClr val="dk1"/>
                </a:solidFill>
                <a:latin typeface="Source Sans Pro"/>
                <a:ea typeface="Source Sans Pro"/>
              </a:rPr>
              <a:t>Robuste </a:t>
            </a:r>
            <a:r>
              <a:rPr lang="fr-FR" sz="1600" b="0" strike="noStrike" spc="-1">
                <a:solidFill>
                  <a:schemeClr val="dk1"/>
                </a:solidFill>
                <a:latin typeface="Source Sans Pro"/>
                <a:ea typeface="Source Sans Pro"/>
              </a:rPr>
              <a:t>:</a:t>
            </a:r>
            <a:br>
              <a:rPr sz="1600"/>
            </a:br>
            <a:r>
              <a:rPr lang="fr-FR" sz="1600" b="0" strike="noStrike" spc="-1">
                <a:solidFill>
                  <a:schemeClr val="dk1"/>
                </a:solidFill>
                <a:latin typeface="Source Sans Pro"/>
                <a:ea typeface="Source Sans Pro"/>
              </a:rPr>
              <a:t>Exemple : ce principe est le plus technique des quatre et fait référence à la manière dont sont utilisées les langages informatiques pour construire du contenu. N’étant pas informaticien, et vous non plus, je m’abstiendrai de vous donner un exemple</a:t>
            </a:r>
            <a:endParaRPr lang="fr-FR" sz="16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1600" b="0" strike="noStrike" spc="-1">
                <a:solidFill>
                  <a:schemeClr val="dk1"/>
                </a:solidFill>
                <a:latin typeface="Source Sans Pro"/>
                <a:ea typeface="Source Sans Pro"/>
              </a:rPr>
              <a:t>Optimiser la </a:t>
            </a:r>
            <a:r>
              <a:rPr lang="fr-FR" sz="1600" b="0" u="sng" strike="noStrike" spc="-1">
                <a:solidFill>
                  <a:schemeClr val="dk1"/>
                </a:solidFill>
                <a:latin typeface="Source Sans Pro"/>
                <a:ea typeface="Source Sans Pro"/>
                <a:hlinkClick r:id="rId15" tooltip="http://www.w3.org/WAI/WCAG21/quickref/#ensure-compat"/>
              </a:rPr>
              <a:t>compatibilité</a:t>
            </a:r>
            <a:r>
              <a:rPr lang="fr-FR" sz="1600" b="0" strike="noStrike" spc="-1">
                <a:solidFill>
                  <a:schemeClr val="dk1"/>
                </a:solidFill>
                <a:latin typeface="Source Sans Pro"/>
                <a:ea typeface="Source Sans Pro"/>
              </a:rPr>
              <a:t> avec les outils des utilisateurs actuels et futurs</a:t>
            </a:r>
            <a:endParaRPr lang="fr-FR" sz="1600" b="0" strike="noStrike" spc="-1">
              <a:solidFill>
                <a:srgbClr val="000000"/>
              </a:solidFill>
              <a:latin typeface="Arial"/>
            </a:endParaRPr>
          </a:p>
          <a:p>
            <a:pPr indent="0">
              <a:lnSpc>
                <a:spcPct val="100000"/>
              </a:lnSpc>
              <a:buNone/>
              <a:tabLst>
                <a:tab pos="0" algn="l"/>
              </a:tabLst>
              <a:defRPr/>
            </a:pPr>
            <a:endParaRPr lang="fr-FR" sz="1600" b="0" strike="noStrike" spc="-1">
              <a:solidFill>
                <a:srgbClr val="000000"/>
              </a:solidFill>
              <a:latin typeface="Arial"/>
            </a:endParaRPr>
          </a:p>
          <a:p>
            <a:pPr indent="0">
              <a:lnSpc>
                <a:spcPct val="100000"/>
              </a:lnSpc>
              <a:buNone/>
              <a:tabLst>
                <a:tab pos="0" algn="l"/>
              </a:tabLst>
              <a:defRPr/>
            </a:pPr>
            <a:r>
              <a:rPr lang="fr-FR" sz="1600" b="0" strike="noStrike" spc="-1">
                <a:solidFill>
                  <a:schemeClr val="dk1"/>
                </a:solidFill>
                <a:latin typeface="Source Sans Pro"/>
                <a:ea typeface="Source Sans Pro"/>
              </a:rPr>
              <a:t>Le WCAG se décline en principes, on vient de le voir, les principes sont eux-mêmes déclinés en règles, les règles en critères de succès et en techniques suffisante et recommandées.</a:t>
            </a:r>
            <a:endParaRPr lang="fr-FR" sz="1600" b="0" strike="noStrike" spc="-1">
              <a:solidFill>
                <a:srgbClr val="000000"/>
              </a:solidFill>
              <a:latin typeface="Arial"/>
            </a:endParaRPr>
          </a:p>
          <a:p>
            <a:pPr indent="0">
              <a:lnSpc>
                <a:spcPct val="100000"/>
              </a:lnSpc>
              <a:buNone/>
              <a:tabLst>
                <a:tab pos="0" algn="l"/>
              </a:tabLst>
              <a:defRPr/>
            </a:pPr>
            <a:r>
              <a:rPr lang="fr-FR" sz="1600" b="0" strike="noStrike" spc="-1">
                <a:solidFill>
                  <a:schemeClr val="dk1"/>
                </a:solidFill>
                <a:latin typeface="Source Sans Pro"/>
                <a:ea typeface="Source Sans Pro"/>
              </a:rPr>
              <a:t>Exemple de principe/règles/techniques suffisantes et recommandées : </a:t>
            </a:r>
            <a:endParaRPr lang="fr-FR" sz="1600" b="0" strike="noStrike" spc="-1">
              <a:solidFill>
                <a:srgbClr val="000000"/>
              </a:solidFill>
              <a:latin typeface="Arial"/>
            </a:endParaRPr>
          </a:p>
          <a:p>
            <a:pPr marL="285840" indent="-285840" defTabSz="1238759">
              <a:lnSpc>
                <a:spcPct val="100000"/>
              </a:lnSpc>
              <a:buClr>
                <a:srgbClr val="000000"/>
              </a:buClr>
              <a:buFont typeface="Arial"/>
              <a:buChar char="•"/>
              <a:tabLst>
                <a:tab pos="0" algn="l"/>
              </a:tabLst>
              <a:defRPr/>
            </a:pPr>
            <a:r>
              <a:rPr lang="fr-FR" sz="1600" b="0" strike="noStrike" spc="-1">
                <a:solidFill>
                  <a:srgbClr val="000000"/>
                </a:solidFill>
                <a:latin typeface="Source Sans Pro"/>
                <a:ea typeface="Source Sans Pro"/>
              </a:rPr>
              <a:t>Principe 1 – Perceptible</a:t>
            </a:r>
            <a:endParaRPr lang="fr-FR" sz="1600" b="0" strike="noStrike" spc="-1">
              <a:solidFill>
                <a:srgbClr val="000000"/>
              </a:solidFill>
              <a:latin typeface="Arial"/>
            </a:endParaRPr>
          </a:p>
          <a:p>
            <a:pPr marL="285840" indent="-285840" defTabSz="1238759">
              <a:lnSpc>
                <a:spcPct val="100000"/>
              </a:lnSpc>
              <a:buClr>
                <a:srgbClr val="000000"/>
              </a:buClr>
              <a:buFont typeface="Arial"/>
              <a:buChar char="•"/>
              <a:tabLst>
                <a:tab pos="0" algn="l"/>
              </a:tabLst>
              <a:defRPr/>
            </a:pPr>
            <a:r>
              <a:rPr lang="fr-FR" sz="1600" b="0" strike="noStrike" spc="-1">
                <a:solidFill>
                  <a:srgbClr val="000000"/>
                </a:solidFill>
                <a:latin typeface="Source Sans Pro"/>
                <a:ea typeface="Source Sans Pro"/>
              </a:rPr>
              <a:t>Règle 1.1 – Les équivalents textuels</a:t>
            </a:r>
            <a:endParaRPr lang="fr-FR" sz="1600" b="0" strike="noStrike" spc="-1">
              <a:solidFill>
                <a:srgbClr val="000000"/>
              </a:solidFill>
              <a:latin typeface="Arial"/>
            </a:endParaRPr>
          </a:p>
          <a:p>
            <a:pPr marL="285840" indent="-285840" defTabSz="1238759">
              <a:lnSpc>
                <a:spcPct val="100000"/>
              </a:lnSpc>
              <a:buClr>
                <a:srgbClr val="000000"/>
              </a:buClr>
              <a:buFont typeface="Arial"/>
              <a:buChar char="•"/>
              <a:tabLst>
                <a:tab pos="0" algn="l"/>
              </a:tabLst>
              <a:defRPr/>
            </a:pPr>
            <a:r>
              <a:rPr lang="fr-FR" sz="1600" b="0" strike="noStrike" spc="-1">
                <a:solidFill>
                  <a:srgbClr val="000000"/>
                </a:solidFill>
                <a:latin typeface="Source Sans Pro"/>
                <a:ea typeface="Source Sans Pro"/>
              </a:rPr>
              <a:t>Critère de succès 1.1.1 Contenu non textuel : tout contenu non textuel présenté à l'utilisateur a un équivalent textuel qui remplit une fonction équivalente</a:t>
            </a:r>
            <a:endParaRPr lang="fr-FR" sz="1600" b="0" strike="noStrike" spc="-1">
              <a:solidFill>
                <a:srgbClr val="000000"/>
              </a:solidFill>
              <a:latin typeface="Arial"/>
            </a:endParaRPr>
          </a:p>
          <a:p>
            <a:pPr marL="285840" indent="-285840" defTabSz="1238759">
              <a:lnSpc>
                <a:spcPct val="100000"/>
              </a:lnSpc>
              <a:buClr>
                <a:srgbClr val="000000"/>
              </a:buClr>
              <a:buFont typeface="Arial"/>
              <a:buChar char="•"/>
              <a:tabLst>
                <a:tab pos="0" algn="l"/>
              </a:tabLst>
              <a:defRPr/>
            </a:pPr>
            <a:r>
              <a:rPr lang="fr-FR" sz="1600" b="0" strike="noStrike" spc="-1">
                <a:solidFill>
                  <a:srgbClr val="000000"/>
                </a:solidFill>
                <a:latin typeface="Source Sans Pro"/>
                <a:ea typeface="Source Sans Pro"/>
              </a:rPr>
              <a:t>Une des technique suffisante et recommandée : utiliser l’attribut “alt” des éléments img</a:t>
            </a:r>
            <a:endParaRPr lang="fr-FR" sz="1600" b="0" strike="noStrike" spc="-1">
              <a:solidFill>
                <a:srgbClr val="000000"/>
              </a:solidFill>
              <a:latin typeface="Arial"/>
            </a:endParaRPr>
          </a:p>
          <a:p>
            <a:pPr indent="0" defTabSz="1238759">
              <a:lnSpc>
                <a:spcPct val="100000"/>
              </a:lnSpc>
              <a:buNone/>
              <a:tabLst>
                <a:tab pos="0" algn="l"/>
              </a:tabLst>
              <a:defRPr/>
            </a:pPr>
            <a:endParaRPr lang="fr-FR" sz="1600" b="0" strike="noStrike" spc="-1">
              <a:solidFill>
                <a:srgbClr val="000000"/>
              </a:solidFill>
              <a:latin typeface="Arial"/>
            </a:endParaRPr>
          </a:p>
        </p:txBody>
      </p:sp>
      <p:sp>
        <p:nvSpPr>
          <p:cNvPr id="295" name="PlaceHolder 3"/>
          <p:cNvSpPr>
            <a:spLocks noGrp="1"/>
          </p:cNvSpPr>
          <p:nvPr>
            <p:ph type="sldNum" idx="21"/>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3FE90C48-33C1-480E-9C5A-ABAE59CFD109}" type="slidenum">
              <a:rPr lang="fr-FR" sz="1100" b="0" strike="noStrike" spc="-1">
                <a:solidFill>
                  <a:srgbClr val="000000"/>
                </a:solidFill>
                <a:latin typeface="Times New Roman"/>
                <a:ea typeface="DejaVu Sans"/>
              </a:rPr>
              <a:t>22</a:t>
            </a:fld>
            <a:endParaRPr lang="fr-FR" sz="1100" b="0" strike="noStrike" spc="-1">
              <a:solidFill>
                <a:srgbClr val="000000"/>
              </a:solidFill>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96" name="PlaceHolder 1"/>
          <p:cNvSpPr>
            <a:spLocks noGrp="1" noRot="1" noChangeAspect="1"/>
          </p:cNvSpPr>
          <p:nvPr>
            <p:ph type="sldImg"/>
          </p:nvPr>
        </p:nvSpPr>
        <p:spPr bwMode="auto">
          <a:xfrm>
            <a:off x="0" y="812800"/>
            <a:ext cx="0" cy="0"/>
          </a:xfrm>
          <a:prstGeom prst="rect">
            <a:avLst/>
          </a:prstGeom>
          <a:ln w="0">
            <a:noFill/>
          </a:ln>
        </p:spPr>
      </p:sp>
      <p:sp>
        <p:nvSpPr>
          <p:cNvPr id="297"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298" name="PlaceHolder 3"/>
          <p:cNvSpPr>
            <a:spLocks noGrp="1"/>
          </p:cNvSpPr>
          <p:nvPr>
            <p:ph type="sldNum" idx="22"/>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231CC707-2745-42A4-B5B5-5B96C3ADA1E0}" type="slidenum">
              <a:rPr lang="fr-FR" sz="1400" b="0" strike="noStrike" spc="-1">
                <a:solidFill>
                  <a:srgbClr val="000000"/>
                </a:solidFill>
                <a:latin typeface="Times New Roman"/>
                <a:ea typeface="DejaVu Sans"/>
              </a:rPr>
              <a:t>23</a:t>
            </a:fld>
            <a:endParaRPr lang="fr-FR" sz="1400" b="0" strike="noStrike" spc="-1">
              <a:solidFill>
                <a:srgbClr val="000000"/>
              </a:solidFill>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99" name="PlaceHolder 1"/>
          <p:cNvSpPr>
            <a:spLocks noGrp="1" noRot="1" noChangeAspect="1"/>
          </p:cNvSpPr>
          <p:nvPr>
            <p:ph type="sldImg"/>
          </p:nvPr>
        </p:nvSpPr>
        <p:spPr bwMode="auto">
          <a:xfrm>
            <a:off x="296863" y="1165225"/>
            <a:ext cx="5594350" cy="3146425"/>
          </a:xfrm>
          <a:prstGeom prst="rect">
            <a:avLst/>
          </a:prstGeom>
          <a:ln w="0">
            <a:noFill/>
          </a:ln>
        </p:spPr>
      </p:sp>
      <p:sp>
        <p:nvSpPr>
          <p:cNvPr id="300"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01" name="PlaceHolder 3"/>
          <p:cNvSpPr>
            <a:spLocks noGrp="1"/>
          </p:cNvSpPr>
          <p:nvPr>
            <p:ph type="sldNum" idx="23"/>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615CCCE0-A3CB-4214-881F-024D27F368FB}" type="slidenum">
              <a:rPr lang="fr-FR" sz="1100" b="0" strike="noStrike" spc="-1">
                <a:solidFill>
                  <a:srgbClr val="000000"/>
                </a:solidFill>
                <a:latin typeface="Times New Roman"/>
                <a:ea typeface="DejaVu Sans"/>
              </a:rPr>
              <a:t>24</a:t>
            </a:fld>
            <a:endParaRPr lang="fr-FR" sz="1100" b="0" strike="noStrike" spc="-1">
              <a:solidFill>
                <a:srgbClr val="000000"/>
              </a:solidFill>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02" name="PlaceHolder 1"/>
          <p:cNvSpPr>
            <a:spLocks noGrp="1" noRot="1" noChangeAspect="1"/>
          </p:cNvSpPr>
          <p:nvPr>
            <p:ph type="sldImg"/>
          </p:nvPr>
        </p:nvSpPr>
        <p:spPr bwMode="auto">
          <a:xfrm>
            <a:off x="0" y="812800"/>
            <a:ext cx="0" cy="0"/>
          </a:xfrm>
          <a:prstGeom prst="rect">
            <a:avLst/>
          </a:prstGeom>
          <a:ln w="0">
            <a:noFill/>
          </a:ln>
        </p:spPr>
      </p:sp>
      <p:sp>
        <p:nvSpPr>
          <p:cNvPr id="303"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304" name="PlaceHolder 3"/>
          <p:cNvSpPr>
            <a:spLocks noGrp="1"/>
          </p:cNvSpPr>
          <p:nvPr>
            <p:ph type="sldNum" idx="24"/>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0420BE8B-A26A-42FE-9529-F132A3A0E248}" type="slidenum">
              <a:rPr lang="fr-FR" sz="1400" b="0" strike="noStrike" spc="-1">
                <a:solidFill>
                  <a:srgbClr val="000000"/>
                </a:solidFill>
                <a:latin typeface="Times New Roman"/>
                <a:ea typeface="DejaVu Sans"/>
              </a:rPr>
              <a:t>25</a:t>
            </a:fld>
            <a:endParaRPr lang="fr-FR" sz="1400" b="0" strike="noStrike" spc="-1">
              <a:solidFill>
                <a:srgbClr val="000000"/>
              </a:solidFill>
              <a:latin typeface="Times New Roman"/>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08" name="PlaceHolder 1"/>
          <p:cNvSpPr>
            <a:spLocks noGrp="1" noRot="1" noChangeAspect="1"/>
          </p:cNvSpPr>
          <p:nvPr>
            <p:ph type="sldImg"/>
          </p:nvPr>
        </p:nvSpPr>
        <p:spPr bwMode="auto">
          <a:xfrm>
            <a:off x="296863" y="1165225"/>
            <a:ext cx="5594350" cy="3146425"/>
          </a:xfrm>
          <a:prstGeom prst="rect">
            <a:avLst/>
          </a:prstGeom>
          <a:ln w="0">
            <a:noFill/>
          </a:ln>
        </p:spPr>
      </p:sp>
      <p:sp>
        <p:nvSpPr>
          <p:cNvPr id="30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10" name="PlaceHolder 3"/>
          <p:cNvSpPr>
            <a:spLocks noGrp="1"/>
          </p:cNvSpPr>
          <p:nvPr>
            <p:ph type="sldNum" idx="2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0E3EAEA0-DB7D-4C80-AD09-B259A1DB01A0}" type="slidenum">
              <a:rPr lang="fr-FR" sz="1100" b="0" strike="noStrike" spc="-1">
                <a:solidFill>
                  <a:srgbClr val="000000"/>
                </a:solidFill>
                <a:latin typeface="Times New Roman"/>
                <a:ea typeface="DejaVu Sans"/>
              </a:rPr>
              <a:t>26</a:t>
            </a:fld>
            <a:endParaRPr lang="fr-FR" sz="1100" b="0" strike="noStrike" spc="-1">
              <a:solidFill>
                <a:srgbClr val="000000"/>
              </a:solidFill>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11" name="PlaceHolder 1"/>
          <p:cNvSpPr>
            <a:spLocks noGrp="1" noRot="1" noChangeAspect="1"/>
          </p:cNvSpPr>
          <p:nvPr>
            <p:ph type="sldImg"/>
          </p:nvPr>
        </p:nvSpPr>
        <p:spPr bwMode="auto">
          <a:xfrm>
            <a:off x="296863" y="1165225"/>
            <a:ext cx="5594350" cy="3146425"/>
          </a:xfrm>
          <a:prstGeom prst="rect">
            <a:avLst/>
          </a:prstGeom>
          <a:ln w="0">
            <a:noFill/>
          </a:ln>
        </p:spPr>
      </p:sp>
      <p:sp>
        <p:nvSpPr>
          <p:cNvPr id="31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1200" b="0" strike="noStrike" spc="-1">
                <a:solidFill>
                  <a:schemeClr val="dk1"/>
                </a:solidFill>
                <a:latin typeface="Source Sans Pro"/>
                <a:ea typeface="Source Sans Pro"/>
              </a:rPr>
              <a:t>En France, nous avons le </a:t>
            </a:r>
            <a:r>
              <a:rPr lang="fr-FR" sz="1200" b="1" strike="noStrike" spc="-1">
                <a:solidFill>
                  <a:schemeClr val="dk1"/>
                </a:solidFill>
                <a:latin typeface="Source Sans Pro"/>
                <a:ea typeface="Source Sans Pro"/>
              </a:rPr>
              <a:t>RGAA, </a:t>
            </a:r>
            <a:r>
              <a:rPr lang="fr-FR" sz="1200" b="0" strike="noStrike" spc="-1">
                <a:solidFill>
                  <a:schemeClr val="dk1"/>
                </a:solidFill>
                <a:latin typeface="Source Sans Pro"/>
                <a:ea typeface="Source Sans Pro"/>
              </a:rPr>
              <a:t>le référentiel général d’amélioration de l’accessibilité qui </a:t>
            </a:r>
            <a:r>
              <a:rPr lang="fr-FR" sz="1200" b="0" strike="noStrike" spc="-1">
                <a:solidFill>
                  <a:srgbClr val="000000"/>
                </a:solidFill>
                <a:latin typeface="Source Sans Pro"/>
                <a:ea typeface="Source Sans Pro"/>
              </a:rPr>
              <a:t>définit les modalités techniques d'</a:t>
            </a:r>
            <a:r>
              <a:rPr lang="fr-FR" sz="1200" b="0" u="sng" strike="noStrike" spc="-1">
                <a:solidFill>
                  <a:srgbClr val="000000"/>
                </a:solidFill>
                <a:latin typeface="Source Sans Pro"/>
                <a:ea typeface="Source Sans Pro"/>
                <a:hlinkClick r:id="rId3" tooltip="https://fr.wikipedia.org/wiki/Accessibilité_du_web"/>
              </a:rPr>
              <a:t>accessibilité</a:t>
            </a:r>
            <a:r>
              <a:rPr lang="fr-FR" sz="1200" b="0" strike="noStrike" spc="-1">
                <a:solidFill>
                  <a:srgbClr val="000000"/>
                </a:solidFill>
                <a:latin typeface="Source Sans Pro"/>
                <a:ea typeface="Source Sans Pro"/>
              </a:rPr>
              <a:t> des services en ligne de l'État, des collectivités territoriales et des établissements publics ainsi que le service privés. </a:t>
            </a:r>
            <a:endParaRPr lang="fr-FR" sz="1200" b="0" strike="noStrike" spc="-1">
              <a:solidFill>
                <a:srgbClr val="000000"/>
              </a:solidFill>
              <a:latin typeface="Arial"/>
            </a:endParaRPr>
          </a:p>
          <a:p>
            <a:pPr marL="216000" indent="0">
              <a:lnSpc>
                <a:spcPct val="100000"/>
              </a:lnSpc>
              <a:buNone/>
              <a:tabLst>
                <a:tab pos="0" algn="l"/>
              </a:tabLst>
              <a:defRPr/>
            </a:pPr>
            <a:endParaRPr lang="fr-FR" sz="1200" b="0" strike="noStrike" spc="-1">
              <a:solidFill>
                <a:srgbClr val="000000"/>
              </a:solidFill>
              <a:latin typeface="Arial"/>
            </a:endParaRPr>
          </a:p>
          <a:p>
            <a:pPr marL="216000" indent="0">
              <a:lnSpc>
                <a:spcPct val="100000"/>
              </a:lnSpc>
              <a:buNone/>
              <a:tabLst>
                <a:tab pos="0" algn="l"/>
              </a:tabLst>
              <a:defRPr/>
            </a:pPr>
            <a:r>
              <a:rPr lang="fr-FR" sz="1200" b="0" strike="noStrike" spc="-1">
                <a:solidFill>
                  <a:srgbClr val="000000"/>
                </a:solidFill>
                <a:latin typeface="Source Sans Pro"/>
                <a:ea typeface="Source Sans Pro"/>
              </a:rPr>
              <a:t>Le RGAA découle de l'obligation d'accessibilité imposée par l'article 47 de la loi du 11 février 2005 pour « l'égalité des droits et des chances, la participation et la citoyenneté des personnes handicapées »</a:t>
            </a:r>
            <a:r>
              <a:rPr lang="fr-FR" sz="1200" b="0" u="sng" strike="noStrike" spc="-1" baseline="30000">
                <a:solidFill>
                  <a:srgbClr val="000000"/>
                </a:solidFill>
                <a:latin typeface="Source Sans Pro"/>
                <a:ea typeface="Source Sans Pro"/>
                <a:hlinkClick r:id="rId4" tooltip="https://fr.wikipedia.org/wiki/Référentiel_général_d%27amélioration_de_l%27accessibilité#cite_note-2"/>
              </a:rPr>
              <a:t>2</a:t>
            </a:r>
            <a:r>
              <a:rPr lang="fr-FR" sz="1200" b="0" strike="noStrike" spc="-1">
                <a:solidFill>
                  <a:srgbClr val="000000"/>
                </a:solidFill>
                <a:latin typeface="Source Sans Pro"/>
                <a:ea typeface="Source Sans Pro"/>
              </a:rPr>
              <a:t>, dont le décret d'application a été publié en mai 2009.</a:t>
            </a:r>
            <a:endParaRPr lang="fr-FR" sz="1200" b="0" strike="noStrike" spc="-1">
              <a:solidFill>
                <a:srgbClr val="000000"/>
              </a:solidFill>
              <a:latin typeface="Arial"/>
            </a:endParaRPr>
          </a:p>
          <a:p>
            <a:pPr marL="216000" indent="0">
              <a:lnSpc>
                <a:spcPct val="100000"/>
              </a:lnSpc>
              <a:buNone/>
              <a:tabLst>
                <a:tab pos="0" algn="l"/>
              </a:tabLst>
              <a:defRPr/>
            </a:pPr>
            <a:endParaRPr lang="fr-FR" sz="1200" b="0" strike="noStrike" spc="-1">
              <a:solidFill>
                <a:srgbClr val="000000"/>
              </a:solidFill>
              <a:latin typeface="Arial"/>
            </a:endParaRPr>
          </a:p>
          <a:p>
            <a:pPr marL="216000" indent="0">
              <a:lnSpc>
                <a:spcPct val="100000"/>
              </a:lnSpc>
              <a:buNone/>
              <a:tabLst>
                <a:tab pos="0" algn="l"/>
              </a:tabLst>
              <a:defRPr/>
            </a:pPr>
            <a:r>
              <a:rPr lang="fr-FR" sz="1200" b="1" strike="noStrike" spc="-1">
                <a:solidFill>
                  <a:schemeClr val="dk1"/>
                </a:solidFill>
                <a:latin typeface="Source Sans Pro"/>
                <a:ea typeface="Source Sans Pro"/>
              </a:rPr>
              <a:t>Notre RGAA et ses 106 critères repose sur les normes du WCAG. </a:t>
            </a:r>
            <a:endParaRPr lang="fr-FR" sz="1200" b="0" strike="noStrike" spc="-1">
              <a:solidFill>
                <a:srgbClr val="000000"/>
              </a:solidFill>
              <a:latin typeface="Arial"/>
            </a:endParaRPr>
          </a:p>
        </p:txBody>
      </p:sp>
      <p:sp>
        <p:nvSpPr>
          <p:cNvPr id="313" name="PlaceHolder 3"/>
          <p:cNvSpPr>
            <a:spLocks noGrp="1"/>
          </p:cNvSpPr>
          <p:nvPr>
            <p:ph type="sldNum" idx="27"/>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01ED1D54-79A1-4DFE-8712-6670F6D76E50}" type="slidenum">
              <a:rPr lang="fr-FR" sz="1100" b="0" strike="noStrike" spc="-1">
                <a:solidFill>
                  <a:srgbClr val="000000"/>
                </a:solidFill>
                <a:latin typeface="Times New Roman"/>
                <a:ea typeface="DejaVu Sans"/>
              </a:rPr>
              <a:t>27</a:t>
            </a:fld>
            <a:endParaRPr lang="fr-FR" sz="1100" b="0" strike="noStrike" spc="-1">
              <a:solidFill>
                <a:srgbClr val="000000"/>
              </a:solidFill>
              <a:latin typeface="Times New Roman"/>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14" name="PlaceHolder 1"/>
          <p:cNvSpPr>
            <a:spLocks noGrp="1" noRot="1" noChangeAspect="1"/>
          </p:cNvSpPr>
          <p:nvPr>
            <p:ph type="sldImg"/>
          </p:nvPr>
        </p:nvSpPr>
        <p:spPr bwMode="auto">
          <a:xfrm>
            <a:off x="296863" y="1165225"/>
            <a:ext cx="5594350" cy="3146425"/>
          </a:xfrm>
          <a:prstGeom prst="rect">
            <a:avLst/>
          </a:prstGeom>
          <a:ln w="0">
            <a:noFill/>
          </a:ln>
        </p:spPr>
      </p:sp>
      <p:sp>
        <p:nvSpPr>
          <p:cNvPr id="315"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12999"/>
              </a:lnSpc>
              <a:buNone/>
              <a:tabLst>
                <a:tab pos="0" algn="l"/>
              </a:tabLst>
              <a:defRPr/>
            </a:pPr>
            <a:r>
              <a:rPr lang="fr-FR" sz="1200" b="0" i="1" strike="noStrike" spc="-1">
                <a:solidFill>
                  <a:srgbClr val="000000"/>
                </a:solidFill>
                <a:latin typeface="Source Sans Pro"/>
                <a:ea typeface="Source Sans Pro"/>
              </a:rPr>
              <a:t>https://digital-strategy.ec.europa.eu/fr/policies/web-accessibility-directive-standards-and-harmonisation</a:t>
            </a:r>
            <a:endParaRPr lang="fr-FR" sz="1200" b="0" strike="noStrike" spc="-1">
              <a:solidFill>
                <a:srgbClr val="000000"/>
              </a:solidFill>
              <a:latin typeface="Arial"/>
            </a:endParaRPr>
          </a:p>
          <a:p>
            <a:pPr marL="216000" indent="0">
              <a:lnSpc>
                <a:spcPct val="112999"/>
              </a:lnSpc>
              <a:buNone/>
              <a:tabLst>
                <a:tab pos="0" algn="l"/>
              </a:tabLst>
              <a:defRPr/>
            </a:pPr>
            <a:endParaRPr lang="fr-FR" sz="1600" b="0" strike="noStrike" spc="-1">
              <a:solidFill>
                <a:srgbClr val="000000"/>
              </a:solidFill>
              <a:latin typeface="Arial"/>
            </a:endParaRPr>
          </a:p>
          <a:p>
            <a:pPr marL="216000" indent="0">
              <a:lnSpc>
                <a:spcPct val="112999"/>
              </a:lnSpc>
              <a:buNone/>
              <a:tabLst>
                <a:tab pos="0" algn="l"/>
              </a:tabLst>
              <a:defRPr/>
            </a:pPr>
            <a:r>
              <a:rPr lang="fr-FR" sz="1600" b="0" strike="noStrike" spc="-1">
                <a:solidFill>
                  <a:srgbClr val="000000"/>
                </a:solidFill>
                <a:latin typeface="Source Sans Pro"/>
                <a:ea typeface="Source Sans Pro"/>
              </a:rPr>
              <a:t>L’accessibilité numérique est un aspect important de l’engagement de la Commission européenne en faveur de </a:t>
            </a:r>
            <a:r>
              <a:rPr lang="fr-FR" sz="1600" b="1" strike="noStrike" spc="-1">
                <a:solidFill>
                  <a:srgbClr val="000000"/>
                </a:solidFill>
                <a:latin typeface="Source Sans Pro"/>
                <a:ea typeface="Source Sans Pro"/>
              </a:rPr>
              <a:t>l’inclusion, de la diversité et de la création d’une «Union de l’égalité</a:t>
            </a:r>
            <a:r>
              <a:rPr lang="fr-FR" sz="1600" b="0" strike="noStrike" spc="-1">
                <a:solidFill>
                  <a:srgbClr val="000000"/>
                </a:solidFill>
                <a:latin typeface="Source Sans Pro"/>
                <a:ea typeface="Source Sans Pro"/>
              </a:rPr>
              <a:t>». </a:t>
            </a:r>
            <a:endParaRPr lang="fr-FR" sz="1600" b="0" strike="noStrike" spc="-1">
              <a:solidFill>
                <a:srgbClr val="000000"/>
              </a:solidFill>
              <a:latin typeface="Arial"/>
            </a:endParaRPr>
          </a:p>
          <a:p>
            <a:pPr marL="216000" indent="0">
              <a:lnSpc>
                <a:spcPct val="112999"/>
              </a:lnSpc>
              <a:buNone/>
              <a:tabLst>
                <a:tab pos="0" algn="l"/>
              </a:tabLst>
              <a:defRPr/>
            </a:pPr>
            <a:r>
              <a:rPr lang="fr-FR" sz="1600" b="0" strike="noStrike" spc="-1">
                <a:solidFill>
                  <a:srgbClr val="000000"/>
                </a:solidFill>
                <a:latin typeface="Source Sans Pro"/>
                <a:ea typeface="Source Sans Pro"/>
              </a:rPr>
              <a:t>Les services et informations publics, qui n’étaient auparavant disponibles que dans des bureaux physiques ou sous forme imprimée, sont remplacés ou complétés par des équivalents en ligne. Il est essentiel de veiller à ce que ces services en ligne soient accessibles à toutes les personnes, quelles que soient leurs capacités, pour une société inclusive.</a:t>
            </a:r>
            <a:endParaRPr lang="fr-FR" sz="1600" b="0" strike="noStrike" spc="-1">
              <a:solidFill>
                <a:srgbClr val="000000"/>
              </a:solidFill>
              <a:latin typeface="Arial"/>
            </a:endParaRPr>
          </a:p>
          <a:p>
            <a:pPr marL="216000" indent="0">
              <a:lnSpc>
                <a:spcPct val="112999"/>
              </a:lnSpc>
              <a:buNone/>
              <a:tabLst>
                <a:tab pos="0" algn="l"/>
              </a:tabLst>
              <a:defRPr/>
            </a:pPr>
            <a:endParaRPr lang="fr-FR" sz="1600" b="0" strike="noStrike" spc="-1">
              <a:solidFill>
                <a:srgbClr val="000000"/>
              </a:solidFill>
              <a:latin typeface="Arial"/>
            </a:endParaRPr>
          </a:p>
          <a:p>
            <a:pPr marL="216000" indent="0" defTabSz="1238759">
              <a:lnSpc>
                <a:spcPct val="112999"/>
              </a:lnSpc>
              <a:buNone/>
              <a:tabLst>
                <a:tab pos="0" algn="l"/>
              </a:tabLst>
              <a:defRPr/>
            </a:pPr>
            <a:r>
              <a:rPr lang="fr-FR" sz="1600" b="0" strike="noStrike" spc="-1">
                <a:solidFill>
                  <a:srgbClr val="000000"/>
                </a:solidFill>
                <a:latin typeface="Source Sans Pro"/>
                <a:ea typeface="Source Sans Pro"/>
              </a:rPr>
              <a:t>La Directive Européenne (UE) 2016/2012 relative à l’accessibilité des sites web et des applications mobiles des organismes du secteur public : oblige tous les organismes du secteur public de l’UE à rendre leurs sites web et applications mobiles en ligne accessibles.</a:t>
            </a:r>
            <a:endParaRPr lang="fr-FR" sz="1600" b="0" strike="noStrike" spc="-1">
              <a:solidFill>
                <a:srgbClr val="000000"/>
              </a:solidFill>
              <a:latin typeface="Arial"/>
            </a:endParaRPr>
          </a:p>
          <a:p>
            <a:pPr marL="216000" indent="0" defTabSz="1238759">
              <a:lnSpc>
                <a:spcPct val="112999"/>
              </a:lnSpc>
              <a:buNone/>
              <a:tabLst>
                <a:tab pos="0" algn="l"/>
              </a:tabLst>
              <a:defRPr/>
            </a:pPr>
            <a:endParaRPr lang="fr-FR" sz="1600" b="0" strike="noStrike" spc="-1">
              <a:solidFill>
                <a:srgbClr val="000000"/>
              </a:solidFill>
              <a:latin typeface="Arial"/>
            </a:endParaRPr>
          </a:p>
          <a:p>
            <a:pPr marL="216000" indent="0" defTabSz="1238759">
              <a:lnSpc>
                <a:spcPct val="112999"/>
              </a:lnSpc>
              <a:buNone/>
              <a:tabLst>
                <a:tab pos="0" algn="l"/>
              </a:tabLst>
              <a:defRPr/>
            </a:pPr>
            <a:r>
              <a:rPr lang="fr-FR" sz="1600" b="0" strike="noStrike" spc="-1">
                <a:solidFill>
                  <a:srgbClr val="000000"/>
                </a:solidFill>
                <a:latin typeface="Source Sans Pro"/>
                <a:ea typeface="Source Sans Pro"/>
              </a:rPr>
              <a:t>L’</a:t>
            </a:r>
            <a:r>
              <a:rPr lang="fr-FR" sz="1600" b="0" u="sng" strike="noStrike" spc="-1">
                <a:solidFill>
                  <a:srgbClr val="000000"/>
                </a:solidFill>
                <a:latin typeface="Source Sans Pro"/>
                <a:ea typeface="Source Sans Pro"/>
                <a:hlinkClick r:id="rId3" tooltip="https://ec.europa.eu/social/main.jsp?catId=1202"/>
              </a:rPr>
              <a:t>EAA est une directive (directive 2019/882)</a:t>
            </a:r>
            <a:r>
              <a:rPr lang="fr-FR" sz="1600" b="0" strike="noStrike" spc="-1">
                <a:solidFill>
                  <a:srgbClr val="000000"/>
                </a:solidFill>
                <a:latin typeface="Source Sans Pro"/>
                <a:ea typeface="Source Sans Pro"/>
              </a:rPr>
              <a:t>. Chaque État membre devra transformer cette directive en sa propre loi nationale qui affectera les </a:t>
            </a:r>
            <a:r>
              <a:rPr lang="fr-FR" sz="1600" b="1" strike="noStrike" spc="-1">
                <a:solidFill>
                  <a:srgbClr val="000000"/>
                </a:solidFill>
                <a:latin typeface="Source Sans Pro"/>
                <a:ea typeface="Source Sans Pro"/>
              </a:rPr>
              <a:t>produits</a:t>
            </a:r>
            <a:r>
              <a:rPr lang="fr-FR" sz="1600" b="0" strike="noStrike" spc="-1">
                <a:solidFill>
                  <a:srgbClr val="000000"/>
                </a:solidFill>
                <a:latin typeface="Source Sans Pro"/>
                <a:ea typeface="Source Sans Pro"/>
              </a:rPr>
              <a:t> et les </a:t>
            </a:r>
            <a:r>
              <a:rPr lang="fr-FR" sz="1600" b="1" strike="noStrike" spc="-1">
                <a:solidFill>
                  <a:srgbClr val="000000"/>
                </a:solidFill>
                <a:latin typeface="Source Sans Pro"/>
                <a:ea typeface="Source Sans Pro"/>
              </a:rPr>
              <a:t>services</a:t>
            </a:r>
            <a:r>
              <a:rPr lang="fr-FR" sz="1600" b="0" strike="noStrike" spc="-1">
                <a:solidFill>
                  <a:srgbClr val="000000"/>
                </a:solidFill>
                <a:latin typeface="Source Sans Pro"/>
                <a:ea typeface="Source Sans Pro"/>
              </a:rPr>
              <a:t>. À partir de juin 2025, cette législation sera appliquée dans les pays de l’UE.</a:t>
            </a:r>
            <a:endParaRPr lang="fr-FR" sz="1600" b="0" strike="noStrike" spc="-1">
              <a:solidFill>
                <a:srgbClr val="000000"/>
              </a:solidFill>
              <a:latin typeface="Arial"/>
            </a:endParaRPr>
          </a:p>
          <a:p>
            <a:pPr marL="216000" indent="0" defTabSz="1238759">
              <a:lnSpc>
                <a:spcPct val="112999"/>
              </a:lnSpc>
              <a:buNone/>
              <a:tabLst>
                <a:tab pos="0" algn="l"/>
              </a:tabLst>
              <a:defRPr/>
            </a:pPr>
            <a:endParaRPr lang="fr-FR" sz="1600" b="0" strike="noStrike" spc="-1">
              <a:solidFill>
                <a:srgbClr val="000000"/>
              </a:solidFill>
              <a:latin typeface="Arial"/>
            </a:endParaRPr>
          </a:p>
        </p:txBody>
      </p:sp>
      <p:sp>
        <p:nvSpPr>
          <p:cNvPr id="316" name="PlaceHolder 3"/>
          <p:cNvSpPr>
            <a:spLocks noGrp="1"/>
          </p:cNvSpPr>
          <p:nvPr>
            <p:ph type="sldNum" idx="28"/>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588D7B5F-6C8A-47FF-B204-1A491EE71FA4}" type="slidenum">
              <a:rPr lang="fr-FR" sz="1100" b="0" strike="noStrike" spc="-1">
                <a:solidFill>
                  <a:srgbClr val="000000"/>
                </a:solidFill>
                <a:latin typeface="Times New Roman"/>
                <a:ea typeface="DejaVu Sans"/>
              </a:rPr>
              <a:t>28</a:t>
            </a:fld>
            <a:endParaRPr lang="fr-FR" sz="1100" b="0" strike="noStrike" spc="-1">
              <a:solidFill>
                <a:srgbClr val="000000"/>
              </a:solidFill>
              <a:latin typeface="Times New Roman"/>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17" name="PlaceHolder 1"/>
          <p:cNvSpPr>
            <a:spLocks noGrp="1" noRot="1" noChangeAspect="1"/>
          </p:cNvSpPr>
          <p:nvPr>
            <p:ph type="sldImg"/>
          </p:nvPr>
        </p:nvSpPr>
        <p:spPr bwMode="auto">
          <a:xfrm>
            <a:off x="296863" y="1165225"/>
            <a:ext cx="5594350" cy="3146425"/>
          </a:xfrm>
          <a:prstGeom prst="rect">
            <a:avLst/>
          </a:prstGeom>
          <a:ln w="0">
            <a:noFill/>
          </a:ln>
        </p:spPr>
      </p:sp>
      <p:sp>
        <p:nvSpPr>
          <p:cNvPr id="31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19" name="PlaceHolder 3"/>
          <p:cNvSpPr>
            <a:spLocks noGrp="1"/>
          </p:cNvSpPr>
          <p:nvPr>
            <p:ph type="sldNum" idx="2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D379B07C-4A3E-446B-A0A1-3B5270C95CE6}" type="slidenum">
              <a:rPr lang="fr-FR" sz="1100" b="0" strike="noStrike" spc="-1">
                <a:solidFill>
                  <a:srgbClr val="000000"/>
                </a:solidFill>
                <a:latin typeface="Times New Roman"/>
                <a:ea typeface="DejaVu Sans"/>
              </a:rPr>
              <a:t>29</a:t>
            </a:fld>
            <a:endParaRPr lang="fr-FR" sz="1100" b="0" strike="noStrike" spc="-1">
              <a:solidFill>
                <a:srgbClr val="000000"/>
              </a:solid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48" name="PlaceHolder 1"/>
          <p:cNvSpPr>
            <a:spLocks noGrp="1" noRot="1" noChangeAspect="1"/>
          </p:cNvSpPr>
          <p:nvPr>
            <p:ph type="sldImg"/>
          </p:nvPr>
        </p:nvSpPr>
        <p:spPr bwMode="auto">
          <a:xfrm>
            <a:off x="296863" y="1165225"/>
            <a:ext cx="5594350" cy="3146425"/>
          </a:xfrm>
          <a:prstGeom prst="rect">
            <a:avLst/>
          </a:prstGeom>
          <a:ln w="0">
            <a:noFill/>
          </a:ln>
        </p:spPr>
      </p:sp>
      <p:sp>
        <p:nvSpPr>
          <p:cNvPr id="24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a:defRPr/>
            </a:pPr>
            <a:endParaRPr/>
          </a:p>
        </p:txBody>
      </p:sp>
      <p:sp>
        <p:nvSpPr>
          <p:cNvPr id="250" name="PlaceHolder 3"/>
          <p:cNvSpPr>
            <a:spLocks noGrp="1"/>
          </p:cNvSpPr>
          <p:nvPr>
            <p:ph type="sldNum" idx="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751F47EF-F0EB-4C88-97A0-68B681CA044C}" type="slidenum">
              <a:rPr lang="fr-FR" sz="1100" b="0" strike="noStrike" spc="-1">
                <a:solidFill>
                  <a:srgbClr val="000000"/>
                </a:solidFill>
                <a:latin typeface="Times New Roman"/>
                <a:ea typeface="DejaVu Sans"/>
              </a:rPr>
              <a:t>3</a:t>
            </a:fld>
            <a:endParaRPr lang="fr-FR" sz="1100" b="0" strike="noStrike" spc="-1">
              <a:solidFill>
                <a:srgbClr val="000000"/>
              </a:solidFill>
              <a:latin typeface="Times New Roman"/>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20" name="PlaceHolder 1"/>
          <p:cNvSpPr>
            <a:spLocks noGrp="1" noRot="1" noChangeAspect="1"/>
          </p:cNvSpPr>
          <p:nvPr>
            <p:ph type="sldImg"/>
          </p:nvPr>
        </p:nvSpPr>
        <p:spPr bwMode="auto">
          <a:xfrm>
            <a:off x="296863" y="1165225"/>
            <a:ext cx="5594350" cy="3146425"/>
          </a:xfrm>
          <a:prstGeom prst="rect">
            <a:avLst/>
          </a:prstGeom>
          <a:ln w="0">
            <a:noFill/>
          </a:ln>
        </p:spPr>
      </p:sp>
      <p:sp>
        <p:nvSpPr>
          <p:cNvPr id="321"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2000" b="0" strike="noStrike" spc="-1">
                <a:solidFill>
                  <a:srgbClr val="000000"/>
                </a:solidFill>
                <a:latin typeface="Arial"/>
              </a:rPr>
              <a:t>La fracture numérique peut se définir en 3 degrés : </a:t>
            </a:r>
            <a:endParaRPr/>
          </a:p>
          <a:p>
            <a:pPr marL="216000" indent="0">
              <a:lnSpc>
                <a:spcPct val="100000"/>
              </a:lnSpc>
              <a:buNone/>
              <a:tabLst>
                <a:tab pos="0" algn="l"/>
              </a:tabLst>
              <a:defRPr/>
            </a:pPr>
            <a:r>
              <a:rPr lang="fr-FR" sz="2000" b="0" strike="noStrike" spc="-1">
                <a:solidFill>
                  <a:srgbClr val="000000"/>
                </a:solidFill>
                <a:latin typeface="Arial"/>
              </a:rPr>
              <a:t>n’a pas accès au matériel informatique ; </a:t>
            </a:r>
            <a:endParaRPr/>
          </a:p>
          <a:p>
            <a:pPr marL="216000" indent="0">
              <a:lnSpc>
                <a:spcPct val="100000"/>
              </a:lnSpc>
              <a:buNone/>
              <a:tabLst>
                <a:tab pos="0" algn="l"/>
              </a:tabLst>
              <a:defRPr/>
            </a:pPr>
            <a:r>
              <a:rPr lang="fr-FR" sz="2000" b="0" strike="noStrike" spc="-1">
                <a:solidFill>
                  <a:srgbClr val="000000"/>
                </a:solidFill>
                <a:latin typeface="Arial"/>
              </a:rPr>
              <a:t>n’a pas accès aux compétences informatiques minimales ; le troisième, </a:t>
            </a:r>
            <a:endParaRPr/>
          </a:p>
          <a:p>
            <a:pPr marL="216000" indent="0">
              <a:lnSpc>
                <a:spcPct val="100000"/>
              </a:lnSpc>
              <a:buNone/>
              <a:tabLst>
                <a:tab pos="0" algn="l"/>
              </a:tabLst>
              <a:defRPr/>
            </a:pPr>
            <a:r>
              <a:rPr lang="fr-FR" sz="2000" b="0" strike="noStrike" spc="-1">
                <a:solidFill>
                  <a:srgbClr val="000000"/>
                </a:solidFill>
                <a:latin typeface="Arial"/>
              </a:rPr>
              <a:t>les inégalités sociales nées des deux premiers degrés.</a:t>
            </a:r>
            <a:endParaRPr/>
          </a:p>
        </p:txBody>
      </p:sp>
      <p:sp>
        <p:nvSpPr>
          <p:cNvPr id="322" name="PlaceHolder 3"/>
          <p:cNvSpPr>
            <a:spLocks noGrp="1"/>
          </p:cNvSpPr>
          <p:nvPr>
            <p:ph type="sldNum" idx="30"/>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AF9B54A5-53E3-44A7-85E7-E6084642118B}" type="slidenum">
              <a:rPr lang="fr-FR" sz="1100" b="0" strike="noStrike" spc="-1">
                <a:solidFill>
                  <a:srgbClr val="000000"/>
                </a:solidFill>
                <a:latin typeface="Times New Roman"/>
                <a:ea typeface="DejaVu Sans"/>
              </a:rPr>
              <a:t>30</a:t>
            </a:fld>
            <a:endParaRPr lang="fr-FR" sz="1100" b="0" strike="noStrike" spc="-1">
              <a:solidFill>
                <a:srgbClr val="000000"/>
              </a:solidFill>
              <a:latin typeface="Times New Roman"/>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23" name="PlaceHolder 1"/>
          <p:cNvSpPr>
            <a:spLocks noGrp="1" noRot="1" noChangeAspect="1"/>
          </p:cNvSpPr>
          <p:nvPr>
            <p:ph type="sldImg"/>
          </p:nvPr>
        </p:nvSpPr>
        <p:spPr bwMode="auto">
          <a:xfrm>
            <a:off x="296863" y="1165225"/>
            <a:ext cx="5594350" cy="3146425"/>
          </a:xfrm>
          <a:prstGeom prst="rect">
            <a:avLst/>
          </a:prstGeom>
          <a:ln w="0">
            <a:noFill/>
          </a:ln>
        </p:spPr>
      </p:sp>
      <p:sp>
        <p:nvSpPr>
          <p:cNvPr id="324"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defTabSz="1238759">
              <a:lnSpc>
                <a:spcPct val="100000"/>
              </a:lnSpc>
              <a:buNone/>
              <a:tabLst>
                <a:tab pos="0" algn="l"/>
              </a:tabLst>
              <a:defRPr/>
            </a:pPr>
            <a:r>
              <a:rPr lang="fr-FR" sz="2000" b="0" strike="noStrike" spc="-1">
                <a:solidFill>
                  <a:srgbClr val="000000"/>
                </a:solidFill>
                <a:latin typeface="Arial"/>
              </a:rPr>
              <a:t>Pour créer des documents Word, PowerPoint, Excel, Vidéo accessibles à tous, indépendamment des capacités ou des limitations de chacun, il convient de concevoir des documents bien structurés, bien organisés, claires et concis. </a:t>
            </a:r>
            <a:endParaRPr/>
          </a:p>
          <a:p>
            <a:pPr marL="216000" indent="0" defTabSz="1238759">
              <a:lnSpc>
                <a:spcPct val="100000"/>
              </a:lnSpc>
              <a:buNone/>
              <a:tabLst>
                <a:tab pos="0" algn="l"/>
              </a:tabLst>
              <a:defRPr/>
            </a:pPr>
            <a:endParaRPr lang="fr-FR" sz="2000" b="0" strike="noStrike" spc="-1">
              <a:solidFill>
                <a:srgbClr val="000000"/>
              </a:solidFill>
              <a:latin typeface="Arial"/>
            </a:endParaRPr>
          </a:p>
        </p:txBody>
      </p:sp>
      <p:sp>
        <p:nvSpPr>
          <p:cNvPr id="325" name="PlaceHolder 3"/>
          <p:cNvSpPr>
            <a:spLocks noGrp="1"/>
          </p:cNvSpPr>
          <p:nvPr>
            <p:ph type="sldNum" idx="31"/>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C3A191B4-6A28-4D2F-8E52-E4AF9FA2F910}" type="slidenum">
              <a:rPr lang="fr-FR" sz="1100" b="0" strike="noStrike" spc="-1">
                <a:solidFill>
                  <a:srgbClr val="000000"/>
                </a:solidFill>
                <a:latin typeface="Times New Roman"/>
                <a:ea typeface="DejaVu Sans"/>
              </a:rPr>
              <a:t>31</a:t>
            </a:fld>
            <a:endParaRPr lang="fr-FR" sz="1100" b="0" strike="noStrike" spc="-1">
              <a:solidFill>
                <a:srgbClr val="000000"/>
              </a:solidFill>
              <a:latin typeface="Times New Roman"/>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26" name="PlaceHolder 1"/>
          <p:cNvSpPr>
            <a:spLocks noGrp="1" noRot="1" noChangeAspect="1"/>
          </p:cNvSpPr>
          <p:nvPr>
            <p:ph type="sldImg"/>
          </p:nvPr>
        </p:nvSpPr>
        <p:spPr bwMode="auto">
          <a:xfrm>
            <a:off x="296863" y="1165225"/>
            <a:ext cx="5594350" cy="3146425"/>
          </a:xfrm>
          <a:prstGeom prst="rect">
            <a:avLst/>
          </a:prstGeom>
          <a:ln w="0">
            <a:noFill/>
          </a:ln>
        </p:spPr>
      </p:sp>
      <p:sp>
        <p:nvSpPr>
          <p:cNvPr id="327"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28" name="PlaceHolder 3"/>
          <p:cNvSpPr>
            <a:spLocks noGrp="1"/>
          </p:cNvSpPr>
          <p:nvPr>
            <p:ph type="sldNum" idx="32"/>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F36B383F-FCE3-43B9-86BA-195F43F57FA2}" type="slidenum">
              <a:rPr lang="fr-FR" sz="1100" b="0" strike="noStrike" spc="-1">
                <a:solidFill>
                  <a:srgbClr val="000000"/>
                </a:solidFill>
                <a:latin typeface="Times New Roman"/>
                <a:ea typeface="DejaVu Sans"/>
              </a:rPr>
              <a:t>32</a:t>
            </a:fld>
            <a:endParaRPr lang="fr-FR" sz="1100" b="0" strike="noStrike" spc="-1">
              <a:solidFill>
                <a:srgbClr val="000000"/>
              </a:solidFill>
              <a:latin typeface="Times New Roman"/>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29" name="PlaceHolder 1"/>
          <p:cNvSpPr>
            <a:spLocks noGrp="1" noRot="1" noChangeAspect="1"/>
          </p:cNvSpPr>
          <p:nvPr>
            <p:ph type="sldImg"/>
          </p:nvPr>
        </p:nvSpPr>
        <p:spPr bwMode="auto">
          <a:xfrm>
            <a:off x="296863" y="1165225"/>
            <a:ext cx="5594350" cy="3146425"/>
          </a:xfrm>
          <a:prstGeom prst="rect">
            <a:avLst/>
          </a:prstGeom>
          <a:ln w="0">
            <a:noFill/>
          </a:ln>
        </p:spPr>
      </p:sp>
      <p:sp>
        <p:nvSpPr>
          <p:cNvPr id="330"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31" name="PlaceHolder 3"/>
          <p:cNvSpPr>
            <a:spLocks noGrp="1"/>
          </p:cNvSpPr>
          <p:nvPr>
            <p:ph type="sldNum" idx="33"/>
          </p:nvPr>
        </p:nvSpPr>
        <p:spPr bwMode="auto">
          <a:xfrm>
            <a:off x="3505320" y="8852760"/>
            <a:ext cx="2680920" cy="466920"/>
          </a:xfrm>
          <a:prstGeom prst="rect">
            <a:avLst/>
          </a:prstGeom>
          <a:noFill/>
          <a:ln w="0">
            <a:noFill/>
          </a:ln>
        </p:spPr>
        <p:txBody>
          <a:bodyPr lIns="84600" tIns="42480" rIns="84600" bIns="42480" anchor="b">
            <a:noAutofit/>
          </a:bodyPr>
          <a:lstStyle/>
          <a:p>
            <a:pPr indent="0">
              <a:buNone/>
              <a:defRPr/>
            </a:pPr>
            <a:endParaRPr lang="fr-FR" sz="1400" b="0" strike="noStrike" spc="-1">
              <a:solidFill>
                <a:srgbClr val="000000"/>
              </a:solidFill>
              <a:latin typeface="Times New Roman"/>
              <a:ea typeface="+mn-e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32" name="PlaceHolder 1"/>
          <p:cNvSpPr>
            <a:spLocks noGrp="1" noRot="1" noChangeAspect="1"/>
          </p:cNvSpPr>
          <p:nvPr>
            <p:ph type="sldImg"/>
          </p:nvPr>
        </p:nvSpPr>
        <p:spPr bwMode="auto">
          <a:xfrm>
            <a:off x="296863" y="1165225"/>
            <a:ext cx="5594350" cy="3146425"/>
          </a:xfrm>
          <a:prstGeom prst="rect">
            <a:avLst/>
          </a:prstGeom>
          <a:ln w="0">
            <a:noFill/>
          </a:ln>
        </p:spPr>
      </p:sp>
      <p:sp>
        <p:nvSpPr>
          <p:cNvPr id="333"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2000" b="0" strike="noStrike" spc="-1">
                <a:solidFill>
                  <a:srgbClr val="000000"/>
                </a:solidFill>
                <a:latin typeface="Arial"/>
              </a:rPr>
              <a:t> MARCHE TOUS LES DIMANCHES  n’a pas le même sens que  MARCHÉ TOUS LES DIMANCHES </a:t>
            </a:r>
            <a:endParaRPr/>
          </a:p>
          <a:p>
            <a:pPr marL="216000" indent="0">
              <a:lnSpc>
                <a:spcPct val="100000"/>
              </a:lnSpc>
              <a:buNone/>
              <a:tabLst>
                <a:tab pos="0" algn="l"/>
              </a:tabLst>
              <a:defRPr/>
            </a:pPr>
            <a:endParaRPr lang="fr-FR" sz="2000" b="0" strike="noStrike" spc="-1">
              <a:solidFill>
                <a:srgbClr val="000000"/>
              </a:solidFill>
              <a:latin typeface="Arial"/>
            </a:endParaRPr>
          </a:p>
          <a:p>
            <a:pPr marL="216000" indent="0">
              <a:lnSpc>
                <a:spcPct val="100000"/>
              </a:lnSpc>
              <a:buNone/>
              <a:tabLst>
                <a:tab pos="0" algn="l"/>
              </a:tabLst>
              <a:defRPr/>
            </a:pPr>
            <a:r>
              <a:rPr lang="fr-FR" sz="2000" b="0" strike="noStrike" spc="-1">
                <a:solidFill>
                  <a:srgbClr val="000000"/>
                </a:solidFill>
                <a:latin typeface="Arial"/>
              </a:rPr>
              <a:t>Dans word : Fichier /Options/ Vérification/ Majuscules accentuées en Français </a:t>
            </a:r>
            <a:endParaRPr/>
          </a:p>
        </p:txBody>
      </p:sp>
      <p:sp>
        <p:nvSpPr>
          <p:cNvPr id="334" name="PlaceHolder 3"/>
          <p:cNvSpPr>
            <a:spLocks noGrp="1"/>
          </p:cNvSpPr>
          <p:nvPr>
            <p:ph type="sldNum" idx="34"/>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AD10FF5E-3197-4A53-8FA4-CC5F9E824812}" type="slidenum">
              <a:rPr lang="fr-FR" sz="1100" b="0" strike="noStrike" spc="-1">
                <a:solidFill>
                  <a:srgbClr val="000000"/>
                </a:solidFill>
                <a:latin typeface="Times New Roman"/>
                <a:ea typeface="DejaVu Sans"/>
              </a:rPr>
              <a:t>34</a:t>
            </a:fld>
            <a:endParaRPr lang="fr-FR" sz="1100" b="0" strike="noStrike" spc="-1">
              <a:solidFill>
                <a:srgbClr val="000000"/>
              </a:solidFill>
              <a:latin typeface="Times New Roman"/>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35" name="PlaceHolder 1"/>
          <p:cNvSpPr>
            <a:spLocks noGrp="1" noRot="1" noChangeAspect="1"/>
          </p:cNvSpPr>
          <p:nvPr>
            <p:ph type="sldImg"/>
          </p:nvPr>
        </p:nvSpPr>
        <p:spPr bwMode="auto">
          <a:xfrm>
            <a:off x="296863" y="1165225"/>
            <a:ext cx="5594350" cy="3146425"/>
          </a:xfrm>
          <a:prstGeom prst="rect">
            <a:avLst/>
          </a:prstGeom>
          <a:ln w="0">
            <a:noFill/>
          </a:ln>
        </p:spPr>
      </p:sp>
      <p:sp>
        <p:nvSpPr>
          <p:cNvPr id="336"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37" name="PlaceHolder 3"/>
          <p:cNvSpPr>
            <a:spLocks noGrp="1"/>
          </p:cNvSpPr>
          <p:nvPr>
            <p:ph type="sldNum" idx="35"/>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9AD45F6C-B64E-458C-BE58-F328DECBB093}" type="slidenum">
              <a:rPr lang="fr-FR" sz="1100" b="0" strike="noStrike" spc="-1">
                <a:solidFill>
                  <a:srgbClr val="000000"/>
                </a:solidFill>
                <a:latin typeface="Times New Roman"/>
                <a:ea typeface="DejaVu Sans"/>
              </a:rPr>
              <a:t>35</a:t>
            </a:fld>
            <a:endParaRPr lang="fr-FR" sz="1100" b="0" strike="noStrike" spc="-1">
              <a:solidFill>
                <a:srgbClr val="000000"/>
              </a:solidFill>
              <a:latin typeface="Times New Roman"/>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38" name="PlaceHolder 1"/>
          <p:cNvSpPr>
            <a:spLocks noGrp="1" noRot="1" noChangeAspect="1"/>
          </p:cNvSpPr>
          <p:nvPr>
            <p:ph type="sldImg"/>
          </p:nvPr>
        </p:nvSpPr>
        <p:spPr bwMode="auto">
          <a:xfrm>
            <a:off x="296863" y="1165225"/>
            <a:ext cx="5594350" cy="3146425"/>
          </a:xfrm>
          <a:prstGeom prst="rect">
            <a:avLst/>
          </a:prstGeom>
          <a:ln w="0">
            <a:noFill/>
          </a:ln>
        </p:spPr>
      </p:sp>
      <p:sp>
        <p:nvSpPr>
          <p:cNvPr id="33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40" name="PlaceHolder 3"/>
          <p:cNvSpPr>
            <a:spLocks noGrp="1"/>
          </p:cNvSpPr>
          <p:nvPr>
            <p:ph type="sldNum" idx="3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7F9232E1-47DA-40C9-85EE-4A7E59840228}" type="slidenum">
              <a:rPr lang="fr-FR" sz="1100" b="0" strike="noStrike" spc="-1">
                <a:solidFill>
                  <a:srgbClr val="000000"/>
                </a:solidFill>
                <a:latin typeface="Times New Roman"/>
                <a:ea typeface="DejaVu Sans"/>
              </a:rPr>
              <a:t>36</a:t>
            </a:fld>
            <a:endParaRPr lang="fr-FR" sz="1100" b="0" strike="noStrike" spc="-1">
              <a:solidFill>
                <a:srgbClr val="000000"/>
              </a:solidFill>
              <a:latin typeface="Times New Roman"/>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41" name="PlaceHolder 1"/>
          <p:cNvSpPr>
            <a:spLocks noGrp="1" noRot="1" noChangeAspect="1"/>
          </p:cNvSpPr>
          <p:nvPr>
            <p:ph type="sldImg"/>
          </p:nvPr>
        </p:nvSpPr>
        <p:spPr bwMode="auto">
          <a:xfrm>
            <a:off x="296863" y="1165225"/>
            <a:ext cx="5594350" cy="3146425"/>
          </a:xfrm>
          <a:prstGeom prst="rect">
            <a:avLst/>
          </a:prstGeom>
          <a:ln w="0">
            <a:noFill/>
          </a:ln>
        </p:spPr>
      </p:sp>
      <p:sp>
        <p:nvSpPr>
          <p:cNvPr id="34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43" name="PlaceHolder 3"/>
          <p:cNvSpPr>
            <a:spLocks noGrp="1"/>
          </p:cNvSpPr>
          <p:nvPr>
            <p:ph type="sldNum" idx="37"/>
          </p:nvPr>
        </p:nvSpPr>
        <p:spPr bwMode="auto">
          <a:xfrm>
            <a:off x="3505320" y="8852760"/>
            <a:ext cx="2680920" cy="466920"/>
          </a:xfrm>
          <a:prstGeom prst="rect">
            <a:avLst/>
          </a:prstGeom>
          <a:noFill/>
          <a:ln w="0">
            <a:noFill/>
          </a:ln>
        </p:spPr>
        <p:txBody>
          <a:bodyPr lIns="84600" tIns="42480" rIns="84600" bIns="42480" anchor="b">
            <a:noAutofit/>
          </a:bodyPr>
          <a:lstStyle/>
          <a:p>
            <a:pPr indent="0">
              <a:buNone/>
              <a:defRPr/>
            </a:pPr>
            <a:endParaRPr lang="fr-FR" sz="1400" b="0" strike="noStrike" spc="-1">
              <a:solidFill>
                <a:srgbClr val="000000"/>
              </a:solidFill>
              <a:latin typeface="Times New Roman"/>
              <a:ea typeface="+mn-ea"/>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44" name="PlaceHolder 1"/>
          <p:cNvSpPr>
            <a:spLocks noGrp="1" noRot="1" noChangeAspect="1"/>
          </p:cNvSpPr>
          <p:nvPr>
            <p:ph type="sldImg"/>
          </p:nvPr>
        </p:nvSpPr>
        <p:spPr bwMode="auto">
          <a:xfrm>
            <a:off x="296863" y="1165225"/>
            <a:ext cx="5594350" cy="3146425"/>
          </a:xfrm>
          <a:prstGeom prst="rect">
            <a:avLst/>
          </a:prstGeom>
          <a:ln w="0">
            <a:noFill/>
          </a:ln>
        </p:spPr>
      </p:sp>
      <p:sp>
        <p:nvSpPr>
          <p:cNvPr id="345"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2000" b="0" strike="noStrike" spc="-1">
                <a:solidFill>
                  <a:srgbClr val="000000"/>
                </a:solidFill>
                <a:latin typeface="Arial"/>
              </a:rPr>
              <a:t>Il est important de ne pas véhiculer une information uniquement par le biais de la couleur &gt; daltonisme, personnes en situation de handicap ne perçoivent pas ou ne distinguent pas certaines couleurs.</a:t>
            </a:r>
            <a:endParaRPr/>
          </a:p>
          <a:p>
            <a:pPr marL="216000" indent="0">
              <a:lnSpc>
                <a:spcPct val="100000"/>
              </a:lnSpc>
              <a:buNone/>
              <a:tabLst>
                <a:tab pos="0" algn="l"/>
              </a:tabLst>
              <a:defRPr/>
            </a:pPr>
            <a:r>
              <a:rPr lang="fr-FR" sz="2000" b="0" strike="noStrike" spc="-1">
                <a:solidFill>
                  <a:srgbClr val="000000"/>
                </a:solidFill>
                <a:latin typeface="Arial"/>
              </a:rPr>
              <a:t>Plusieurs solutions existent : ajouter un pictogramme ou proposer un texte en complément.</a:t>
            </a:r>
            <a:endParaRPr/>
          </a:p>
        </p:txBody>
      </p:sp>
      <p:sp>
        <p:nvSpPr>
          <p:cNvPr id="346" name="PlaceHolder 3"/>
          <p:cNvSpPr>
            <a:spLocks noGrp="1"/>
          </p:cNvSpPr>
          <p:nvPr>
            <p:ph type="sldNum" idx="38"/>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12CBCDF7-F4F1-4CFC-8891-C4483E071D40}" type="slidenum">
              <a:rPr lang="fr-FR" sz="1100" b="0" strike="noStrike" spc="-1">
                <a:solidFill>
                  <a:srgbClr val="000000"/>
                </a:solidFill>
                <a:latin typeface="Times New Roman"/>
                <a:ea typeface="DejaVu Sans"/>
              </a:rPr>
              <a:t>38</a:t>
            </a:fld>
            <a:endParaRPr lang="fr-FR" sz="1100" b="0" strike="noStrike" spc="-1">
              <a:solidFill>
                <a:srgbClr val="000000"/>
              </a:solidFill>
              <a:latin typeface="Times New Roman"/>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47" name="PlaceHolder 1"/>
          <p:cNvSpPr>
            <a:spLocks noGrp="1" noRot="1" noChangeAspect="1"/>
          </p:cNvSpPr>
          <p:nvPr>
            <p:ph type="sldImg"/>
          </p:nvPr>
        </p:nvSpPr>
        <p:spPr bwMode="auto">
          <a:xfrm>
            <a:off x="296863" y="1165225"/>
            <a:ext cx="5594350" cy="3146425"/>
          </a:xfrm>
          <a:prstGeom prst="rect">
            <a:avLst/>
          </a:prstGeom>
          <a:ln w="0">
            <a:noFill/>
          </a:ln>
        </p:spPr>
      </p:sp>
      <p:sp>
        <p:nvSpPr>
          <p:cNvPr id="34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49" name="PlaceHolder 3"/>
          <p:cNvSpPr>
            <a:spLocks noGrp="1"/>
          </p:cNvSpPr>
          <p:nvPr>
            <p:ph type="sldNum" idx="3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9B5DEDC4-4B2C-4E81-B0C3-8C627A6E9F83}" type="slidenum">
              <a:rPr lang="fr-FR" sz="1100" b="0" strike="noStrike" spc="-1">
                <a:solidFill>
                  <a:srgbClr val="000000"/>
                </a:solidFill>
                <a:latin typeface="Times New Roman"/>
                <a:ea typeface="DejaVu Sans"/>
              </a:rPr>
              <a:t>39</a:t>
            </a:fld>
            <a:endParaRPr lang="fr-FR" sz="1100" b="0" strike="noStrike" spc="-1">
              <a:solidFill>
                <a:srgbClr val="000000"/>
              </a:solidFill>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51" name="PlaceHolder 1"/>
          <p:cNvSpPr>
            <a:spLocks noGrp="1" noRot="1" noChangeAspect="1"/>
          </p:cNvSpPr>
          <p:nvPr>
            <p:ph type="sldImg"/>
          </p:nvPr>
        </p:nvSpPr>
        <p:spPr bwMode="auto">
          <a:xfrm>
            <a:off x="297000" y="1165320"/>
            <a:ext cx="5594039" cy="3146040"/>
          </a:xfrm>
          <a:prstGeom prst="rect">
            <a:avLst/>
          </a:prstGeom>
          <a:ln w="0">
            <a:noFill/>
          </a:ln>
        </p:spPr>
      </p:sp>
      <p:sp>
        <p:nvSpPr>
          <p:cNvPr id="25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53" name="PlaceHolder 3"/>
          <p:cNvSpPr>
            <a:spLocks noGrp="1"/>
          </p:cNvSpPr>
          <p:nvPr>
            <p:ph type="sldNum" idx="7"/>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C6E8AA6E-17A2-47E5-8914-8A6C4AA0E4F3}" type="slidenum">
              <a:rPr lang="fr-FR" sz="1100" b="0" strike="noStrike" spc="-1">
                <a:solidFill>
                  <a:srgbClr val="000000"/>
                </a:solidFill>
                <a:latin typeface="Times New Roman"/>
                <a:ea typeface="DejaVu Sans"/>
              </a:rPr>
              <a:t>4</a:t>
            </a:fld>
            <a:endParaRPr lang="fr-FR" sz="1100" b="0" strike="noStrike" spc="-1">
              <a:solidFill>
                <a:srgbClr val="000000"/>
              </a:solidFill>
              <a:latin typeface="Times New Roman"/>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50" name="PlaceHolder 1"/>
          <p:cNvSpPr>
            <a:spLocks noGrp="1" noRot="1" noChangeAspect="1"/>
          </p:cNvSpPr>
          <p:nvPr>
            <p:ph type="sldImg"/>
          </p:nvPr>
        </p:nvSpPr>
        <p:spPr bwMode="auto">
          <a:xfrm>
            <a:off x="296863" y="1165225"/>
            <a:ext cx="5594350" cy="3146425"/>
          </a:xfrm>
          <a:prstGeom prst="rect">
            <a:avLst/>
          </a:prstGeom>
          <a:ln w="0">
            <a:noFill/>
          </a:ln>
        </p:spPr>
      </p:sp>
      <p:sp>
        <p:nvSpPr>
          <p:cNvPr id="351"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2000" b="1" strike="noStrike" spc="-1">
                <a:solidFill>
                  <a:srgbClr val="000000"/>
                </a:solidFill>
                <a:latin typeface="Arial"/>
              </a:rPr>
              <a:t>Pourquoi</a:t>
            </a:r>
            <a:r>
              <a:rPr lang="fr-FR" sz="2000" b="0" strike="noStrike" spc="-1">
                <a:solidFill>
                  <a:srgbClr val="000000"/>
                </a:solidFill>
                <a:latin typeface="Arial"/>
              </a:rPr>
              <a:t> ?</a:t>
            </a:r>
            <a:endParaRPr/>
          </a:p>
          <a:p>
            <a:pPr marL="216000" indent="0">
              <a:lnSpc>
                <a:spcPct val="100000"/>
              </a:lnSpc>
              <a:buNone/>
              <a:tabLst>
                <a:tab pos="0" algn="l"/>
              </a:tabLst>
              <a:defRPr/>
            </a:pPr>
            <a:r>
              <a:rPr lang="fr-FR" sz="2000" b="0" strike="noStrike" spc="-1">
                <a:solidFill>
                  <a:srgbClr val="000000"/>
                </a:solidFill>
                <a:latin typeface="Arial"/>
              </a:rPr>
              <a:t>Pour permettre aux synthèses vocales d’interpréter correctement les images.</a:t>
            </a:r>
            <a:endParaRPr/>
          </a:p>
          <a:p>
            <a:pPr marL="216000" indent="0">
              <a:lnSpc>
                <a:spcPct val="100000"/>
              </a:lnSpc>
              <a:buNone/>
              <a:tabLst>
                <a:tab pos="0" algn="l"/>
              </a:tabLst>
              <a:defRPr/>
            </a:pPr>
            <a:endParaRPr lang="fr-FR" sz="2000" b="0" strike="noStrike" spc="-1">
              <a:solidFill>
                <a:srgbClr val="000000"/>
              </a:solidFill>
              <a:latin typeface="Arial"/>
            </a:endParaRPr>
          </a:p>
          <a:p>
            <a:pPr marL="216000" indent="0">
              <a:lnSpc>
                <a:spcPct val="100000"/>
              </a:lnSpc>
              <a:buNone/>
              <a:tabLst>
                <a:tab pos="0" algn="l"/>
              </a:tabLst>
              <a:defRPr/>
            </a:pPr>
            <a:r>
              <a:rPr lang="fr-FR" sz="2000" b="0" strike="noStrike" spc="-1">
                <a:solidFill>
                  <a:srgbClr val="000000"/>
                </a:solidFill>
                <a:latin typeface="Arial"/>
              </a:rPr>
              <a:t>Il n’est pas toujours facile de rédiger un texte alternatif. Décrire un objet à une personne non-voyante, dans le détail (forme, couleur) n’est pas toujours</a:t>
            </a:r>
            <a:endParaRPr/>
          </a:p>
          <a:p>
            <a:pPr marL="216000" indent="0">
              <a:lnSpc>
                <a:spcPct val="100000"/>
              </a:lnSpc>
              <a:buNone/>
              <a:tabLst>
                <a:tab pos="0" algn="l"/>
              </a:tabLst>
              <a:defRPr/>
            </a:pPr>
            <a:r>
              <a:rPr lang="fr-FR" sz="2000" b="0" strike="noStrike" spc="-1">
                <a:solidFill>
                  <a:srgbClr val="000000"/>
                </a:solidFill>
                <a:latin typeface="Arial"/>
              </a:rPr>
              <a:t>pertinent. Voici quelques éléments qui peuvent vous aider : </a:t>
            </a:r>
            <a:endParaRPr/>
          </a:p>
          <a:p>
            <a:pPr marL="285840" indent="-285840">
              <a:lnSpc>
                <a:spcPct val="100000"/>
              </a:lnSpc>
              <a:buClr>
                <a:srgbClr val="000000"/>
              </a:buClr>
              <a:buFont typeface="Arial"/>
              <a:buChar char="•"/>
              <a:tabLst>
                <a:tab pos="0" algn="l"/>
              </a:tabLst>
              <a:defRPr/>
            </a:pPr>
            <a:r>
              <a:rPr lang="fr-FR" sz="2000" b="1" strike="noStrike" spc="-1">
                <a:solidFill>
                  <a:srgbClr val="000000"/>
                </a:solidFill>
                <a:latin typeface="Arial"/>
              </a:rPr>
              <a:t>Aller à l’essentiel </a:t>
            </a:r>
            <a:r>
              <a:rPr lang="fr-FR" sz="2000" b="0" strike="noStrike" spc="-1">
                <a:solidFill>
                  <a:srgbClr val="000000"/>
                </a:solidFill>
                <a:latin typeface="Arial"/>
              </a:rPr>
              <a:t>(une longue description n’aurait aucun sens, le but d’une image étant de fournir de l’information en un « coup d’œil »).</a:t>
            </a:r>
            <a:endParaRPr/>
          </a:p>
          <a:p>
            <a:pPr marL="285840" indent="-285840">
              <a:lnSpc>
                <a:spcPct val="100000"/>
              </a:lnSpc>
              <a:buClr>
                <a:srgbClr val="000000"/>
              </a:buClr>
              <a:buFont typeface="Arial"/>
              <a:buChar char="•"/>
              <a:tabLst>
                <a:tab pos="0" algn="l"/>
              </a:tabLst>
              <a:defRPr/>
            </a:pPr>
            <a:r>
              <a:rPr lang="fr-FR" sz="2000" b="1" strike="noStrike" spc="-1">
                <a:solidFill>
                  <a:srgbClr val="000000"/>
                </a:solidFill>
                <a:latin typeface="Arial"/>
              </a:rPr>
              <a:t>Indiquer les éléments pertinents, qui servent à la compréhension de l’information.</a:t>
            </a:r>
            <a:endParaRPr lang="fr-FR" sz="2000" b="0" strike="noStrike" spc="-1">
              <a:solidFill>
                <a:srgbClr val="000000"/>
              </a:solidFill>
              <a:latin typeface="Arial"/>
            </a:endParaRPr>
          </a:p>
          <a:p>
            <a:pPr marL="285840" indent="-285840">
              <a:lnSpc>
                <a:spcPct val="100000"/>
              </a:lnSpc>
              <a:buClr>
                <a:srgbClr val="000000"/>
              </a:buClr>
              <a:buFont typeface="Arial"/>
              <a:buChar char="•"/>
              <a:tabLst>
                <a:tab pos="0" algn="l"/>
              </a:tabLst>
              <a:defRPr/>
            </a:pPr>
            <a:r>
              <a:rPr lang="fr-FR" sz="2000" b="0" strike="noStrike" spc="-1">
                <a:solidFill>
                  <a:srgbClr val="000000"/>
                </a:solidFill>
                <a:latin typeface="Arial"/>
              </a:rPr>
              <a:t>Différencier les images et les documents visuels plus conséquents comme les cartes ou les schémas, qui ne pourront jamais être compensés par un texte alternatif.</a:t>
            </a:r>
            <a:endParaRPr/>
          </a:p>
          <a:p>
            <a:pPr marL="285840" indent="-285840">
              <a:lnSpc>
                <a:spcPct val="100000"/>
              </a:lnSpc>
              <a:buClr>
                <a:srgbClr val="000000"/>
              </a:buClr>
              <a:buFont typeface="Arial"/>
              <a:buChar char="•"/>
              <a:tabLst>
                <a:tab pos="0" algn="l"/>
              </a:tabLst>
              <a:defRPr/>
            </a:pPr>
            <a:r>
              <a:rPr lang="fr-FR" sz="2000" b="0" strike="noStrike" spc="-1">
                <a:solidFill>
                  <a:srgbClr val="000000"/>
                </a:solidFill>
                <a:latin typeface="Arial"/>
              </a:rPr>
              <a:t>Des adaptations spécifiques existent pour ce type de documents,</a:t>
            </a:r>
            <a:endParaRPr/>
          </a:p>
        </p:txBody>
      </p:sp>
      <p:sp>
        <p:nvSpPr>
          <p:cNvPr id="352" name="PlaceHolder 3"/>
          <p:cNvSpPr>
            <a:spLocks noGrp="1"/>
          </p:cNvSpPr>
          <p:nvPr>
            <p:ph type="sldNum" idx="40"/>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ABEAE2EB-1CEA-423F-861A-7CCBB95C65D3}" type="slidenum">
              <a:rPr lang="fr-FR" sz="1100" b="0" strike="noStrike" spc="-1">
                <a:solidFill>
                  <a:srgbClr val="000000"/>
                </a:solidFill>
                <a:latin typeface="Times New Roman"/>
                <a:ea typeface="DejaVu Sans"/>
              </a:rPr>
              <a:t>40</a:t>
            </a:fld>
            <a:endParaRPr lang="fr-FR" sz="1100" b="0" strike="noStrike" spc="-1">
              <a:solidFill>
                <a:srgbClr val="000000"/>
              </a:solidFill>
              <a:latin typeface="Times New Roman"/>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53" name="PlaceHolder 1"/>
          <p:cNvSpPr>
            <a:spLocks noGrp="1" noRot="1" noChangeAspect="1"/>
          </p:cNvSpPr>
          <p:nvPr>
            <p:ph type="sldImg"/>
          </p:nvPr>
        </p:nvSpPr>
        <p:spPr bwMode="auto">
          <a:xfrm>
            <a:off x="296863" y="1165225"/>
            <a:ext cx="5594350" cy="3146425"/>
          </a:xfrm>
          <a:prstGeom prst="rect">
            <a:avLst/>
          </a:prstGeom>
          <a:ln w="0">
            <a:noFill/>
          </a:ln>
        </p:spPr>
      </p:sp>
      <p:sp>
        <p:nvSpPr>
          <p:cNvPr id="354"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55" name="PlaceHolder 3"/>
          <p:cNvSpPr>
            <a:spLocks noGrp="1"/>
          </p:cNvSpPr>
          <p:nvPr>
            <p:ph type="sldNum" idx="41"/>
          </p:nvPr>
        </p:nvSpPr>
        <p:spPr bwMode="auto">
          <a:xfrm>
            <a:off x="3505320" y="8852760"/>
            <a:ext cx="2680920" cy="466920"/>
          </a:xfrm>
          <a:prstGeom prst="rect">
            <a:avLst/>
          </a:prstGeom>
          <a:noFill/>
          <a:ln w="0">
            <a:noFill/>
          </a:ln>
        </p:spPr>
        <p:txBody>
          <a:bodyPr lIns="84600" tIns="42480" rIns="84600" bIns="42480" anchor="b">
            <a:noAutofit/>
          </a:bodyPr>
          <a:lstStyle/>
          <a:p>
            <a:pPr indent="0">
              <a:buNone/>
              <a:defRPr/>
            </a:pPr>
            <a:endParaRPr lang="fr-FR" sz="1400" b="0" strike="noStrike" spc="-1">
              <a:solidFill>
                <a:srgbClr val="000000"/>
              </a:solidFill>
              <a:latin typeface="Times New Roman"/>
              <a:ea typeface="+mn-ea"/>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56" name="PlaceHolder 1"/>
          <p:cNvSpPr>
            <a:spLocks noGrp="1" noRot="1" noChangeAspect="1"/>
          </p:cNvSpPr>
          <p:nvPr>
            <p:ph type="sldImg"/>
          </p:nvPr>
        </p:nvSpPr>
        <p:spPr bwMode="auto">
          <a:xfrm>
            <a:off x="296863" y="1165225"/>
            <a:ext cx="5594350" cy="3146425"/>
          </a:xfrm>
          <a:prstGeom prst="rect">
            <a:avLst/>
          </a:prstGeom>
          <a:ln w="0">
            <a:noFill/>
          </a:ln>
        </p:spPr>
      </p:sp>
      <p:sp>
        <p:nvSpPr>
          <p:cNvPr id="357"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58" name="PlaceHolder 3"/>
          <p:cNvSpPr>
            <a:spLocks noGrp="1"/>
          </p:cNvSpPr>
          <p:nvPr>
            <p:ph type="sldNum" idx="42"/>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F2DEC978-C14D-4E13-BF71-D3B6A536D0F0}" type="slidenum">
              <a:rPr lang="fr-FR" sz="1100" b="0" strike="noStrike" spc="-1">
                <a:solidFill>
                  <a:srgbClr val="000000"/>
                </a:solidFill>
                <a:latin typeface="Times New Roman"/>
                <a:ea typeface="DejaVu Sans"/>
              </a:rPr>
              <a:t>42</a:t>
            </a:fld>
            <a:endParaRPr lang="fr-FR" sz="1100" b="0" strike="noStrike" spc="-1">
              <a:solidFill>
                <a:srgbClr val="000000"/>
              </a:solidFill>
              <a:latin typeface="Times New Roman"/>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59" name="PlaceHolder 1"/>
          <p:cNvSpPr>
            <a:spLocks noGrp="1" noRot="1" noChangeAspect="1"/>
          </p:cNvSpPr>
          <p:nvPr>
            <p:ph type="sldImg"/>
          </p:nvPr>
        </p:nvSpPr>
        <p:spPr bwMode="auto">
          <a:xfrm>
            <a:off x="296863" y="1165225"/>
            <a:ext cx="5594350" cy="3146425"/>
          </a:xfrm>
          <a:prstGeom prst="rect">
            <a:avLst/>
          </a:prstGeom>
          <a:ln w="0">
            <a:noFill/>
          </a:ln>
        </p:spPr>
      </p:sp>
      <p:sp>
        <p:nvSpPr>
          <p:cNvPr id="360"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61" name="PlaceHolder 3"/>
          <p:cNvSpPr>
            <a:spLocks noGrp="1"/>
          </p:cNvSpPr>
          <p:nvPr>
            <p:ph type="sldNum" idx="43"/>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2A690228-292A-48F6-A1FB-3FFD55BF9AF1}" type="slidenum">
              <a:rPr lang="fr-FR" sz="1100" b="0" strike="noStrike" spc="-1">
                <a:solidFill>
                  <a:srgbClr val="000000"/>
                </a:solidFill>
                <a:latin typeface="Times New Roman"/>
                <a:ea typeface="DejaVu Sans"/>
              </a:rPr>
              <a:t>43</a:t>
            </a:fld>
            <a:endParaRPr lang="fr-FR" sz="1100" b="0" strike="noStrike" spc="-1">
              <a:solidFill>
                <a:srgbClr val="000000"/>
              </a:solidFill>
              <a:latin typeface="Times New Roman"/>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62" name="PlaceHolder 1"/>
          <p:cNvSpPr>
            <a:spLocks noGrp="1" noRot="1" noChangeAspect="1"/>
          </p:cNvSpPr>
          <p:nvPr>
            <p:ph type="sldImg"/>
          </p:nvPr>
        </p:nvSpPr>
        <p:spPr bwMode="auto">
          <a:xfrm>
            <a:off x="296863" y="1165225"/>
            <a:ext cx="5594350" cy="3146425"/>
          </a:xfrm>
          <a:prstGeom prst="rect">
            <a:avLst/>
          </a:prstGeom>
          <a:ln w="0">
            <a:noFill/>
          </a:ln>
        </p:spPr>
      </p:sp>
      <p:sp>
        <p:nvSpPr>
          <p:cNvPr id="363"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64" name="PlaceHolder 3"/>
          <p:cNvSpPr>
            <a:spLocks noGrp="1"/>
          </p:cNvSpPr>
          <p:nvPr>
            <p:ph type="sldNum" idx="44"/>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9A974CBB-4224-4231-A9C4-14F27CCAE6A2}" type="slidenum">
              <a:rPr lang="fr-FR" sz="1100" b="0" strike="noStrike" spc="-1">
                <a:solidFill>
                  <a:srgbClr val="000000"/>
                </a:solidFill>
                <a:latin typeface="Times New Roman"/>
                <a:ea typeface="DejaVu Sans"/>
              </a:rPr>
              <a:t>44</a:t>
            </a:fld>
            <a:endParaRPr lang="fr-FR" sz="1100" b="0" strike="noStrike" spc="-1">
              <a:solidFill>
                <a:srgbClr val="000000"/>
              </a:solidFill>
              <a:latin typeface="Times New Roman"/>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65" name="PlaceHolder 1"/>
          <p:cNvSpPr>
            <a:spLocks noGrp="1" noRot="1" noChangeAspect="1"/>
          </p:cNvSpPr>
          <p:nvPr>
            <p:ph type="sldImg"/>
          </p:nvPr>
        </p:nvSpPr>
        <p:spPr bwMode="auto">
          <a:xfrm>
            <a:off x="296863" y="1165225"/>
            <a:ext cx="5594350" cy="3146425"/>
          </a:xfrm>
          <a:prstGeom prst="rect">
            <a:avLst/>
          </a:prstGeom>
          <a:ln w="0">
            <a:noFill/>
          </a:ln>
        </p:spPr>
      </p:sp>
      <p:sp>
        <p:nvSpPr>
          <p:cNvPr id="366"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67" name="PlaceHolder 3"/>
          <p:cNvSpPr>
            <a:spLocks noGrp="1"/>
          </p:cNvSpPr>
          <p:nvPr>
            <p:ph type="sldNum" idx="45"/>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457200">
              <a:lnSpc>
                <a:spcPct val="100000"/>
              </a:lnSpc>
              <a:buNone/>
              <a:tabLst>
                <a:tab pos="0" algn="l"/>
              </a:tabLst>
              <a:defRPr lang="fr-FR" sz="1100" b="0" strike="noStrike" spc="-1">
                <a:solidFill>
                  <a:srgbClr val="000000"/>
                </a:solidFill>
                <a:latin typeface="Source Sans Pro"/>
                <a:ea typeface="+mn-ea"/>
              </a:defRPr>
            </a:lvl1pPr>
          </a:lstStyle>
          <a:p>
            <a:pPr indent="0" algn="r" defTabSz="457200">
              <a:lnSpc>
                <a:spcPct val="100000"/>
              </a:lnSpc>
              <a:buNone/>
              <a:tabLst>
                <a:tab pos="0" algn="l"/>
              </a:tabLst>
              <a:defRPr/>
            </a:pPr>
            <a:fld id="{DB85F3AF-C7B7-42CD-8A34-E967EAC56405}" type="slidenum">
              <a:rPr lang="fr-FR" sz="1100" b="0" strike="noStrike" spc="-1">
                <a:solidFill>
                  <a:srgbClr val="000000"/>
                </a:solidFill>
                <a:latin typeface="Source Sans Pro"/>
                <a:ea typeface="DejaVu Sans"/>
              </a:rPr>
              <a:t>45</a:t>
            </a:fld>
            <a:endParaRPr lang="fr-FR" sz="1100" b="0" strike="noStrike" spc="-1">
              <a:solidFill>
                <a:srgbClr val="000000"/>
              </a:solidFill>
              <a:latin typeface="Times New Roman"/>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68" name="PlaceHolder 1"/>
          <p:cNvSpPr>
            <a:spLocks noGrp="1" noRot="1" noChangeAspect="1"/>
          </p:cNvSpPr>
          <p:nvPr>
            <p:ph type="sldImg"/>
          </p:nvPr>
        </p:nvSpPr>
        <p:spPr bwMode="auto">
          <a:xfrm>
            <a:off x="296863" y="1165225"/>
            <a:ext cx="5594350" cy="3146425"/>
          </a:xfrm>
          <a:prstGeom prst="rect">
            <a:avLst/>
          </a:prstGeom>
          <a:ln w="0">
            <a:noFill/>
          </a:ln>
        </p:spPr>
      </p:sp>
      <p:sp>
        <p:nvSpPr>
          <p:cNvPr id="36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0">
              <a:lnSpc>
                <a:spcPct val="100000"/>
              </a:lnSpc>
              <a:buNone/>
              <a:tabLst>
                <a:tab pos="0" algn="l"/>
              </a:tabLst>
              <a:defRPr/>
            </a:pPr>
            <a:r>
              <a:rPr lang="fr-FR" sz="2000" b="0" strike="noStrike" spc="-1">
                <a:solidFill>
                  <a:srgbClr val="000000"/>
                </a:solidFill>
                <a:latin typeface="Arial"/>
              </a:rPr>
              <a:t>La transcription textuelle d’une vidéo peut être le document que vous avez rédigé en vue de la création de votre vidéo.</a:t>
            </a:r>
            <a:endParaRPr/>
          </a:p>
        </p:txBody>
      </p:sp>
      <p:sp>
        <p:nvSpPr>
          <p:cNvPr id="370" name="PlaceHolder 3"/>
          <p:cNvSpPr>
            <a:spLocks noGrp="1"/>
          </p:cNvSpPr>
          <p:nvPr>
            <p:ph type="sldNum" idx="4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457200">
              <a:lnSpc>
                <a:spcPct val="100000"/>
              </a:lnSpc>
              <a:buNone/>
              <a:tabLst>
                <a:tab pos="0" algn="l"/>
              </a:tabLst>
              <a:defRPr lang="fr-FR" sz="1100" b="0" strike="noStrike" spc="-1">
                <a:solidFill>
                  <a:srgbClr val="000000"/>
                </a:solidFill>
                <a:latin typeface="Source Sans Pro"/>
                <a:ea typeface="+mn-ea"/>
              </a:defRPr>
            </a:lvl1pPr>
          </a:lstStyle>
          <a:p>
            <a:pPr indent="0" algn="r" defTabSz="457200">
              <a:lnSpc>
                <a:spcPct val="100000"/>
              </a:lnSpc>
              <a:buNone/>
              <a:tabLst>
                <a:tab pos="0" algn="l"/>
              </a:tabLst>
              <a:defRPr/>
            </a:pPr>
            <a:fld id="{C20F9CB3-D9A7-4E43-A0AB-A9CF73E9DDEB}" type="slidenum">
              <a:rPr lang="fr-FR" sz="1100" b="0" strike="noStrike" spc="-1">
                <a:solidFill>
                  <a:srgbClr val="000000"/>
                </a:solidFill>
                <a:latin typeface="Source Sans Pro"/>
                <a:ea typeface="DejaVu Sans"/>
              </a:rPr>
              <a:t>46</a:t>
            </a:fld>
            <a:endParaRPr lang="fr-FR" sz="1100" b="0" strike="noStrike" spc="-1">
              <a:solidFill>
                <a:srgbClr val="000000"/>
              </a:solidFill>
              <a:latin typeface="Times New Roman"/>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71" name="PlaceHolder 1"/>
          <p:cNvSpPr>
            <a:spLocks noGrp="1" noRot="1" noChangeAspect="1"/>
          </p:cNvSpPr>
          <p:nvPr>
            <p:ph type="sldImg"/>
          </p:nvPr>
        </p:nvSpPr>
        <p:spPr bwMode="auto">
          <a:xfrm>
            <a:off x="296863" y="1165225"/>
            <a:ext cx="5594350" cy="3146425"/>
          </a:xfrm>
          <a:prstGeom prst="rect">
            <a:avLst/>
          </a:prstGeom>
          <a:ln w="0">
            <a:noFill/>
          </a:ln>
        </p:spPr>
      </p:sp>
      <p:sp>
        <p:nvSpPr>
          <p:cNvPr id="37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73" name="PlaceHolder 3"/>
          <p:cNvSpPr>
            <a:spLocks noGrp="1"/>
          </p:cNvSpPr>
          <p:nvPr>
            <p:ph type="sldNum" idx="47"/>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457200">
              <a:lnSpc>
                <a:spcPct val="100000"/>
              </a:lnSpc>
              <a:buNone/>
              <a:tabLst>
                <a:tab pos="0" algn="l"/>
              </a:tabLst>
              <a:defRPr lang="fr-FR" sz="1100" b="0" strike="noStrike" spc="-1">
                <a:solidFill>
                  <a:srgbClr val="000000"/>
                </a:solidFill>
                <a:latin typeface="Source Sans Pro"/>
                <a:ea typeface="+mn-ea"/>
              </a:defRPr>
            </a:lvl1pPr>
          </a:lstStyle>
          <a:p>
            <a:pPr indent="0" algn="r" defTabSz="457200">
              <a:lnSpc>
                <a:spcPct val="100000"/>
              </a:lnSpc>
              <a:buNone/>
              <a:tabLst>
                <a:tab pos="0" algn="l"/>
              </a:tabLst>
              <a:defRPr/>
            </a:pPr>
            <a:fld id="{B75EEAD4-F8CA-4F4B-A825-FFB5F1A7A844}" type="slidenum">
              <a:rPr lang="fr-FR" sz="1100" b="0" strike="noStrike" spc="-1">
                <a:solidFill>
                  <a:srgbClr val="000000"/>
                </a:solidFill>
                <a:latin typeface="Source Sans Pro"/>
                <a:ea typeface="DejaVu Sans"/>
              </a:rPr>
              <a:t>47</a:t>
            </a:fld>
            <a:endParaRPr lang="fr-FR" sz="1100" b="0" strike="noStrike" spc="-1">
              <a:solidFill>
                <a:srgbClr val="000000"/>
              </a:solidFill>
              <a:latin typeface="Times New Roman"/>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74" name="PlaceHolder 1"/>
          <p:cNvSpPr>
            <a:spLocks noGrp="1" noRot="1" noChangeAspect="1"/>
          </p:cNvSpPr>
          <p:nvPr>
            <p:ph type="sldImg"/>
          </p:nvPr>
        </p:nvSpPr>
        <p:spPr bwMode="auto">
          <a:xfrm>
            <a:off x="296863" y="1165225"/>
            <a:ext cx="5594350" cy="3146425"/>
          </a:xfrm>
          <a:prstGeom prst="rect">
            <a:avLst/>
          </a:prstGeom>
          <a:ln w="0">
            <a:noFill/>
          </a:ln>
        </p:spPr>
      </p:sp>
      <p:sp>
        <p:nvSpPr>
          <p:cNvPr id="375"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76" name="PlaceHolder 3"/>
          <p:cNvSpPr>
            <a:spLocks noGrp="1"/>
          </p:cNvSpPr>
          <p:nvPr>
            <p:ph type="sldNum" idx="48"/>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457200">
              <a:lnSpc>
                <a:spcPct val="100000"/>
              </a:lnSpc>
              <a:buNone/>
              <a:tabLst>
                <a:tab pos="0" algn="l"/>
              </a:tabLst>
              <a:defRPr lang="fr-FR" sz="1100" b="0" strike="noStrike" spc="-1">
                <a:solidFill>
                  <a:srgbClr val="000000"/>
                </a:solidFill>
                <a:latin typeface="Source Sans Pro"/>
                <a:ea typeface="+mn-ea"/>
              </a:defRPr>
            </a:lvl1pPr>
          </a:lstStyle>
          <a:p>
            <a:pPr indent="0" algn="r" defTabSz="457200">
              <a:lnSpc>
                <a:spcPct val="100000"/>
              </a:lnSpc>
              <a:buNone/>
              <a:tabLst>
                <a:tab pos="0" algn="l"/>
              </a:tabLst>
              <a:defRPr/>
            </a:pPr>
            <a:fld id="{01AD5F2C-0743-4D14-A9AA-F6169A593FBA}" type="slidenum">
              <a:rPr lang="fr-FR" sz="1100" b="0" strike="noStrike" spc="-1">
                <a:solidFill>
                  <a:srgbClr val="000000"/>
                </a:solidFill>
                <a:latin typeface="Source Sans Pro"/>
                <a:ea typeface="DejaVu Sans"/>
              </a:rPr>
              <a:t>48</a:t>
            </a:fld>
            <a:endParaRPr lang="fr-FR" sz="1100" b="0" strike="noStrike" spc="-1">
              <a:solidFill>
                <a:srgbClr val="000000"/>
              </a:solidFill>
              <a:latin typeface="Times New Roman"/>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77" name="PlaceHolder 1"/>
          <p:cNvSpPr>
            <a:spLocks noGrp="1" noRot="1" noChangeAspect="1"/>
          </p:cNvSpPr>
          <p:nvPr>
            <p:ph type="sldImg"/>
          </p:nvPr>
        </p:nvSpPr>
        <p:spPr bwMode="auto">
          <a:xfrm>
            <a:off x="296863" y="1165225"/>
            <a:ext cx="5594350" cy="3146425"/>
          </a:xfrm>
          <a:prstGeom prst="rect">
            <a:avLst/>
          </a:prstGeom>
          <a:ln w="0">
            <a:noFill/>
          </a:ln>
        </p:spPr>
      </p:sp>
      <p:sp>
        <p:nvSpPr>
          <p:cNvPr id="37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79" name="PlaceHolder 3"/>
          <p:cNvSpPr>
            <a:spLocks noGrp="1"/>
          </p:cNvSpPr>
          <p:nvPr>
            <p:ph type="sldNum" idx="4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457200">
              <a:lnSpc>
                <a:spcPct val="100000"/>
              </a:lnSpc>
              <a:buNone/>
              <a:tabLst>
                <a:tab pos="0" algn="l"/>
              </a:tabLst>
              <a:defRPr lang="fr-FR" sz="1100" b="0" strike="noStrike" spc="-1">
                <a:solidFill>
                  <a:srgbClr val="000000"/>
                </a:solidFill>
                <a:latin typeface="Source Sans Pro"/>
                <a:ea typeface="+mn-ea"/>
              </a:defRPr>
            </a:lvl1pPr>
          </a:lstStyle>
          <a:p>
            <a:pPr indent="0" algn="r" defTabSz="457200">
              <a:lnSpc>
                <a:spcPct val="100000"/>
              </a:lnSpc>
              <a:buNone/>
              <a:tabLst>
                <a:tab pos="0" algn="l"/>
              </a:tabLst>
              <a:defRPr/>
            </a:pPr>
            <a:fld id="{17641BD3-C4AA-409C-88C3-08CB2E88501B}" type="slidenum">
              <a:rPr lang="fr-FR" sz="1100" b="0" strike="noStrike" spc="-1">
                <a:solidFill>
                  <a:srgbClr val="000000"/>
                </a:solidFill>
                <a:latin typeface="Source Sans Pro"/>
                <a:ea typeface="DejaVu Sans"/>
              </a:rPr>
              <a:t>49</a:t>
            </a:fld>
            <a:endParaRPr lang="fr-FR" sz="1100" b="0" strike="noStrike" spc="-1">
              <a:solidFill>
                <a:srgbClr val="000000"/>
              </a:solidFill>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54" name="PlaceHolder 1"/>
          <p:cNvSpPr>
            <a:spLocks noGrp="1" noRot="1" noChangeAspect="1"/>
          </p:cNvSpPr>
          <p:nvPr>
            <p:ph type="sldImg"/>
          </p:nvPr>
        </p:nvSpPr>
        <p:spPr bwMode="auto">
          <a:xfrm>
            <a:off x="297000" y="1165320"/>
            <a:ext cx="5593680" cy="3145680"/>
          </a:xfrm>
          <a:prstGeom prst="rect">
            <a:avLst/>
          </a:prstGeom>
          <a:ln w="0">
            <a:noFill/>
          </a:ln>
        </p:spPr>
      </p:sp>
      <p:sp>
        <p:nvSpPr>
          <p:cNvPr id="255"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56" name="PlaceHolder 3"/>
          <p:cNvSpPr>
            <a:spLocks noGrp="1"/>
          </p:cNvSpPr>
          <p:nvPr>
            <p:ph type="sldNum" idx="8"/>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576FE145-C764-4040-9334-73BAD2721D82}" type="slidenum">
              <a:rPr lang="fr-FR" sz="1100" b="0" strike="noStrike" spc="-1">
                <a:solidFill>
                  <a:srgbClr val="000000"/>
                </a:solidFill>
                <a:latin typeface="Times New Roman"/>
                <a:ea typeface="DejaVu Sans"/>
              </a:rPr>
              <a:t>5</a:t>
            </a:fld>
            <a:endParaRPr lang="fr-FR" sz="1100" b="0" strike="noStrike" spc="-1">
              <a:solidFill>
                <a:srgbClr val="000000"/>
              </a:solidFill>
              <a:latin typeface="Times New Roman"/>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80" name="PlaceHolder 1"/>
          <p:cNvSpPr>
            <a:spLocks noGrp="1" noRot="1" noChangeAspect="1"/>
          </p:cNvSpPr>
          <p:nvPr>
            <p:ph type="sldImg"/>
          </p:nvPr>
        </p:nvSpPr>
        <p:spPr bwMode="auto">
          <a:xfrm>
            <a:off x="296863" y="1165225"/>
            <a:ext cx="5594350" cy="3146425"/>
          </a:xfrm>
          <a:prstGeom prst="rect">
            <a:avLst/>
          </a:prstGeom>
          <a:ln w="0">
            <a:noFill/>
          </a:ln>
        </p:spPr>
      </p:sp>
      <p:sp>
        <p:nvSpPr>
          <p:cNvPr id="381"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82" name="PlaceHolder 3"/>
          <p:cNvSpPr>
            <a:spLocks noGrp="1"/>
          </p:cNvSpPr>
          <p:nvPr>
            <p:ph type="sldNum" idx="50"/>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63440D57-9AD0-48C4-9DC2-BB2A172006CB}" type="slidenum">
              <a:rPr lang="fr-FR" sz="1100" b="0" strike="noStrike" spc="-1">
                <a:solidFill>
                  <a:srgbClr val="000000"/>
                </a:solidFill>
                <a:latin typeface="Times New Roman"/>
                <a:ea typeface="DejaVu Sans"/>
              </a:rPr>
              <a:t>50</a:t>
            </a:fld>
            <a:endParaRPr lang="fr-FR" sz="1100" b="0" strike="noStrike" spc="-1">
              <a:solidFill>
                <a:srgbClr val="000000"/>
              </a:solidFill>
              <a:latin typeface="Times New Roman"/>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83" name="PlaceHolder 1"/>
          <p:cNvSpPr>
            <a:spLocks noGrp="1" noRot="1" noChangeAspect="1"/>
          </p:cNvSpPr>
          <p:nvPr>
            <p:ph type="sldImg"/>
          </p:nvPr>
        </p:nvSpPr>
        <p:spPr bwMode="auto">
          <a:xfrm>
            <a:off x="296863" y="1165225"/>
            <a:ext cx="5594350" cy="3146425"/>
          </a:xfrm>
          <a:prstGeom prst="rect">
            <a:avLst/>
          </a:prstGeom>
          <a:ln w="0">
            <a:noFill/>
          </a:ln>
        </p:spPr>
      </p:sp>
      <p:sp>
        <p:nvSpPr>
          <p:cNvPr id="384"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85" name="PlaceHolder 3"/>
          <p:cNvSpPr>
            <a:spLocks noGrp="1"/>
          </p:cNvSpPr>
          <p:nvPr>
            <p:ph type="sldNum" idx="51"/>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3682F73C-77EF-49DD-8FDB-7AA0A882D39D}" type="slidenum">
              <a:rPr lang="fr-FR" sz="1100" b="0" strike="noStrike" spc="-1">
                <a:solidFill>
                  <a:srgbClr val="000000"/>
                </a:solidFill>
                <a:latin typeface="Times New Roman"/>
                <a:ea typeface="DejaVu Sans"/>
              </a:rPr>
              <a:t>51</a:t>
            </a:fld>
            <a:endParaRPr lang="fr-FR" sz="1100" b="0" strike="noStrike" spc="-1">
              <a:solidFill>
                <a:srgbClr val="000000"/>
              </a:solidFill>
              <a:latin typeface="Times New Roman"/>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86" name="PlaceHolder 1"/>
          <p:cNvSpPr>
            <a:spLocks noGrp="1" noRot="1" noChangeAspect="1"/>
          </p:cNvSpPr>
          <p:nvPr>
            <p:ph type="sldImg"/>
          </p:nvPr>
        </p:nvSpPr>
        <p:spPr bwMode="auto">
          <a:xfrm>
            <a:off x="296863" y="1165225"/>
            <a:ext cx="5594350" cy="3146425"/>
          </a:xfrm>
          <a:prstGeom prst="rect">
            <a:avLst/>
          </a:prstGeom>
          <a:ln w="0">
            <a:noFill/>
          </a:ln>
        </p:spPr>
      </p:sp>
      <p:sp>
        <p:nvSpPr>
          <p:cNvPr id="387"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88" name="PlaceHolder 3"/>
          <p:cNvSpPr>
            <a:spLocks noGrp="1"/>
          </p:cNvSpPr>
          <p:nvPr>
            <p:ph type="sldNum" idx="52"/>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41A62BFB-46BE-4FBD-BFEB-1447926F8162}" type="slidenum">
              <a:rPr lang="fr-FR" sz="1100" b="0" strike="noStrike" spc="-1">
                <a:solidFill>
                  <a:srgbClr val="000000"/>
                </a:solidFill>
                <a:latin typeface="Times New Roman"/>
                <a:ea typeface="DejaVu Sans"/>
              </a:rPr>
              <a:t>52</a:t>
            </a:fld>
            <a:endParaRPr lang="fr-FR" sz="1100" b="0" strike="noStrike" spc="-1">
              <a:solidFill>
                <a:srgbClr val="000000"/>
              </a:solidFill>
              <a:latin typeface="Times New Roman"/>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89" name="PlaceHolder 1"/>
          <p:cNvSpPr>
            <a:spLocks noGrp="1" noRot="1" noChangeAspect="1"/>
          </p:cNvSpPr>
          <p:nvPr>
            <p:ph type="sldImg"/>
          </p:nvPr>
        </p:nvSpPr>
        <p:spPr bwMode="auto">
          <a:xfrm>
            <a:off x="296863" y="1165225"/>
            <a:ext cx="5594350" cy="3146425"/>
          </a:xfrm>
          <a:prstGeom prst="rect">
            <a:avLst/>
          </a:prstGeom>
          <a:ln w="0">
            <a:noFill/>
          </a:ln>
        </p:spPr>
      </p:sp>
      <p:sp>
        <p:nvSpPr>
          <p:cNvPr id="390"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391" name="PlaceHolder 3"/>
          <p:cNvSpPr>
            <a:spLocks noGrp="1"/>
          </p:cNvSpPr>
          <p:nvPr>
            <p:ph type="sldNum" idx="53"/>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B2BD2F10-8E1D-400F-AFF6-E88E7C9FF491}" type="slidenum">
              <a:rPr lang="fr-FR" sz="1100" b="0" strike="noStrike" spc="-1">
                <a:solidFill>
                  <a:srgbClr val="000000"/>
                </a:solidFill>
                <a:latin typeface="Times New Roman"/>
                <a:ea typeface="DejaVu Sans"/>
              </a:rPr>
              <a:t>53</a:t>
            </a:fld>
            <a:endParaRPr lang="fr-FR" sz="1100" b="0" strike="noStrike" spc="-1">
              <a:solidFill>
                <a:srgbClr val="000000"/>
              </a:solidFill>
              <a:latin typeface="Times New Roman"/>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01" name="PlaceHolder 1"/>
          <p:cNvSpPr>
            <a:spLocks noGrp="1" noRot="1" noChangeAspect="1"/>
          </p:cNvSpPr>
          <p:nvPr>
            <p:ph type="sldImg"/>
          </p:nvPr>
        </p:nvSpPr>
        <p:spPr bwMode="auto">
          <a:xfrm>
            <a:off x="296863" y="1165225"/>
            <a:ext cx="5594350" cy="3146425"/>
          </a:xfrm>
          <a:prstGeom prst="rect">
            <a:avLst/>
          </a:prstGeom>
          <a:ln w="0">
            <a:noFill/>
          </a:ln>
        </p:spPr>
      </p:sp>
      <p:sp>
        <p:nvSpPr>
          <p:cNvPr id="40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403" name="PlaceHolder 3"/>
          <p:cNvSpPr>
            <a:spLocks noGrp="1"/>
          </p:cNvSpPr>
          <p:nvPr>
            <p:ph type="sldNum" idx="57"/>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EAA6FBFC-9B2E-42DC-BF1C-AB058CA66664}" type="slidenum">
              <a:rPr lang="fr-FR" sz="1100" b="0" strike="noStrike" spc="-1">
                <a:solidFill>
                  <a:srgbClr val="000000"/>
                </a:solidFill>
                <a:latin typeface="Times New Roman"/>
                <a:ea typeface="DejaVu Sans"/>
              </a:rPr>
              <a:t>54</a:t>
            </a:fld>
            <a:endParaRPr lang="fr-FR" sz="1100" b="0" strike="noStrike" spc="-1">
              <a:solidFill>
                <a:srgbClr val="000000"/>
              </a:solidFill>
              <a:latin typeface="Times New Roman"/>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398" name="PlaceHolder 1"/>
          <p:cNvSpPr>
            <a:spLocks noGrp="1" noRot="1" noChangeAspect="1"/>
          </p:cNvSpPr>
          <p:nvPr>
            <p:ph type="sldImg"/>
          </p:nvPr>
        </p:nvSpPr>
        <p:spPr bwMode="auto">
          <a:xfrm>
            <a:off x="296863" y="1165225"/>
            <a:ext cx="5594350" cy="3146425"/>
          </a:xfrm>
          <a:prstGeom prst="rect">
            <a:avLst/>
          </a:prstGeom>
          <a:ln w="0">
            <a:noFill/>
          </a:ln>
        </p:spPr>
      </p:sp>
      <p:sp>
        <p:nvSpPr>
          <p:cNvPr id="399"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400" name="PlaceHolder 3"/>
          <p:cNvSpPr>
            <a:spLocks noGrp="1"/>
          </p:cNvSpPr>
          <p:nvPr>
            <p:ph type="sldNum" idx="56"/>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36B7DF6D-B50A-43C6-876C-9BBF8019FC08}" type="slidenum">
              <a:rPr lang="fr-FR" sz="1100" b="0" strike="noStrike" spc="-1">
                <a:solidFill>
                  <a:srgbClr val="000000"/>
                </a:solidFill>
                <a:latin typeface="Times New Roman"/>
                <a:ea typeface="DejaVu Sans"/>
              </a:rPr>
              <a:t>55</a:t>
            </a:fld>
            <a:endParaRPr lang="fr-FR" sz="1100" b="0" strike="noStrike" spc="-1">
              <a:solidFill>
                <a:srgbClr val="000000"/>
              </a:solidFill>
              <a:latin typeface="Times New Roman"/>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898842568" name="PlaceHolder 1"/>
          <p:cNvSpPr>
            <a:spLocks noGrp="1" noRot="1" noChangeAspect="1"/>
          </p:cNvSpPr>
          <p:nvPr>
            <p:ph type="sldImg"/>
          </p:nvPr>
        </p:nvSpPr>
        <p:spPr bwMode="auto">
          <a:xfrm>
            <a:off x="296862" y="1165224"/>
            <a:ext cx="5594349" cy="3146424"/>
          </a:xfrm>
          <a:prstGeom prst="rect">
            <a:avLst/>
          </a:prstGeom>
          <a:ln w="0">
            <a:noFill/>
          </a:ln>
        </p:spPr>
      </p:sp>
      <p:sp>
        <p:nvSpPr>
          <p:cNvPr id="1241604152"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0">
              <a:solidFill>
                <a:srgbClr val="000000"/>
              </a:solidFill>
              <a:latin typeface="Arial"/>
            </a:endParaRPr>
          </a:p>
        </p:txBody>
      </p:sp>
      <p:sp>
        <p:nvSpPr>
          <p:cNvPr id="160953854" name="PlaceHolder 3"/>
          <p:cNvSpPr>
            <a:spLocks noGrp="1"/>
          </p:cNvSpPr>
          <p:nvPr>
            <p:ph type="sldNum" idx="57"/>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0">
                <a:solidFill>
                  <a:srgbClr val="000000"/>
                </a:solidFill>
                <a:latin typeface="Times New Roman"/>
                <a:ea typeface="+mn-ea"/>
              </a:defRPr>
            </a:lvl1pPr>
          </a:lstStyle>
          <a:p>
            <a:pPr indent="0" algn="r" defTabSz="914400">
              <a:lnSpc>
                <a:spcPct val="100000"/>
              </a:lnSpc>
              <a:buNone/>
              <a:tabLst>
                <a:tab pos="0" algn="l"/>
              </a:tabLst>
              <a:defRPr/>
            </a:pPr>
            <a:fld id="{A02C986C-DD37-2A19-08BD-251F49D80702}" type="slidenum">
              <a:rPr lang="fr-FR" sz="1100" b="0" strike="noStrike" spc="0">
                <a:solidFill>
                  <a:srgbClr val="000000"/>
                </a:solidFill>
                <a:latin typeface="Times New Roman"/>
                <a:ea typeface="DejaVu Sans"/>
              </a:rPr>
              <a:t>56</a:t>
            </a:fld>
            <a:endParaRPr lang="fr-FR" sz="1100" b="0" strike="noStrike" spc="0">
              <a:solidFill>
                <a:srgbClr val="000000"/>
              </a:solidFill>
              <a:latin typeface="Times New Roman"/>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04" name="PlaceHolder 1"/>
          <p:cNvSpPr>
            <a:spLocks noGrp="1" noRot="1" noChangeAspect="1"/>
          </p:cNvSpPr>
          <p:nvPr>
            <p:ph type="sldImg"/>
          </p:nvPr>
        </p:nvSpPr>
        <p:spPr bwMode="auto">
          <a:xfrm>
            <a:off x="0" y="812800"/>
            <a:ext cx="0" cy="0"/>
          </a:xfrm>
          <a:prstGeom prst="rect">
            <a:avLst/>
          </a:prstGeom>
          <a:ln w="0">
            <a:noFill/>
          </a:ln>
        </p:spPr>
      </p:sp>
      <p:sp>
        <p:nvSpPr>
          <p:cNvPr id="405"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406" name="PlaceHolder 3"/>
          <p:cNvSpPr>
            <a:spLocks noGrp="1"/>
          </p:cNvSpPr>
          <p:nvPr>
            <p:ph type="sldNum" idx="58"/>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B5A0BAD4-F47E-4BB8-8A72-61E79EB86BEA}" type="slidenum">
              <a:rPr lang="fr-FR" sz="1400" b="0" strike="noStrike" spc="-1">
                <a:solidFill>
                  <a:srgbClr val="000000"/>
                </a:solidFill>
                <a:latin typeface="Times New Roman"/>
                <a:ea typeface="DejaVu Sans"/>
              </a:rPr>
              <a:t>57</a:t>
            </a:fld>
            <a:endParaRPr lang="fr-FR" sz="1400" b="0" strike="noStrike" spc="-1">
              <a:solidFill>
                <a:srgbClr val="000000"/>
              </a:solidFill>
              <a:latin typeface="Times New Roman"/>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04" name="PlaceHolder 1"/>
          <p:cNvSpPr>
            <a:spLocks noGrp="1" noRot="1" noChangeAspect="1"/>
          </p:cNvSpPr>
          <p:nvPr>
            <p:ph type="sldImg"/>
          </p:nvPr>
        </p:nvSpPr>
        <p:spPr bwMode="auto">
          <a:xfrm>
            <a:off x="0" y="812800"/>
            <a:ext cx="0" cy="0"/>
          </a:xfrm>
          <a:prstGeom prst="rect">
            <a:avLst/>
          </a:prstGeom>
          <a:ln w="0">
            <a:noFill/>
          </a:ln>
        </p:spPr>
      </p:sp>
      <p:sp>
        <p:nvSpPr>
          <p:cNvPr id="405"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406" name="PlaceHolder 3"/>
          <p:cNvSpPr>
            <a:spLocks noGrp="1"/>
          </p:cNvSpPr>
          <p:nvPr>
            <p:ph type="sldNum" idx="58"/>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B5A0BAD4-F47E-4BB8-8A72-61E79EB86BEA}" type="slidenum">
              <a:rPr lang="fr-FR" sz="1400" b="0" strike="noStrike" spc="-1">
                <a:solidFill>
                  <a:srgbClr val="000000"/>
                </a:solidFill>
                <a:latin typeface="Times New Roman"/>
                <a:ea typeface="DejaVu Sans"/>
              </a:rPr>
              <a:t>58</a:t>
            </a:fld>
            <a:endParaRPr lang="fr-FR" sz="1400" b="0" strike="noStrike" spc="-1">
              <a:solidFill>
                <a:srgbClr val="000000"/>
              </a:solidFill>
              <a:latin typeface="Times New Roman"/>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07" name="PlaceHolder 1"/>
          <p:cNvSpPr>
            <a:spLocks noGrp="1" noRot="1" noChangeAspect="1"/>
          </p:cNvSpPr>
          <p:nvPr>
            <p:ph type="sldImg"/>
          </p:nvPr>
        </p:nvSpPr>
        <p:spPr bwMode="auto">
          <a:xfrm>
            <a:off x="296863" y="1165225"/>
            <a:ext cx="5594350" cy="3146425"/>
          </a:xfrm>
          <a:prstGeom prst="rect">
            <a:avLst/>
          </a:prstGeom>
          <a:ln w="0">
            <a:noFill/>
          </a:ln>
        </p:spPr>
      </p:sp>
      <p:sp>
        <p:nvSpPr>
          <p:cNvPr id="40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409" name="PlaceHolder 3"/>
          <p:cNvSpPr>
            <a:spLocks noGrp="1"/>
          </p:cNvSpPr>
          <p:nvPr>
            <p:ph type="sldNum" idx="5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9A4643E3-DDAA-47E2-9631-FA30D76D1B02}" type="slidenum">
              <a:rPr lang="fr-FR" sz="1100" b="0" strike="noStrike" spc="-1">
                <a:solidFill>
                  <a:srgbClr val="000000"/>
                </a:solidFill>
                <a:latin typeface="Times New Roman"/>
                <a:ea typeface="DejaVu Sans"/>
              </a:rPr>
              <a:t>59</a:t>
            </a:fld>
            <a:endParaRPr lang="fr-FR" sz="1100" b="0" strike="noStrike" spc="-1">
              <a:solidFill>
                <a:srgbClr val="000000"/>
              </a:solidFill>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57" name="PlaceHolder 1"/>
          <p:cNvSpPr>
            <a:spLocks noGrp="1" noRot="1" noChangeAspect="1"/>
          </p:cNvSpPr>
          <p:nvPr>
            <p:ph type="sldImg"/>
          </p:nvPr>
        </p:nvSpPr>
        <p:spPr bwMode="auto">
          <a:xfrm>
            <a:off x="297000" y="1165320"/>
            <a:ext cx="5594039" cy="3146040"/>
          </a:xfrm>
          <a:prstGeom prst="rect">
            <a:avLst/>
          </a:prstGeom>
          <a:ln w="0">
            <a:noFill/>
          </a:ln>
        </p:spPr>
      </p:sp>
      <p:sp>
        <p:nvSpPr>
          <p:cNvPr id="258" name="PlaceHolder 2"/>
          <p:cNvSpPr>
            <a:spLocks noGrp="1"/>
          </p:cNvSpPr>
          <p:nvPr>
            <p:ph type="body"/>
          </p:nvPr>
        </p:nvSpPr>
        <p:spPr bwMode="auto">
          <a:xfrm>
            <a:off x="618840" y="4485240"/>
            <a:ext cx="4949640" cy="3669120"/>
          </a:xfrm>
          <a:prstGeom prst="rect">
            <a:avLst/>
          </a:prstGeom>
          <a:noFill/>
          <a:ln w="0">
            <a:noFill/>
          </a:ln>
        </p:spPr>
        <p:txBody>
          <a:bodyPr lIns="84600" tIns="42480" rIns="84600" bIns="42480" anchor="t">
            <a:noAutofit/>
          </a:bodyPr>
          <a:lstStyle/>
          <a:p>
            <a:pPr marL="216000" indent="-216000">
              <a:buNone/>
              <a:defRPr/>
            </a:pPr>
            <a:endParaRPr lang="fr-FR" sz="1800" b="0" strike="noStrike" spc="-1">
              <a:solidFill>
                <a:srgbClr val="000000"/>
              </a:solidFill>
              <a:latin typeface="Arial"/>
            </a:endParaRPr>
          </a:p>
        </p:txBody>
      </p:sp>
      <p:sp>
        <p:nvSpPr>
          <p:cNvPr id="259" name="PlaceHolder 3"/>
          <p:cNvSpPr>
            <a:spLocks noGrp="1"/>
          </p:cNvSpPr>
          <p:nvPr>
            <p:ph type="sldNum" idx="9"/>
          </p:nvPr>
        </p:nvSpPr>
        <p:spPr bwMode="auto">
          <a:xfrm>
            <a:off x="3505320" y="8852760"/>
            <a:ext cx="2680920" cy="466920"/>
          </a:xfrm>
          <a:prstGeom prst="rect">
            <a:avLst/>
          </a:prstGeom>
          <a:noFill/>
          <a:ln w="0">
            <a:noFill/>
          </a:ln>
        </p:spPr>
        <p:txBody>
          <a:bodyPr lIns="84600" tIns="42480" rIns="84600" bIns="42480" anchor="b">
            <a:noAutofit/>
          </a:bodyPr>
          <a:lstStyle>
            <a:lvl1pPr indent="0" algn="r" defTabSz="914400">
              <a:lnSpc>
                <a:spcPct val="100000"/>
              </a:lnSpc>
              <a:buNone/>
              <a:tabLst>
                <a:tab pos="0" algn="l"/>
              </a:tabLst>
              <a:defRPr lang="fr-FR" sz="1100" b="0" strike="noStrike" spc="-1">
                <a:solidFill>
                  <a:srgbClr val="000000"/>
                </a:solidFill>
                <a:latin typeface="Times New Roman"/>
                <a:ea typeface="+mn-ea"/>
              </a:defRPr>
            </a:lvl1pPr>
          </a:lstStyle>
          <a:p>
            <a:pPr indent="0" algn="r" defTabSz="914400">
              <a:lnSpc>
                <a:spcPct val="100000"/>
              </a:lnSpc>
              <a:buNone/>
              <a:tabLst>
                <a:tab pos="0" algn="l"/>
              </a:tabLst>
              <a:defRPr/>
            </a:pPr>
            <a:fld id="{09217C8B-7FE8-439F-B312-4E9E51E0693C}" type="slidenum">
              <a:rPr lang="fr-FR" sz="1100" b="0" strike="noStrike" spc="-1">
                <a:solidFill>
                  <a:srgbClr val="000000"/>
                </a:solidFill>
                <a:latin typeface="Times New Roman"/>
                <a:ea typeface="DejaVu Sans"/>
              </a:rPr>
              <a:t>6</a:t>
            </a:fld>
            <a:endParaRPr lang="fr-FR" sz="1100" b="0" strike="noStrike" spc="-1">
              <a:solidFill>
                <a:srgbClr val="000000"/>
              </a:solidFill>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60" name="PlaceHolder 1"/>
          <p:cNvSpPr>
            <a:spLocks noGrp="1" noRot="1" noChangeAspect="1"/>
          </p:cNvSpPr>
          <p:nvPr>
            <p:ph type="sldImg"/>
          </p:nvPr>
        </p:nvSpPr>
        <p:spPr bwMode="auto">
          <a:xfrm>
            <a:off x="0" y="812800"/>
            <a:ext cx="0" cy="0"/>
          </a:xfrm>
          <a:prstGeom prst="rect">
            <a:avLst/>
          </a:prstGeom>
          <a:ln w="0">
            <a:noFill/>
          </a:ln>
        </p:spPr>
      </p:sp>
      <p:sp>
        <p:nvSpPr>
          <p:cNvPr id="261"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262" name="PlaceHolder 3"/>
          <p:cNvSpPr>
            <a:spLocks noGrp="1"/>
          </p:cNvSpPr>
          <p:nvPr>
            <p:ph type="sldNum" idx="10"/>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39CF3F06-C053-4001-850E-2B5387D70B82}" type="slidenum">
              <a:rPr lang="fr-FR" sz="1400" b="0" strike="noStrike" spc="-1">
                <a:solidFill>
                  <a:srgbClr val="000000"/>
                </a:solidFill>
                <a:latin typeface="Times New Roman"/>
                <a:ea typeface="DejaVu Sans"/>
              </a:rPr>
              <a:t>7</a:t>
            </a:fld>
            <a:endParaRPr lang="fr-FR" sz="1400" b="0" strike="noStrike" spc="-1">
              <a:solidFill>
                <a:srgbClr val="000000"/>
              </a:solidFill>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63" name="PlaceHolder 1"/>
          <p:cNvSpPr>
            <a:spLocks noGrp="1" noRot="1" noChangeAspect="1"/>
          </p:cNvSpPr>
          <p:nvPr>
            <p:ph type="sldImg"/>
          </p:nvPr>
        </p:nvSpPr>
        <p:spPr bwMode="auto">
          <a:xfrm>
            <a:off x="0" y="812800"/>
            <a:ext cx="0" cy="0"/>
          </a:xfrm>
          <a:prstGeom prst="rect">
            <a:avLst/>
          </a:prstGeom>
          <a:ln w="0">
            <a:noFill/>
          </a:ln>
        </p:spPr>
      </p:sp>
      <p:sp>
        <p:nvSpPr>
          <p:cNvPr id="264"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1">
              <a:solidFill>
                <a:srgbClr val="000000"/>
              </a:solidFill>
              <a:latin typeface="Arial"/>
            </a:endParaRPr>
          </a:p>
        </p:txBody>
      </p:sp>
      <p:sp>
        <p:nvSpPr>
          <p:cNvPr id="265" name="PlaceHolder 3"/>
          <p:cNvSpPr>
            <a:spLocks noGrp="1"/>
          </p:cNvSpPr>
          <p:nvPr>
            <p:ph type="sldNum" idx="11"/>
          </p:nvPr>
        </p:nvSpPr>
        <p:spPr bwMode="auto">
          <a:xfrm>
            <a:off x="4278960" y="10157400"/>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1">
                <a:solidFill>
                  <a:srgbClr val="000000"/>
                </a:solidFill>
                <a:latin typeface="Times New Roman"/>
                <a:ea typeface="+mn-ea"/>
              </a:defRPr>
            </a:lvl1pPr>
          </a:lstStyle>
          <a:p>
            <a:pPr indent="0" algn="r" defTabSz="914400">
              <a:lnSpc>
                <a:spcPct val="100000"/>
              </a:lnSpc>
              <a:buNone/>
              <a:tabLst>
                <a:tab pos="0" algn="l"/>
              </a:tabLst>
              <a:defRPr/>
            </a:pPr>
            <a:fld id="{1E27991C-B021-4ABA-99F4-CE60C7C62ED8}" type="slidenum">
              <a:rPr lang="fr-FR" sz="1400" b="0" strike="noStrike" spc="-1">
                <a:solidFill>
                  <a:srgbClr val="000000"/>
                </a:solidFill>
                <a:latin typeface="Times New Roman"/>
                <a:ea typeface="DejaVu Sans"/>
              </a:rPr>
              <a:t>8</a:t>
            </a:fld>
            <a:endParaRPr lang="fr-FR" sz="1400" b="0" strike="noStrike" spc="-1">
              <a:solidFill>
                <a:srgbClr val="000000"/>
              </a:solidFill>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618393120" name="PlaceHolder 1"/>
          <p:cNvSpPr>
            <a:spLocks noGrp="1" noRot="1" noChangeAspect="1"/>
          </p:cNvSpPr>
          <p:nvPr>
            <p:ph type="sldImg"/>
          </p:nvPr>
        </p:nvSpPr>
        <p:spPr bwMode="auto">
          <a:xfrm>
            <a:off x="0" y="812799"/>
            <a:ext cx="0" cy="0"/>
          </a:xfrm>
          <a:prstGeom prst="rect">
            <a:avLst/>
          </a:prstGeom>
          <a:ln w="0">
            <a:noFill/>
          </a:ln>
        </p:spPr>
      </p:sp>
      <p:sp>
        <p:nvSpPr>
          <p:cNvPr id="556430402" name="PlaceHolder 2"/>
          <p:cNvSpPr>
            <a:spLocks noGrp="1"/>
          </p:cNvSpPr>
          <p:nvPr>
            <p:ph type="body"/>
          </p:nvPr>
        </p:nvSpPr>
        <p:spPr bwMode="auto">
          <a:xfrm>
            <a:off x="756000" y="5078520"/>
            <a:ext cx="6047280" cy="4810680"/>
          </a:xfrm>
          <a:prstGeom prst="rect">
            <a:avLst/>
          </a:prstGeom>
          <a:noFill/>
          <a:ln w="0">
            <a:noFill/>
          </a:ln>
        </p:spPr>
        <p:txBody>
          <a:bodyPr lIns="0" tIns="0" rIns="0" bIns="0" anchor="t">
            <a:noAutofit/>
          </a:bodyPr>
          <a:lstStyle/>
          <a:p>
            <a:pPr marL="216000" indent="-216000">
              <a:buNone/>
              <a:defRPr/>
            </a:pPr>
            <a:endParaRPr lang="fr-FR" sz="1800" b="0" strike="noStrike" spc="0">
              <a:solidFill>
                <a:srgbClr val="000000"/>
              </a:solidFill>
              <a:latin typeface="Arial"/>
            </a:endParaRPr>
          </a:p>
        </p:txBody>
      </p:sp>
      <p:sp>
        <p:nvSpPr>
          <p:cNvPr id="1872520849" name="PlaceHolder 3"/>
          <p:cNvSpPr>
            <a:spLocks noGrp="1"/>
          </p:cNvSpPr>
          <p:nvPr>
            <p:ph type="sldNum" idx="10"/>
          </p:nvPr>
        </p:nvSpPr>
        <p:spPr bwMode="auto">
          <a:xfrm>
            <a:off x="4278960" y="10157399"/>
            <a:ext cx="3280320" cy="533880"/>
          </a:xfrm>
          <a:prstGeom prst="rect">
            <a:avLst/>
          </a:prstGeom>
          <a:noFill/>
          <a:ln w="0">
            <a:noFill/>
          </a:ln>
        </p:spPr>
        <p:txBody>
          <a:bodyPr lIns="0" tIns="0" rIns="0" bIns="0" anchor="b">
            <a:noAutofit/>
          </a:bodyPr>
          <a:lstStyle>
            <a:lvl1pPr indent="0" algn="r" defTabSz="914400">
              <a:lnSpc>
                <a:spcPct val="100000"/>
              </a:lnSpc>
              <a:buNone/>
              <a:tabLst>
                <a:tab pos="0" algn="l"/>
              </a:tabLst>
              <a:defRPr lang="fr-FR" sz="1400" b="0" strike="noStrike" spc="0">
                <a:solidFill>
                  <a:srgbClr val="000000"/>
                </a:solidFill>
                <a:latin typeface="Times New Roman"/>
                <a:ea typeface="+mn-ea"/>
              </a:defRPr>
            </a:lvl1pPr>
          </a:lstStyle>
          <a:p>
            <a:pPr indent="0" algn="r" defTabSz="914400">
              <a:lnSpc>
                <a:spcPct val="100000"/>
              </a:lnSpc>
              <a:buNone/>
              <a:tabLst>
                <a:tab pos="0" algn="l"/>
              </a:tabLst>
              <a:defRPr/>
            </a:pPr>
            <a:fld id="{2ACC7688-E353-A15A-6A68-CF9D85ADEEFC}" type="slidenum">
              <a:rPr lang="fr-FR" sz="1400" b="0" strike="noStrike" spc="0">
                <a:solidFill>
                  <a:srgbClr val="000000"/>
                </a:solidFill>
                <a:latin typeface="Times New Roman"/>
                <a:ea typeface="DejaVu Sans"/>
              </a:rPr>
              <a:t>9</a:t>
            </a:fld>
            <a:endParaRPr lang="fr-FR" sz="1400" b="0" strike="noStrike" spc="0">
              <a:solidFill>
                <a:srgbClr val="000000"/>
              </a:solid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blank" preserve="1" userDrawn="1">
  <p:cSld name="Dernière page">
    <p:spTree>
      <p:nvGrpSpPr>
        <p:cNvPr id="1" name=""/>
        <p:cNvGrpSpPr/>
        <p:nvPr/>
      </p:nvGrpSpPr>
      <p:grpSpPr bwMode="auto">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blank" preserve="1" userDrawn="1">
  <p:cSld name="1_Dernière page">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blank" preserve="1" userDrawn="1">
  <p:cSld name="Titre et contenu">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blank" preserve="1" userDrawn="1">
  <p:cSld name="Page de titre">
    <p:spTree>
      <p:nvGrpSpPr>
        <p:cNvPr id="1" name=""/>
        <p:cNvGrpSpPr/>
        <p:nvPr/>
      </p:nvGrpSpPr>
      <p:grpSpPr bwMode="auto">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blank" preserve="1" userDrawn="1">
  <p:cSld name="1re page">
    <p:spTree>
      <p:nvGrpSpPr>
        <p:cNvPr id="1" name=""/>
        <p:cNvGrpSpPr/>
        <p:nvPr/>
      </p:nvGrpSpPr>
      <p:grpSpPr bwMode="auto">
        <a:xfrm>
          <a:off x="0" y="0"/>
          <a:ext cx="0" cy="0"/>
          <a:chOff x="0" y="0"/>
          <a:chExt cx="0" cy="0"/>
        </a:xfrm>
      </p:grpSpPr>
      <p:sp>
        <p:nvSpPr>
          <p:cNvPr id="2" name="PlaceHolder 1"/>
          <p:cNvSpPr>
            <a:spLocks noGrp="1"/>
          </p:cNvSpPr>
          <p:nvPr>
            <p:ph type="dt" idx="1"/>
          </p:nvPr>
        </p:nvSpPr>
        <p:spPr bwMode="auto"/>
        <p:txBody>
          <a:bodyPr/>
          <a:lstStyle/>
          <a:p>
            <a:pPr>
              <a:defRPr/>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theme" Target="../theme/theme5.xml"/><Relationship Id="rId1" Type="http://schemas.openxmlformats.org/officeDocument/2006/relationships/slideLayout" Target="../slideLayouts/slideLayout5.xml"/><Relationship Id="rId6" Type="http://schemas.openxmlformats.org/officeDocument/2006/relationships/hyperlink" Target="http://creativecommons.org/licenses/by/4.0/?ref=chooser-v1" TargetMode="Externa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cxnSp>
        <p:nvCxnSpPr>
          <p:cNvPr id="6" name="Connecteur droit 6"/>
          <p:cNvCxnSpPr>
            <a:cxnSpLocks/>
          </p:cNvCxnSpPr>
          <p:nvPr/>
        </p:nvCxnSpPr>
        <p:spPr bwMode="auto">
          <a:xfrm>
            <a:off x="580680" y="9418680"/>
            <a:ext cx="17809560" cy="720"/>
          </a:xfrm>
          <a:prstGeom prst="straightConnector1">
            <a:avLst/>
          </a:prstGeom>
          <a:ln w="25400">
            <a:solidFill>
              <a:srgbClr val="000000"/>
            </a:solidFill>
            <a:round/>
          </a:ln>
        </p:spPr>
      </p:cxnSp>
      <p:pic>
        <p:nvPicPr>
          <p:cNvPr id="7" name="Image 30"/>
          <p:cNvPicPr/>
          <p:nvPr/>
        </p:nvPicPr>
        <p:blipFill>
          <a:blip r:embed="rId3"/>
          <a:stretch/>
        </p:blipFill>
        <p:spPr bwMode="auto">
          <a:xfrm>
            <a:off x="581040" y="9748800"/>
            <a:ext cx="2318400" cy="575280"/>
          </a:xfrm>
          <a:prstGeom prst="rect">
            <a:avLst/>
          </a:prstGeom>
          <a:ln w="0">
            <a:noFill/>
          </a:ln>
        </p:spPr>
      </p:pic>
      <p:sp>
        <p:nvSpPr>
          <p:cNvPr id="2" name="Slide Number Placeholder 5"/>
          <p:cNvSpPr/>
          <p:nvPr/>
        </p:nvSpPr>
        <p:spPr bwMode="auto">
          <a:xfrm>
            <a:off x="16298280" y="9534240"/>
            <a:ext cx="2090880" cy="427320"/>
          </a:xfrm>
          <a:prstGeom prst="rect">
            <a:avLst/>
          </a:prstGeom>
          <a:noFill/>
          <a:ln w="0">
            <a:noFill/>
          </a:ln>
        </p:spPr>
        <p:style>
          <a:lnRef idx="0">
            <a:srgbClr val="000000"/>
          </a:lnRef>
          <a:fillRef idx="0">
            <a:srgbClr val="000000"/>
          </a:fillRef>
          <a:effectRef idx="0">
            <a:srgbClr val="000000"/>
          </a:effectRef>
          <a:fontRef idx="minor"/>
        </p:style>
        <p:txBody>
          <a:bodyPr lIns="0" tIns="0" rIns="0" bIns="0" anchor="ctr">
            <a:spAutoFit/>
          </a:bodyPr>
          <a:lstStyle/>
          <a:p>
            <a:pPr algn="r" defTabSz="457200">
              <a:lnSpc>
                <a:spcPct val="100000"/>
              </a:lnSpc>
              <a:defRPr/>
            </a:pPr>
            <a:fld id="{8CEFD376-BC27-4594-B216-7028C4C3FD74}" type="slidenum">
              <a:rPr lang="fr-FR" sz="2800" b="0" strike="noStrike" spc="-1">
                <a:solidFill>
                  <a:schemeClr val="dk1"/>
                </a:solidFill>
                <a:latin typeface="Calibri"/>
                <a:ea typeface="Arial"/>
              </a:rPr>
              <a:t>‹N°›</a:t>
            </a:fld>
            <a:endParaRPr lang="fr-FR" sz="2800" b="0" strike="noStrike" spc="-1">
              <a:solidFill>
                <a:srgbClr val="000000"/>
              </a:solidFill>
              <a:latin typeface="Arial"/>
            </a:endParaRPr>
          </a:p>
        </p:txBody>
      </p:sp>
      <p:cxnSp>
        <p:nvCxnSpPr>
          <p:cNvPr id="3" name="Connecteur droit 8"/>
          <p:cNvCxnSpPr>
            <a:cxnSpLocks/>
          </p:cNvCxnSpPr>
          <p:nvPr/>
        </p:nvCxnSpPr>
        <p:spPr bwMode="auto">
          <a:xfrm flipV="1">
            <a:off x="443520" y="341280"/>
            <a:ext cx="720" cy="1388520"/>
          </a:xfrm>
          <a:prstGeom prst="straightConnector1">
            <a:avLst/>
          </a:prstGeom>
          <a:ln w="25400">
            <a:solidFill>
              <a:srgbClr val="000000"/>
            </a:solidFill>
            <a:round/>
          </a:ln>
        </p:spPr>
      </p:cxnSp>
      <p:sp>
        <p:nvSpPr>
          <p:cNvPr id="4" name="PlaceHolder 1"/>
          <p:cNvSpPr>
            <a:spLocks noGrp="1"/>
          </p:cNvSpPr>
          <p:nvPr>
            <p:ph type="title"/>
          </p:nvPr>
        </p:nvSpPr>
        <p:spPr bwMode="auto">
          <a:xfrm>
            <a:off x="950040" y="426240"/>
            <a:ext cx="17106120" cy="1784880"/>
          </a:xfrm>
          <a:prstGeom prst="rect">
            <a:avLst/>
          </a:prstGeom>
          <a:noFill/>
          <a:ln w="0">
            <a:noFill/>
          </a:ln>
        </p:spPr>
        <p:txBody>
          <a:bodyPr lIns="0" tIns="0" rIns="0" bIns="0" anchor="ctr">
            <a:noAutofit/>
          </a:bodyPr>
          <a:lstStyle/>
          <a:p>
            <a:pPr indent="0">
              <a:buNone/>
              <a:defRPr/>
            </a:pPr>
            <a:r>
              <a:rPr lang="fr-FR" sz="1800" b="0" strike="noStrike" spc="-1">
                <a:solidFill>
                  <a:schemeClr val="dk1"/>
                </a:solidFill>
                <a:latin typeface="Calibri"/>
              </a:rPr>
              <a:t>Cliquez pour éditer le format du texte-titre</a:t>
            </a:r>
            <a:endParaRPr/>
          </a:p>
        </p:txBody>
      </p:sp>
      <p:sp>
        <p:nvSpPr>
          <p:cNvPr id="5" name="PlaceHolder 2"/>
          <p:cNvSpPr>
            <a:spLocks noGrp="1"/>
          </p:cNvSpPr>
          <p:nvPr>
            <p:ph type="body"/>
          </p:nvPr>
        </p:nvSpPr>
        <p:spPr bwMode="auto">
          <a:xfrm>
            <a:off x="950040" y="2501640"/>
            <a:ext cx="17106120" cy="620064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a:buChar char=""/>
              <a:defRPr/>
            </a:pPr>
            <a:r>
              <a:rPr lang="fr-FR" sz="2800" b="0" strike="noStrike" spc="-1">
                <a:solidFill>
                  <a:schemeClr val="dk1"/>
                </a:solidFill>
                <a:latin typeface="Calibri"/>
              </a:rPr>
              <a:t>Cliquez pour éditer le format du plan de texte</a:t>
            </a:r>
            <a:endParaRPr/>
          </a:p>
          <a:p>
            <a:pPr marL="864000" lvl="1" indent="-324000">
              <a:lnSpc>
                <a:spcPct val="90000"/>
              </a:lnSpc>
              <a:spcBef>
                <a:spcPts val="1134"/>
              </a:spcBef>
              <a:buClr>
                <a:srgbClr val="000000"/>
              </a:buClr>
              <a:buSzPct val="75000"/>
              <a:buFont typeface="Symbol"/>
              <a:buChar char=""/>
              <a:defRPr/>
            </a:pPr>
            <a:r>
              <a:rPr lang="fr-FR" sz="2000" b="0" strike="noStrike" spc="-1">
                <a:solidFill>
                  <a:schemeClr val="dk1"/>
                </a:solidFill>
                <a:latin typeface="Calibri"/>
              </a:rPr>
              <a:t>Second niveau de plan</a:t>
            </a:r>
            <a:endParaRPr/>
          </a:p>
          <a:p>
            <a:pPr marL="1296000" lvl="2" indent="-288000">
              <a:lnSpc>
                <a:spcPct val="90000"/>
              </a:lnSpc>
              <a:spcBef>
                <a:spcPts val="850"/>
              </a:spcBef>
              <a:buClr>
                <a:srgbClr val="000000"/>
              </a:buClr>
              <a:buSzPct val="45000"/>
              <a:buFont typeface="Wingdings"/>
              <a:buChar char=""/>
              <a:defRPr/>
            </a:pPr>
            <a:r>
              <a:rPr lang="fr-FR" sz="1800" b="0" strike="noStrike" spc="-1">
                <a:solidFill>
                  <a:schemeClr val="dk1"/>
                </a:solidFill>
                <a:latin typeface="Calibri"/>
              </a:rPr>
              <a:t>Troisième niveau de plan</a:t>
            </a:r>
            <a:endParaRPr/>
          </a:p>
          <a:p>
            <a:pPr marL="1728000" lvl="3" indent="-216000">
              <a:lnSpc>
                <a:spcPct val="90000"/>
              </a:lnSpc>
              <a:spcBef>
                <a:spcPts val="567"/>
              </a:spcBef>
              <a:buClr>
                <a:srgbClr val="000000"/>
              </a:buClr>
              <a:buSzPct val="75000"/>
              <a:buFont typeface="Symbol"/>
              <a:buChar char=""/>
              <a:defRPr/>
            </a:pPr>
            <a:r>
              <a:rPr lang="fr-FR" sz="1800" b="0" strike="noStrike" spc="-1">
                <a:solidFill>
                  <a:schemeClr val="dk1"/>
                </a:solidFill>
                <a:latin typeface="Calibri"/>
              </a:rPr>
              <a:t>Quatrième niveau de plan</a:t>
            </a:r>
            <a:endParaRPr/>
          </a:p>
          <a:p>
            <a:pPr marL="2160000" lvl="4"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Cinquième niveau de plan</a:t>
            </a:r>
            <a:endParaRPr/>
          </a:p>
          <a:p>
            <a:pPr marL="2592000" lvl="5"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Sixième niveau de plan</a:t>
            </a:r>
            <a:endParaRPr/>
          </a:p>
          <a:p>
            <a:pPr marL="3024000" lvl="6"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Septième niveau de plan</a:t>
            </a:r>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cxnSp>
        <p:nvCxnSpPr>
          <p:cNvPr id="6" name="Connecteur droit 6"/>
          <p:cNvCxnSpPr>
            <a:cxnSpLocks/>
          </p:cNvCxnSpPr>
          <p:nvPr/>
        </p:nvCxnSpPr>
        <p:spPr bwMode="auto">
          <a:xfrm>
            <a:off x="580680" y="9418680"/>
            <a:ext cx="17809560" cy="720"/>
          </a:xfrm>
          <a:prstGeom prst="straightConnector1">
            <a:avLst/>
          </a:prstGeom>
          <a:ln w="25400">
            <a:solidFill>
              <a:srgbClr val="000000"/>
            </a:solidFill>
            <a:round/>
          </a:ln>
        </p:spPr>
      </p:cxnSp>
      <p:pic>
        <p:nvPicPr>
          <p:cNvPr id="7" name="Image 30"/>
          <p:cNvPicPr/>
          <p:nvPr/>
        </p:nvPicPr>
        <p:blipFill>
          <a:blip r:embed="rId3"/>
          <a:stretch/>
        </p:blipFill>
        <p:spPr bwMode="auto">
          <a:xfrm>
            <a:off x="581040" y="9748800"/>
            <a:ext cx="2318400" cy="575280"/>
          </a:xfrm>
          <a:prstGeom prst="rect">
            <a:avLst/>
          </a:prstGeom>
          <a:ln w="0">
            <a:noFill/>
          </a:ln>
        </p:spPr>
      </p:pic>
      <p:sp>
        <p:nvSpPr>
          <p:cNvPr id="8" name="Slide Number Placeholder 5"/>
          <p:cNvSpPr/>
          <p:nvPr/>
        </p:nvSpPr>
        <p:spPr bwMode="auto">
          <a:xfrm>
            <a:off x="16298280" y="9534240"/>
            <a:ext cx="2090880" cy="427320"/>
          </a:xfrm>
          <a:prstGeom prst="rect">
            <a:avLst/>
          </a:prstGeom>
          <a:noFill/>
          <a:ln w="0">
            <a:noFill/>
          </a:ln>
        </p:spPr>
        <p:style>
          <a:lnRef idx="0">
            <a:srgbClr val="000000"/>
          </a:lnRef>
          <a:fillRef idx="0">
            <a:srgbClr val="000000"/>
          </a:fillRef>
          <a:effectRef idx="0">
            <a:srgbClr val="000000"/>
          </a:effectRef>
          <a:fontRef idx="minor"/>
        </p:style>
        <p:txBody>
          <a:bodyPr lIns="0" tIns="0" rIns="0" bIns="0" anchor="ctr">
            <a:spAutoFit/>
          </a:bodyPr>
          <a:lstStyle/>
          <a:p>
            <a:pPr algn="r" defTabSz="457200">
              <a:lnSpc>
                <a:spcPct val="100000"/>
              </a:lnSpc>
              <a:defRPr/>
            </a:pPr>
            <a:fld id="{2EE9646C-7B43-4857-9759-517D3DBC3E62}" type="slidenum">
              <a:rPr lang="fr-FR" sz="2800" b="0" strike="noStrike" spc="-1">
                <a:solidFill>
                  <a:schemeClr val="dk1"/>
                </a:solidFill>
                <a:latin typeface="Calibri"/>
                <a:ea typeface="Arial"/>
              </a:rPr>
              <a:t>‹N°›</a:t>
            </a:fld>
            <a:endParaRPr lang="fr-FR" sz="2800" b="0" strike="noStrike" spc="-1">
              <a:solidFill>
                <a:srgbClr val="000000"/>
              </a:solidFill>
              <a:latin typeface="Arial"/>
            </a:endParaRPr>
          </a:p>
        </p:txBody>
      </p:sp>
      <p:cxnSp>
        <p:nvCxnSpPr>
          <p:cNvPr id="9" name="Connecteur droit 8"/>
          <p:cNvCxnSpPr>
            <a:cxnSpLocks/>
          </p:cNvCxnSpPr>
          <p:nvPr/>
        </p:nvCxnSpPr>
        <p:spPr bwMode="auto">
          <a:xfrm flipV="1">
            <a:off x="443520" y="341280"/>
            <a:ext cx="720" cy="1388520"/>
          </a:xfrm>
          <a:prstGeom prst="straightConnector1">
            <a:avLst/>
          </a:prstGeom>
          <a:ln w="25400">
            <a:solidFill>
              <a:srgbClr val="000000"/>
            </a:solidFill>
            <a:round/>
          </a:ln>
        </p:spPr>
      </p:cxnSp>
      <p:sp>
        <p:nvSpPr>
          <p:cNvPr id="10" name="PlaceHolder 1"/>
          <p:cNvSpPr>
            <a:spLocks noGrp="1"/>
          </p:cNvSpPr>
          <p:nvPr>
            <p:ph type="title"/>
          </p:nvPr>
        </p:nvSpPr>
        <p:spPr bwMode="auto">
          <a:xfrm>
            <a:off x="635040" y="689040"/>
            <a:ext cx="17871120" cy="692280"/>
          </a:xfrm>
          <a:prstGeom prst="rect">
            <a:avLst/>
          </a:prstGeom>
          <a:noFill/>
          <a:ln w="0">
            <a:noFill/>
          </a:ln>
        </p:spPr>
        <p:txBody>
          <a:bodyPr lIns="91440" tIns="45720" rIns="91440" bIns="45720" anchor="ctr">
            <a:noAutofit/>
          </a:bodyPr>
          <a:lstStyle/>
          <a:p>
            <a:pPr indent="0" defTabSz="914400">
              <a:lnSpc>
                <a:spcPct val="90000"/>
              </a:lnSpc>
              <a:buNone/>
              <a:defRPr/>
            </a:pPr>
            <a:r>
              <a:rPr lang="fr-FR" sz="4400" b="0" strike="noStrike" spc="-1">
                <a:solidFill>
                  <a:schemeClr val="dk1"/>
                </a:solidFill>
                <a:latin typeface="Calibri Light"/>
                <a:ea typeface="Arial"/>
              </a:rPr>
              <a:t>Modifiez le style du titre</a:t>
            </a:r>
            <a:endParaRPr lang="fr-FR" sz="4400" b="0" strike="noStrike" spc="-1">
              <a:solidFill>
                <a:schemeClr val="dk1"/>
              </a:solidFill>
              <a:latin typeface="Calibri"/>
            </a:endParaRPr>
          </a:p>
        </p:txBody>
      </p:sp>
      <p:sp>
        <p:nvSpPr>
          <p:cNvPr id="11" name="PlaceHolder 2"/>
          <p:cNvSpPr>
            <a:spLocks noGrp="1"/>
          </p:cNvSpPr>
          <p:nvPr>
            <p:ph type="body"/>
          </p:nvPr>
        </p:nvSpPr>
        <p:spPr bwMode="auto">
          <a:xfrm>
            <a:off x="635040" y="3064680"/>
            <a:ext cx="17871120" cy="5921640"/>
          </a:xfrm>
          <a:prstGeom prst="rect">
            <a:avLst/>
          </a:prstGeom>
          <a:noFill/>
          <a:ln w="0">
            <a:noFill/>
          </a:ln>
        </p:spPr>
        <p:txBody>
          <a:bodyPr lIns="91440" tIns="45720" rIns="91440" bIns="45720" anchor="t">
            <a:noAutofit/>
          </a:bodyPr>
          <a:lstStyle/>
          <a:p>
            <a:pPr marL="228600" indent="-228600" defTabSz="914400">
              <a:lnSpc>
                <a:spcPct val="90000"/>
              </a:lnSpc>
              <a:spcBef>
                <a:spcPts val="1001"/>
              </a:spcBef>
              <a:buClr>
                <a:srgbClr val="000000"/>
              </a:buClr>
              <a:buFont typeface="Arial"/>
              <a:buChar char="•"/>
              <a:defRPr/>
            </a:pPr>
            <a:r>
              <a:rPr lang="fr-FR" sz="3600" b="0" strike="noStrike" spc="-1">
                <a:solidFill>
                  <a:schemeClr val="dk1"/>
                </a:solidFill>
                <a:latin typeface="Calibri"/>
                <a:ea typeface="Arial"/>
              </a:rPr>
              <a:t>Cliquez pour modifier les styles du texte du masque</a:t>
            </a:r>
            <a:endParaRPr lang="fr-FR" sz="3600" b="0" strike="noStrike" spc="-1">
              <a:solidFill>
                <a:schemeClr val="dk1"/>
              </a:solidFill>
              <a:latin typeface="Calibri"/>
            </a:endParaRPr>
          </a:p>
          <a:p>
            <a:pPr marL="685800" lvl="1" indent="-228600" defTabSz="914400">
              <a:lnSpc>
                <a:spcPct val="90000"/>
              </a:lnSpc>
              <a:spcBef>
                <a:spcPts val="499"/>
              </a:spcBef>
              <a:buClr>
                <a:srgbClr val="000000"/>
              </a:buClr>
              <a:buFont typeface="Arial"/>
              <a:buChar char="•"/>
              <a:defRPr/>
            </a:pPr>
            <a:r>
              <a:rPr lang="fr-FR" sz="3200" b="0" strike="noStrike" spc="-1">
                <a:solidFill>
                  <a:schemeClr val="dk1"/>
                </a:solidFill>
                <a:latin typeface="Calibri"/>
                <a:ea typeface="Arial"/>
              </a:rPr>
              <a:t>Deuxième niveau</a:t>
            </a:r>
            <a:endParaRPr lang="fr-FR" sz="3200" b="0" strike="noStrike" spc="-1">
              <a:solidFill>
                <a:schemeClr val="dk1"/>
              </a:solidFill>
              <a:latin typeface="Calibri"/>
            </a:endParaRPr>
          </a:p>
          <a:p>
            <a:pPr marL="1143000" lvl="2" indent="-228600" defTabSz="914400">
              <a:lnSpc>
                <a:spcPct val="90000"/>
              </a:lnSpc>
              <a:spcBef>
                <a:spcPts val="499"/>
              </a:spcBef>
              <a:buClr>
                <a:srgbClr val="000000"/>
              </a:buClr>
              <a:buFont typeface="Arial"/>
              <a:buChar char="•"/>
              <a:defRPr/>
            </a:pPr>
            <a:r>
              <a:rPr lang="fr-FR" sz="2400" b="0" strike="noStrike" spc="-1">
                <a:solidFill>
                  <a:schemeClr val="dk1"/>
                </a:solidFill>
                <a:latin typeface="Calibri"/>
                <a:ea typeface="Arial"/>
              </a:rPr>
              <a:t>Troisième niveau</a:t>
            </a:r>
            <a:endParaRPr lang="fr-FR" sz="2400" b="0" strike="noStrike" spc="-1">
              <a:solidFill>
                <a:schemeClr val="dk1"/>
              </a:solidFill>
              <a:latin typeface="Calibri"/>
            </a:endParaRPr>
          </a:p>
        </p:txBody>
      </p:sp>
      <p:cxnSp>
        <p:nvCxnSpPr>
          <p:cNvPr id="12" name="Connecteur droit 8"/>
          <p:cNvCxnSpPr>
            <a:cxnSpLocks/>
          </p:cNvCxnSpPr>
          <p:nvPr/>
        </p:nvCxnSpPr>
        <p:spPr bwMode="auto">
          <a:xfrm flipV="1">
            <a:off x="443520" y="341280"/>
            <a:ext cx="360" cy="1388160"/>
          </a:xfrm>
          <a:prstGeom prst="straightConnector1">
            <a:avLst/>
          </a:prstGeom>
          <a:ln w="25400">
            <a:solidFill>
              <a:srgbClr val="000000"/>
            </a:solidFill>
          </a:ln>
        </p:spPr>
      </p:cxn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cxnSp>
        <p:nvCxnSpPr>
          <p:cNvPr id="13" name="Connecteur droit 6"/>
          <p:cNvCxnSpPr>
            <a:cxnSpLocks/>
          </p:cNvCxnSpPr>
          <p:nvPr/>
        </p:nvCxnSpPr>
        <p:spPr bwMode="auto">
          <a:xfrm>
            <a:off x="580680" y="9418680"/>
            <a:ext cx="17809560" cy="720"/>
          </a:xfrm>
          <a:prstGeom prst="straightConnector1">
            <a:avLst/>
          </a:prstGeom>
          <a:ln w="25400">
            <a:solidFill>
              <a:srgbClr val="000000"/>
            </a:solidFill>
            <a:round/>
          </a:ln>
        </p:spPr>
      </p:cxnSp>
      <p:pic>
        <p:nvPicPr>
          <p:cNvPr id="14" name="Image 30"/>
          <p:cNvPicPr/>
          <p:nvPr/>
        </p:nvPicPr>
        <p:blipFill>
          <a:blip r:embed="rId3"/>
          <a:stretch/>
        </p:blipFill>
        <p:spPr bwMode="auto">
          <a:xfrm>
            <a:off x="581040" y="9748800"/>
            <a:ext cx="2318400" cy="575280"/>
          </a:xfrm>
          <a:prstGeom prst="rect">
            <a:avLst/>
          </a:prstGeom>
          <a:ln w="0">
            <a:noFill/>
          </a:ln>
        </p:spPr>
      </p:pic>
      <p:sp>
        <p:nvSpPr>
          <p:cNvPr id="15" name="Slide Number Placeholder 5"/>
          <p:cNvSpPr/>
          <p:nvPr/>
        </p:nvSpPr>
        <p:spPr bwMode="auto">
          <a:xfrm>
            <a:off x="16298280" y="9534240"/>
            <a:ext cx="2090880" cy="427320"/>
          </a:xfrm>
          <a:prstGeom prst="rect">
            <a:avLst/>
          </a:prstGeom>
          <a:noFill/>
          <a:ln w="0">
            <a:noFill/>
          </a:ln>
        </p:spPr>
        <p:style>
          <a:lnRef idx="0">
            <a:srgbClr val="000000"/>
          </a:lnRef>
          <a:fillRef idx="0">
            <a:srgbClr val="000000"/>
          </a:fillRef>
          <a:effectRef idx="0">
            <a:srgbClr val="000000"/>
          </a:effectRef>
          <a:fontRef idx="minor"/>
        </p:style>
        <p:txBody>
          <a:bodyPr lIns="0" tIns="0" rIns="0" bIns="0" anchor="ctr">
            <a:spAutoFit/>
          </a:bodyPr>
          <a:lstStyle/>
          <a:p>
            <a:pPr algn="r" defTabSz="457200">
              <a:lnSpc>
                <a:spcPct val="100000"/>
              </a:lnSpc>
              <a:defRPr/>
            </a:pPr>
            <a:fld id="{EFA4B038-D94B-4D3D-9A56-6F3E19A32D94}" type="slidenum">
              <a:rPr lang="fr-FR" sz="2800" b="0" strike="noStrike" spc="-1">
                <a:solidFill>
                  <a:schemeClr val="dk1"/>
                </a:solidFill>
                <a:latin typeface="Calibri"/>
                <a:ea typeface="Arial"/>
              </a:rPr>
              <a:t>‹N°›</a:t>
            </a:fld>
            <a:endParaRPr lang="fr-FR" sz="2800" b="0" strike="noStrike" spc="-1">
              <a:solidFill>
                <a:srgbClr val="000000"/>
              </a:solidFill>
              <a:latin typeface="Arial"/>
            </a:endParaRPr>
          </a:p>
        </p:txBody>
      </p:sp>
      <p:sp>
        <p:nvSpPr>
          <p:cNvPr id="16" name="Rectangle 8"/>
          <p:cNvSpPr/>
          <p:nvPr/>
        </p:nvSpPr>
        <p:spPr bwMode="auto">
          <a:xfrm>
            <a:off x="0" y="0"/>
            <a:ext cx="19043280" cy="10799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2400" b="0" strike="noStrike" spc="-1">
              <a:solidFill>
                <a:schemeClr val="lt1"/>
              </a:solidFill>
              <a:latin typeface="Calibri"/>
              <a:ea typeface="Arial"/>
            </a:endParaRPr>
          </a:p>
        </p:txBody>
      </p:sp>
      <p:grpSp>
        <p:nvGrpSpPr>
          <p:cNvPr id="17" name="Groupe 9"/>
          <p:cNvGrpSpPr/>
          <p:nvPr/>
        </p:nvGrpSpPr>
        <p:grpSpPr bwMode="auto">
          <a:xfrm>
            <a:off x="6457320" y="1564560"/>
            <a:ext cx="6091560" cy="7612200"/>
            <a:chOff x="6457320" y="1564560"/>
            <a:chExt cx="6091560" cy="7612200"/>
          </a:xfrm>
        </p:grpSpPr>
        <p:sp>
          <p:nvSpPr>
            <p:cNvPr id="18" name="Freeform 5"/>
            <p:cNvSpPr/>
            <p:nvPr/>
          </p:nvSpPr>
          <p:spPr bwMode="auto">
            <a:xfrm>
              <a:off x="6457320" y="5869440"/>
              <a:ext cx="6091560" cy="3307320"/>
            </a:xfrm>
            <a:custGeom>
              <a:avLst/>
              <a:gdLst>
                <a:gd name="textAreaLeft" fmla="*/ 0 w 6091560"/>
                <a:gd name="textAreaRight" fmla="*/ 6092280 w 6091560"/>
                <a:gd name="textAreaTop" fmla="*/ 0 h 3307320"/>
                <a:gd name="textAreaBottom" fmla="*/ 3308040 h 3307320"/>
              </a:gdLst>
              <a:ahLst/>
              <a:cxnLst/>
              <a:rect l="textAreaLeft" t="textAreaTop" r="textAreaRight" b="textAreaBottom"/>
              <a:pathLst>
                <a:path w="472" h="256" extrusionOk="0">
                  <a:moveTo>
                    <a:pt x="355" y="19"/>
                  </a:moveTo>
                  <a:cubicBezTo>
                    <a:pt x="355" y="0"/>
                    <a:pt x="355" y="0"/>
                    <a:pt x="355" y="0"/>
                  </a:cubicBezTo>
                  <a:cubicBezTo>
                    <a:pt x="472" y="0"/>
                    <a:pt x="472" y="0"/>
                    <a:pt x="472" y="0"/>
                  </a:cubicBezTo>
                  <a:cubicBezTo>
                    <a:pt x="472" y="19"/>
                    <a:pt x="472" y="19"/>
                    <a:pt x="472" y="19"/>
                  </a:cubicBezTo>
                  <a:cubicBezTo>
                    <a:pt x="472" y="152"/>
                    <a:pt x="369" y="256"/>
                    <a:pt x="236" y="256"/>
                  </a:cubicBezTo>
                  <a:cubicBezTo>
                    <a:pt x="103" y="256"/>
                    <a:pt x="0" y="152"/>
                    <a:pt x="0" y="19"/>
                  </a:cubicBezTo>
                  <a:cubicBezTo>
                    <a:pt x="0" y="0"/>
                    <a:pt x="0" y="0"/>
                    <a:pt x="0" y="0"/>
                  </a:cubicBezTo>
                  <a:cubicBezTo>
                    <a:pt x="117" y="0"/>
                    <a:pt x="117" y="0"/>
                    <a:pt x="117" y="0"/>
                  </a:cubicBezTo>
                  <a:cubicBezTo>
                    <a:pt x="117" y="19"/>
                    <a:pt x="117" y="19"/>
                    <a:pt x="117" y="19"/>
                  </a:cubicBezTo>
                  <a:cubicBezTo>
                    <a:pt x="117" y="91"/>
                    <a:pt x="167" y="144"/>
                    <a:pt x="236" y="144"/>
                  </a:cubicBezTo>
                  <a:cubicBezTo>
                    <a:pt x="305" y="144"/>
                    <a:pt x="355" y="91"/>
                    <a:pt x="355" y="19"/>
                  </a:cubicBezTo>
                  <a:close/>
                </a:path>
              </a:pathLst>
            </a:cu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numCol="1" spcCol="0" anchor="t">
              <a:noAutofit/>
            </a:bodyPr>
            <a:lstStyle/>
            <a:p>
              <a:pPr defTabSz="457200">
                <a:lnSpc>
                  <a:spcPct val="100000"/>
                </a:lnSpc>
                <a:defRPr/>
              </a:pPr>
              <a:endParaRPr lang="fr-FR" sz="1800" b="0" strike="noStrike" spc="-1">
                <a:solidFill>
                  <a:schemeClr val="lt1"/>
                </a:solidFill>
                <a:latin typeface="Calibri"/>
                <a:ea typeface="Arial"/>
              </a:endParaRPr>
            </a:p>
          </p:txBody>
        </p:sp>
        <p:sp>
          <p:nvSpPr>
            <p:cNvPr id="19" name="Freeform 22"/>
            <p:cNvSpPr/>
            <p:nvPr/>
          </p:nvSpPr>
          <p:spPr bwMode="auto">
            <a:xfrm>
              <a:off x="8485200" y="1564560"/>
              <a:ext cx="4063680" cy="3092760"/>
            </a:xfrm>
            <a:custGeom>
              <a:avLst/>
              <a:gdLst>
                <a:gd name="textAreaLeft" fmla="*/ 0 w 4063680"/>
                <a:gd name="textAreaRight" fmla="*/ 4064400 w 4063680"/>
                <a:gd name="textAreaTop" fmla="*/ 0 h 3092760"/>
                <a:gd name="textAreaBottom" fmla="*/ 3093480 h 3092760"/>
              </a:gdLst>
              <a:ahLst/>
              <a:cxnLst/>
              <a:rect l="textAreaLeft" t="textAreaTop" r="textAreaRight" b="textAreaBottom"/>
              <a:pathLst>
                <a:path w="473" h="360" extrusionOk="0">
                  <a:moveTo>
                    <a:pt x="473" y="360"/>
                  </a:moveTo>
                  <a:lnTo>
                    <a:pt x="473" y="0"/>
                  </a:lnTo>
                  <a:lnTo>
                    <a:pt x="308" y="0"/>
                  </a:lnTo>
                  <a:lnTo>
                    <a:pt x="308" y="244"/>
                  </a:lnTo>
                  <a:lnTo>
                    <a:pt x="184" y="0"/>
                  </a:lnTo>
                  <a:lnTo>
                    <a:pt x="0" y="0"/>
                  </a:lnTo>
                  <a:lnTo>
                    <a:pt x="186" y="360"/>
                  </a:lnTo>
                  <a:lnTo>
                    <a:pt x="473" y="360"/>
                  </a:lnTo>
                  <a:close/>
                </a:path>
              </a:pathLst>
            </a:cu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numCol="1" spcCol="0" anchor="t">
              <a:noAutofit/>
            </a:bodyPr>
            <a:lstStyle/>
            <a:p>
              <a:pPr defTabSz="457200">
                <a:lnSpc>
                  <a:spcPct val="100000"/>
                </a:lnSpc>
                <a:defRPr/>
              </a:pPr>
              <a:endParaRPr lang="fr-FR" sz="1800" b="0" strike="noStrike" spc="-1">
                <a:solidFill>
                  <a:schemeClr val="lt1"/>
                </a:solidFill>
                <a:latin typeface="Calibri"/>
                <a:ea typeface="Arial"/>
              </a:endParaRPr>
            </a:p>
          </p:txBody>
        </p:sp>
        <p:sp>
          <p:nvSpPr>
            <p:cNvPr id="20" name="Rectangle 23"/>
            <p:cNvSpPr/>
            <p:nvPr/>
          </p:nvSpPr>
          <p:spPr bwMode="auto">
            <a:xfrm>
              <a:off x="6457320" y="1564560"/>
              <a:ext cx="1485720" cy="30927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numCol="1" spcCol="0" anchor="t">
              <a:noAutofit/>
            </a:bodyPr>
            <a:lstStyle/>
            <a:p>
              <a:pPr defTabSz="457200">
                <a:lnSpc>
                  <a:spcPct val="100000"/>
                </a:lnSpc>
                <a:defRPr/>
              </a:pPr>
              <a:endParaRPr lang="fr-FR" sz="1800" b="0" strike="noStrike" spc="-1">
                <a:solidFill>
                  <a:schemeClr val="lt1"/>
                </a:solidFill>
                <a:latin typeface="Calibri"/>
                <a:ea typeface="Arial"/>
              </a:endParaRPr>
            </a:p>
          </p:txBody>
        </p:sp>
      </p:grpSp>
      <p:sp>
        <p:nvSpPr>
          <p:cNvPr id="21" name="PlaceHolder 1"/>
          <p:cNvSpPr>
            <a:spLocks noGrp="1"/>
          </p:cNvSpPr>
          <p:nvPr>
            <p:ph type="title"/>
          </p:nvPr>
        </p:nvSpPr>
        <p:spPr bwMode="auto">
          <a:xfrm>
            <a:off x="950040" y="426240"/>
            <a:ext cx="17106120" cy="1784880"/>
          </a:xfrm>
          <a:prstGeom prst="rect">
            <a:avLst/>
          </a:prstGeom>
          <a:noFill/>
          <a:ln w="0">
            <a:noFill/>
          </a:ln>
        </p:spPr>
        <p:txBody>
          <a:bodyPr lIns="0" tIns="0" rIns="0" bIns="0" anchor="ctr">
            <a:noAutofit/>
          </a:bodyPr>
          <a:lstStyle/>
          <a:p>
            <a:pPr indent="0">
              <a:buNone/>
              <a:defRPr/>
            </a:pPr>
            <a:r>
              <a:rPr lang="fr-FR" sz="1800" b="0" strike="noStrike" spc="-1">
                <a:solidFill>
                  <a:schemeClr val="dk1"/>
                </a:solidFill>
                <a:latin typeface="Calibri"/>
              </a:rPr>
              <a:t>Cliquez pour éditer le format du texte-titre</a:t>
            </a:r>
            <a:endParaRPr/>
          </a:p>
        </p:txBody>
      </p:sp>
      <p:sp>
        <p:nvSpPr>
          <p:cNvPr id="22" name="PlaceHolder 2"/>
          <p:cNvSpPr>
            <a:spLocks noGrp="1"/>
          </p:cNvSpPr>
          <p:nvPr>
            <p:ph type="body"/>
          </p:nvPr>
        </p:nvSpPr>
        <p:spPr bwMode="auto">
          <a:xfrm>
            <a:off x="950040" y="2501640"/>
            <a:ext cx="17106120" cy="620064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a:buChar char=""/>
              <a:defRPr/>
            </a:pPr>
            <a:r>
              <a:rPr lang="fr-FR" sz="2800" b="0" strike="noStrike" spc="-1">
                <a:solidFill>
                  <a:schemeClr val="dk1"/>
                </a:solidFill>
                <a:latin typeface="Calibri"/>
              </a:rPr>
              <a:t>Cliquez pour éditer le format du plan de texte</a:t>
            </a:r>
            <a:endParaRPr/>
          </a:p>
          <a:p>
            <a:pPr marL="864000" lvl="1" indent="-324000">
              <a:lnSpc>
                <a:spcPct val="90000"/>
              </a:lnSpc>
              <a:spcBef>
                <a:spcPts val="1134"/>
              </a:spcBef>
              <a:buClr>
                <a:srgbClr val="000000"/>
              </a:buClr>
              <a:buSzPct val="75000"/>
              <a:buFont typeface="Symbol"/>
              <a:buChar char=""/>
              <a:defRPr/>
            </a:pPr>
            <a:r>
              <a:rPr lang="fr-FR" sz="2000" b="0" strike="noStrike" spc="-1">
                <a:solidFill>
                  <a:schemeClr val="dk1"/>
                </a:solidFill>
                <a:latin typeface="Calibri"/>
              </a:rPr>
              <a:t>Second niveau de plan</a:t>
            </a:r>
            <a:endParaRPr/>
          </a:p>
          <a:p>
            <a:pPr marL="1296000" lvl="2" indent="-288000">
              <a:lnSpc>
                <a:spcPct val="90000"/>
              </a:lnSpc>
              <a:spcBef>
                <a:spcPts val="850"/>
              </a:spcBef>
              <a:buClr>
                <a:srgbClr val="000000"/>
              </a:buClr>
              <a:buSzPct val="45000"/>
              <a:buFont typeface="Wingdings"/>
              <a:buChar char=""/>
              <a:defRPr/>
            </a:pPr>
            <a:r>
              <a:rPr lang="fr-FR" sz="1800" b="0" strike="noStrike" spc="-1">
                <a:solidFill>
                  <a:schemeClr val="dk1"/>
                </a:solidFill>
                <a:latin typeface="Calibri"/>
              </a:rPr>
              <a:t>Troisième niveau de plan</a:t>
            </a:r>
            <a:endParaRPr/>
          </a:p>
          <a:p>
            <a:pPr marL="1728000" lvl="3" indent="-216000">
              <a:lnSpc>
                <a:spcPct val="90000"/>
              </a:lnSpc>
              <a:spcBef>
                <a:spcPts val="567"/>
              </a:spcBef>
              <a:buClr>
                <a:srgbClr val="000000"/>
              </a:buClr>
              <a:buSzPct val="75000"/>
              <a:buFont typeface="Symbol"/>
              <a:buChar char=""/>
              <a:defRPr/>
            </a:pPr>
            <a:r>
              <a:rPr lang="fr-FR" sz="1800" b="0" strike="noStrike" spc="-1">
                <a:solidFill>
                  <a:schemeClr val="dk1"/>
                </a:solidFill>
                <a:latin typeface="Calibri"/>
              </a:rPr>
              <a:t>Quatrième niveau de plan</a:t>
            </a:r>
            <a:endParaRPr/>
          </a:p>
          <a:p>
            <a:pPr marL="2160000" lvl="4"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Cinquième niveau de plan</a:t>
            </a:r>
            <a:endParaRPr/>
          </a:p>
          <a:p>
            <a:pPr marL="2592000" lvl="5"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Sixième niveau de plan</a:t>
            </a:r>
            <a:endParaRPr/>
          </a:p>
          <a:p>
            <a:pPr marL="3024000" lvl="6"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Septième niveau de plan</a:t>
            </a:r>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cxnSp>
        <p:nvCxnSpPr>
          <p:cNvPr id="23" name="Connecteur droit 6"/>
          <p:cNvCxnSpPr>
            <a:cxnSpLocks/>
          </p:cNvCxnSpPr>
          <p:nvPr/>
        </p:nvCxnSpPr>
        <p:spPr bwMode="auto">
          <a:xfrm>
            <a:off x="580680" y="9418680"/>
            <a:ext cx="17809560" cy="720"/>
          </a:xfrm>
          <a:prstGeom prst="straightConnector1">
            <a:avLst/>
          </a:prstGeom>
          <a:ln w="25400">
            <a:solidFill>
              <a:srgbClr val="000000"/>
            </a:solidFill>
            <a:round/>
          </a:ln>
        </p:spPr>
      </p:cxnSp>
      <p:pic>
        <p:nvPicPr>
          <p:cNvPr id="24" name="Image 30"/>
          <p:cNvPicPr/>
          <p:nvPr/>
        </p:nvPicPr>
        <p:blipFill>
          <a:blip r:embed="rId3"/>
          <a:stretch/>
        </p:blipFill>
        <p:spPr bwMode="auto">
          <a:xfrm>
            <a:off x="581040" y="9748800"/>
            <a:ext cx="2318400" cy="575280"/>
          </a:xfrm>
          <a:prstGeom prst="rect">
            <a:avLst/>
          </a:prstGeom>
          <a:ln w="0">
            <a:noFill/>
          </a:ln>
        </p:spPr>
      </p:pic>
      <p:sp>
        <p:nvSpPr>
          <p:cNvPr id="25" name="Slide Number Placeholder 5"/>
          <p:cNvSpPr/>
          <p:nvPr/>
        </p:nvSpPr>
        <p:spPr bwMode="auto">
          <a:xfrm>
            <a:off x="16298280" y="9534240"/>
            <a:ext cx="2090880" cy="427320"/>
          </a:xfrm>
          <a:prstGeom prst="rect">
            <a:avLst/>
          </a:prstGeom>
          <a:noFill/>
          <a:ln w="0">
            <a:noFill/>
          </a:ln>
        </p:spPr>
        <p:style>
          <a:lnRef idx="0">
            <a:srgbClr val="000000"/>
          </a:lnRef>
          <a:fillRef idx="0">
            <a:srgbClr val="000000"/>
          </a:fillRef>
          <a:effectRef idx="0">
            <a:srgbClr val="000000"/>
          </a:effectRef>
          <a:fontRef idx="minor"/>
        </p:style>
        <p:txBody>
          <a:bodyPr lIns="0" tIns="0" rIns="0" bIns="0" anchor="ctr">
            <a:spAutoFit/>
          </a:bodyPr>
          <a:lstStyle/>
          <a:p>
            <a:pPr algn="r" defTabSz="457200">
              <a:lnSpc>
                <a:spcPct val="100000"/>
              </a:lnSpc>
              <a:defRPr/>
            </a:pPr>
            <a:fld id="{6485B07A-A817-48B1-A3D6-1E20CB8963E7}" type="slidenum">
              <a:rPr lang="fr-FR" sz="2800" b="0" strike="noStrike" spc="-1">
                <a:solidFill>
                  <a:schemeClr val="dk1"/>
                </a:solidFill>
                <a:latin typeface="Calibri"/>
                <a:ea typeface="Arial"/>
              </a:rPr>
              <a:t>‹N°›</a:t>
            </a:fld>
            <a:endParaRPr lang="fr-FR" sz="2800" b="0" strike="noStrike" spc="-1">
              <a:solidFill>
                <a:srgbClr val="000000"/>
              </a:solidFill>
              <a:latin typeface="Arial"/>
            </a:endParaRPr>
          </a:p>
        </p:txBody>
      </p:sp>
      <p:cxnSp>
        <p:nvCxnSpPr>
          <p:cNvPr id="26" name="Connecteur droit 6"/>
          <p:cNvCxnSpPr>
            <a:cxnSpLocks/>
          </p:cNvCxnSpPr>
          <p:nvPr/>
        </p:nvCxnSpPr>
        <p:spPr bwMode="auto">
          <a:xfrm flipV="1">
            <a:off x="777600" y="2957400"/>
            <a:ext cx="720" cy="3546360"/>
          </a:xfrm>
          <a:prstGeom prst="straightConnector1">
            <a:avLst/>
          </a:prstGeom>
          <a:ln w="25400">
            <a:solidFill>
              <a:srgbClr val="000000"/>
            </a:solidFill>
            <a:round/>
          </a:ln>
        </p:spPr>
      </p:cxnSp>
      <p:sp>
        <p:nvSpPr>
          <p:cNvPr id="27" name="PlaceHolder 1"/>
          <p:cNvSpPr>
            <a:spLocks noGrp="1"/>
          </p:cNvSpPr>
          <p:nvPr>
            <p:ph type="title"/>
          </p:nvPr>
        </p:nvSpPr>
        <p:spPr bwMode="auto">
          <a:xfrm>
            <a:off x="950040" y="426240"/>
            <a:ext cx="17106120" cy="1784880"/>
          </a:xfrm>
          <a:prstGeom prst="rect">
            <a:avLst/>
          </a:prstGeom>
          <a:noFill/>
          <a:ln w="0">
            <a:noFill/>
          </a:ln>
        </p:spPr>
        <p:txBody>
          <a:bodyPr lIns="0" tIns="0" rIns="0" bIns="0" anchor="ctr">
            <a:noAutofit/>
          </a:bodyPr>
          <a:lstStyle/>
          <a:p>
            <a:pPr indent="0">
              <a:buNone/>
              <a:defRPr/>
            </a:pPr>
            <a:r>
              <a:rPr lang="fr-FR" sz="1800" b="0" strike="noStrike" spc="-1">
                <a:solidFill>
                  <a:schemeClr val="dk1"/>
                </a:solidFill>
                <a:latin typeface="Calibri"/>
              </a:rPr>
              <a:t>Cliquez pour éditer le format du texte-titre</a:t>
            </a:r>
            <a:endParaRPr/>
          </a:p>
        </p:txBody>
      </p:sp>
      <p:sp>
        <p:nvSpPr>
          <p:cNvPr id="28" name="PlaceHolder 2"/>
          <p:cNvSpPr>
            <a:spLocks noGrp="1"/>
          </p:cNvSpPr>
          <p:nvPr>
            <p:ph type="body"/>
          </p:nvPr>
        </p:nvSpPr>
        <p:spPr bwMode="auto">
          <a:xfrm>
            <a:off x="950040" y="2501640"/>
            <a:ext cx="17106120" cy="620064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a:buChar char=""/>
              <a:defRPr/>
            </a:pPr>
            <a:r>
              <a:rPr lang="fr-FR" sz="2800" b="0" strike="noStrike" spc="-1">
                <a:solidFill>
                  <a:schemeClr val="dk1"/>
                </a:solidFill>
                <a:latin typeface="Calibri"/>
              </a:rPr>
              <a:t>Cliquez pour éditer le format du plan de texte</a:t>
            </a:r>
            <a:endParaRPr/>
          </a:p>
          <a:p>
            <a:pPr marL="864000" lvl="1" indent="-324000">
              <a:lnSpc>
                <a:spcPct val="90000"/>
              </a:lnSpc>
              <a:spcBef>
                <a:spcPts val="1134"/>
              </a:spcBef>
              <a:buClr>
                <a:srgbClr val="000000"/>
              </a:buClr>
              <a:buSzPct val="75000"/>
              <a:buFont typeface="Symbol"/>
              <a:buChar char=""/>
              <a:defRPr/>
            </a:pPr>
            <a:r>
              <a:rPr lang="fr-FR" sz="2000" b="0" strike="noStrike" spc="-1">
                <a:solidFill>
                  <a:schemeClr val="dk1"/>
                </a:solidFill>
                <a:latin typeface="Calibri"/>
              </a:rPr>
              <a:t>Second niveau de plan</a:t>
            </a:r>
            <a:endParaRPr/>
          </a:p>
          <a:p>
            <a:pPr marL="1296000" lvl="2" indent="-288000">
              <a:lnSpc>
                <a:spcPct val="90000"/>
              </a:lnSpc>
              <a:spcBef>
                <a:spcPts val="850"/>
              </a:spcBef>
              <a:buClr>
                <a:srgbClr val="000000"/>
              </a:buClr>
              <a:buSzPct val="45000"/>
              <a:buFont typeface="Wingdings"/>
              <a:buChar char=""/>
              <a:defRPr/>
            </a:pPr>
            <a:r>
              <a:rPr lang="fr-FR" sz="1800" b="0" strike="noStrike" spc="-1">
                <a:solidFill>
                  <a:schemeClr val="dk1"/>
                </a:solidFill>
                <a:latin typeface="Calibri"/>
              </a:rPr>
              <a:t>Troisième niveau de plan</a:t>
            </a:r>
            <a:endParaRPr/>
          </a:p>
          <a:p>
            <a:pPr marL="1728000" lvl="3" indent="-216000">
              <a:lnSpc>
                <a:spcPct val="90000"/>
              </a:lnSpc>
              <a:spcBef>
                <a:spcPts val="567"/>
              </a:spcBef>
              <a:buClr>
                <a:srgbClr val="000000"/>
              </a:buClr>
              <a:buSzPct val="75000"/>
              <a:buFont typeface="Symbol"/>
              <a:buChar char=""/>
              <a:defRPr/>
            </a:pPr>
            <a:r>
              <a:rPr lang="fr-FR" sz="1800" b="0" strike="noStrike" spc="-1">
                <a:solidFill>
                  <a:schemeClr val="dk1"/>
                </a:solidFill>
                <a:latin typeface="Calibri"/>
              </a:rPr>
              <a:t>Quatrième niveau de plan</a:t>
            </a:r>
            <a:endParaRPr/>
          </a:p>
          <a:p>
            <a:pPr marL="2160000" lvl="4"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Cinquième niveau de plan</a:t>
            </a:r>
            <a:endParaRPr/>
          </a:p>
          <a:p>
            <a:pPr marL="2592000" lvl="5"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Sixième niveau de plan</a:t>
            </a:r>
            <a:endParaRPr/>
          </a:p>
          <a:p>
            <a:pPr marL="3024000" lvl="6"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Septième niveau de plan</a:t>
            </a:r>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bwMode="auto">
        <a:xfrm>
          <a:off x="0" y="0"/>
          <a:ext cx="0" cy="0"/>
          <a:chOff x="0" y="0"/>
          <a:chExt cx="0" cy="0"/>
        </a:xfrm>
      </p:grpSpPr>
      <p:cxnSp>
        <p:nvCxnSpPr>
          <p:cNvPr id="29" name="Connecteur droit 6"/>
          <p:cNvCxnSpPr>
            <a:cxnSpLocks/>
          </p:cNvCxnSpPr>
          <p:nvPr/>
        </p:nvCxnSpPr>
        <p:spPr bwMode="auto">
          <a:xfrm>
            <a:off x="580680" y="9418680"/>
            <a:ext cx="17809560" cy="720"/>
          </a:xfrm>
          <a:prstGeom prst="straightConnector1">
            <a:avLst/>
          </a:prstGeom>
          <a:ln w="25400">
            <a:solidFill>
              <a:srgbClr val="000000"/>
            </a:solidFill>
            <a:round/>
          </a:ln>
        </p:spPr>
      </p:cxnSp>
      <p:pic>
        <p:nvPicPr>
          <p:cNvPr id="30" name="Image 30"/>
          <p:cNvPicPr/>
          <p:nvPr/>
        </p:nvPicPr>
        <p:blipFill>
          <a:blip r:embed="rId3"/>
          <a:stretch/>
        </p:blipFill>
        <p:spPr bwMode="auto">
          <a:xfrm>
            <a:off x="581040" y="9748800"/>
            <a:ext cx="2318400" cy="575280"/>
          </a:xfrm>
          <a:prstGeom prst="rect">
            <a:avLst/>
          </a:prstGeom>
          <a:ln w="0">
            <a:noFill/>
          </a:ln>
        </p:spPr>
      </p:pic>
      <p:sp>
        <p:nvSpPr>
          <p:cNvPr id="31" name="Slide Number Placeholder 5"/>
          <p:cNvSpPr/>
          <p:nvPr/>
        </p:nvSpPr>
        <p:spPr bwMode="auto">
          <a:xfrm>
            <a:off x="16298280" y="9534240"/>
            <a:ext cx="2090880" cy="427320"/>
          </a:xfrm>
          <a:prstGeom prst="rect">
            <a:avLst/>
          </a:prstGeom>
          <a:noFill/>
          <a:ln w="0">
            <a:noFill/>
          </a:ln>
        </p:spPr>
        <p:style>
          <a:lnRef idx="0">
            <a:srgbClr val="000000"/>
          </a:lnRef>
          <a:fillRef idx="0">
            <a:srgbClr val="000000"/>
          </a:fillRef>
          <a:effectRef idx="0">
            <a:srgbClr val="000000"/>
          </a:effectRef>
          <a:fontRef idx="minor"/>
        </p:style>
        <p:txBody>
          <a:bodyPr lIns="0" tIns="0" rIns="0" bIns="0" anchor="ctr">
            <a:spAutoFit/>
          </a:bodyPr>
          <a:lstStyle/>
          <a:p>
            <a:pPr algn="r" defTabSz="457200">
              <a:lnSpc>
                <a:spcPct val="100000"/>
              </a:lnSpc>
              <a:defRPr/>
            </a:pPr>
            <a:fld id="{13297613-007A-4695-978D-AAF23A07BA1F}" type="slidenum">
              <a:rPr lang="fr-FR" sz="2800" b="0" strike="noStrike" spc="-1">
                <a:solidFill>
                  <a:schemeClr val="dk1"/>
                </a:solidFill>
                <a:latin typeface="Calibri"/>
                <a:ea typeface="Arial"/>
              </a:rPr>
              <a:t>‹N°›</a:t>
            </a:fld>
            <a:endParaRPr lang="fr-FR" sz="2800" b="0" strike="noStrike" spc="-1">
              <a:solidFill>
                <a:srgbClr val="000000"/>
              </a:solidFill>
              <a:latin typeface="Arial"/>
            </a:endParaRPr>
          </a:p>
        </p:txBody>
      </p:sp>
      <p:sp>
        <p:nvSpPr>
          <p:cNvPr id="32" name="Rectangle 14"/>
          <p:cNvSpPr/>
          <p:nvPr/>
        </p:nvSpPr>
        <p:spPr bwMode="auto">
          <a:xfrm>
            <a:off x="0" y="0"/>
            <a:ext cx="19043280" cy="107992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2400" b="0" strike="noStrike" spc="-1">
              <a:solidFill>
                <a:schemeClr val="lt1"/>
              </a:solidFill>
              <a:latin typeface="Calibri"/>
              <a:ea typeface="Arial"/>
            </a:endParaRPr>
          </a:p>
        </p:txBody>
      </p:sp>
      <p:pic>
        <p:nvPicPr>
          <p:cNvPr id="33" name="Image 3"/>
          <p:cNvPicPr/>
          <p:nvPr/>
        </p:nvPicPr>
        <p:blipFill>
          <a:blip r:embed="rId4"/>
          <a:stretch/>
        </p:blipFill>
        <p:spPr bwMode="auto">
          <a:xfrm>
            <a:off x="578520" y="9748079"/>
            <a:ext cx="2266920" cy="573840"/>
          </a:xfrm>
          <a:prstGeom prst="rect">
            <a:avLst/>
          </a:prstGeom>
          <a:ln w="0">
            <a:noFill/>
          </a:ln>
        </p:spPr>
      </p:pic>
      <p:cxnSp>
        <p:nvCxnSpPr>
          <p:cNvPr id="34" name="Connecteur droit 35"/>
          <p:cNvCxnSpPr>
            <a:cxnSpLocks/>
          </p:cNvCxnSpPr>
          <p:nvPr/>
        </p:nvCxnSpPr>
        <p:spPr bwMode="auto">
          <a:xfrm>
            <a:off x="580680" y="9418680"/>
            <a:ext cx="17809560" cy="720"/>
          </a:xfrm>
          <a:prstGeom prst="straightConnector1">
            <a:avLst/>
          </a:prstGeom>
          <a:ln w="25400">
            <a:solidFill>
              <a:srgbClr val="FFFFFF"/>
            </a:solidFill>
            <a:round/>
          </a:ln>
        </p:spPr>
      </p:cxnSp>
      <p:pic>
        <p:nvPicPr>
          <p:cNvPr id="35" name="Image 11"/>
          <p:cNvPicPr/>
          <p:nvPr/>
        </p:nvPicPr>
        <p:blipFill>
          <a:blip r:embed="rId5"/>
          <a:stretch/>
        </p:blipFill>
        <p:spPr bwMode="auto">
          <a:xfrm rot="5400000">
            <a:off x="9019080" y="-9037440"/>
            <a:ext cx="932400" cy="19007280"/>
          </a:xfrm>
          <a:prstGeom prst="rect">
            <a:avLst/>
          </a:prstGeom>
          <a:ln w="0">
            <a:noFill/>
          </a:ln>
        </p:spPr>
      </p:pic>
      <p:cxnSp>
        <p:nvCxnSpPr>
          <p:cNvPr id="36" name="Connecteur droit 39"/>
          <p:cNvCxnSpPr>
            <a:cxnSpLocks/>
          </p:cNvCxnSpPr>
          <p:nvPr/>
        </p:nvCxnSpPr>
        <p:spPr bwMode="auto">
          <a:xfrm flipV="1">
            <a:off x="777600" y="2614320"/>
            <a:ext cx="720" cy="3977640"/>
          </a:xfrm>
          <a:prstGeom prst="straightConnector1">
            <a:avLst/>
          </a:prstGeom>
          <a:ln w="25400">
            <a:solidFill>
              <a:srgbClr val="FFFFFF"/>
            </a:solidFill>
            <a:round/>
          </a:ln>
        </p:spPr>
      </p:cxnSp>
      <p:sp>
        <p:nvSpPr>
          <p:cNvPr id="37" name="ZoneTexte 1"/>
          <p:cNvSpPr/>
          <p:nvPr/>
        </p:nvSpPr>
        <p:spPr bwMode="auto">
          <a:xfrm>
            <a:off x="12027240" y="9748079"/>
            <a:ext cx="5788800" cy="6382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457200">
              <a:lnSpc>
                <a:spcPct val="100000"/>
              </a:lnSpc>
              <a:defRPr/>
            </a:pPr>
            <a:r>
              <a:rPr lang="fr-FR" sz="1800" b="0" strike="noStrike" spc="-1">
                <a:solidFill>
                  <a:schemeClr val="lt1"/>
                </a:solidFill>
                <a:latin typeface="Calibri"/>
                <a:ea typeface="Arial"/>
              </a:rPr>
              <a:t>© 2023 by Damien Aubert, Delphine Bouan, Sandrine Gelly-Guichoux is licensed under </a:t>
            </a:r>
            <a:r>
              <a:rPr lang="fr-FR" sz="1800" b="0" u="sng" strike="noStrike" spc="-1">
                <a:solidFill>
                  <a:schemeClr val="lt1"/>
                </a:solidFill>
                <a:latin typeface="Calibri"/>
                <a:ea typeface="Arial"/>
                <a:hlinkClick r:id="rId6" tooltip="http://creativecommons.org/licenses/by/4.0/?ref=chooser-v1"/>
              </a:rPr>
              <a:t>Attribution 4.0 International</a:t>
            </a:r>
            <a:endParaRPr lang="fr-FR" sz="1800" b="0" strike="noStrike" spc="-1">
              <a:solidFill>
                <a:srgbClr val="000000"/>
              </a:solidFill>
              <a:latin typeface="Arial"/>
            </a:endParaRPr>
          </a:p>
        </p:txBody>
      </p:sp>
      <p:pic>
        <p:nvPicPr>
          <p:cNvPr id="38" name="Image 5"/>
          <p:cNvPicPr/>
          <p:nvPr/>
        </p:nvPicPr>
        <p:blipFill>
          <a:blip r:embed="rId7"/>
          <a:stretch/>
        </p:blipFill>
        <p:spPr bwMode="auto">
          <a:xfrm>
            <a:off x="10799640" y="9856800"/>
            <a:ext cx="1226520" cy="428760"/>
          </a:xfrm>
          <a:prstGeom prst="rect">
            <a:avLst/>
          </a:prstGeom>
          <a:ln w="0">
            <a:noFill/>
          </a:ln>
        </p:spPr>
      </p:pic>
      <p:sp>
        <p:nvSpPr>
          <p:cNvPr id="39" name="PlaceHolder 1"/>
          <p:cNvSpPr>
            <a:spLocks noGrp="1"/>
          </p:cNvSpPr>
          <p:nvPr>
            <p:ph type="dt" idx="1"/>
          </p:nvPr>
        </p:nvSpPr>
        <p:spPr bwMode="auto">
          <a:xfrm>
            <a:off x="1146600" y="1706040"/>
            <a:ext cx="4484520" cy="6200640"/>
          </a:xfrm>
          <a:prstGeom prst="rect">
            <a:avLst/>
          </a:prstGeom>
          <a:noFill/>
          <a:ln w="0">
            <a:noFill/>
          </a:ln>
        </p:spPr>
        <p:txBody>
          <a:bodyPr lIns="0" tIns="0" rIns="0" bIns="0" anchor="t">
            <a:noAutofit/>
          </a:bodyPr>
          <a:lstStyle>
            <a:lvl1pPr indent="0">
              <a:buNone/>
              <a:defRPr lang="fr-FR" sz="1400" b="0" strike="noStrike" spc="-1">
                <a:solidFill>
                  <a:srgbClr val="000000"/>
                </a:solidFill>
                <a:latin typeface="Times New Roman"/>
              </a:defRPr>
            </a:lvl1pPr>
          </a:lstStyle>
          <a:p>
            <a:pPr indent="0">
              <a:buNone/>
              <a:defRPr/>
            </a:pPr>
            <a:r>
              <a:rPr lang="fr-FR" sz="1400" b="0" strike="noStrike" spc="-1">
                <a:solidFill>
                  <a:srgbClr val="000000"/>
                </a:solidFill>
                <a:latin typeface="Times New Roman"/>
              </a:rPr>
              <a:t>&lt;date/heure&gt;</a:t>
            </a:r>
            <a:endParaRPr/>
          </a:p>
        </p:txBody>
      </p:sp>
      <p:sp>
        <p:nvSpPr>
          <p:cNvPr id="40" name="PlaceHolder 2"/>
          <p:cNvSpPr>
            <a:spLocks noGrp="1"/>
          </p:cNvSpPr>
          <p:nvPr>
            <p:ph type="title"/>
          </p:nvPr>
        </p:nvSpPr>
        <p:spPr bwMode="auto">
          <a:xfrm>
            <a:off x="950040" y="426240"/>
            <a:ext cx="17106120" cy="1784880"/>
          </a:xfrm>
          <a:prstGeom prst="rect">
            <a:avLst/>
          </a:prstGeom>
          <a:noFill/>
          <a:ln w="0">
            <a:noFill/>
          </a:ln>
        </p:spPr>
        <p:txBody>
          <a:bodyPr lIns="0" tIns="0" rIns="0" bIns="0" anchor="ctr">
            <a:noAutofit/>
          </a:bodyPr>
          <a:lstStyle/>
          <a:p>
            <a:pPr indent="0">
              <a:buNone/>
              <a:defRPr/>
            </a:pPr>
            <a:r>
              <a:rPr lang="fr-FR" sz="1800" b="0" strike="noStrike" spc="-1">
                <a:solidFill>
                  <a:schemeClr val="dk1"/>
                </a:solidFill>
                <a:latin typeface="Calibri"/>
              </a:rPr>
              <a:t>Cliquez pour éditer le format du texte-titre</a:t>
            </a:r>
            <a:endParaRPr/>
          </a:p>
        </p:txBody>
      </p:sp>
      <p:sp>
        <p:nvSpPr>
          <p:cNvPr id="41" name="PlaceHolder 3"/>
          <p:cNvSpPr>
            <a:spLocks noGrp="1"/>
          </p:cNvSpPr>
          <p:nvPr>
            <p:ph type="body"/>
          </p:nvPr>
        </p:nvSpPr>
        <p:spPr bwMode="auto">
          <a:xfrm>
            <a:off x="950040" y="2501640"/>
            <a:ext cx="17106120" cy="620064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a:buChar char=""/>
              <a:defRPr/>
            </a:pPr>
            <a:r>
              <a:rPr lang="fr-FR" sz="2800" b="0" strike="noStrike" spc="-1">
                <a:solidFill>
                  <a:schemeClr val="dk1"/>
                </a:solidFill>
                <a:latin typeface="Calibri"/>
              </a:rPr>
              <a:t>Cliquez pour éditer le format du plan de texte</a:t>
            </a:r>
            <a:endParaRPr/>
          </a:p>
          <a:p>
            <a:pPr marL="864000" lvl="1" indent="-324000">
              <a:lnSpc>
                <a:spcPct val="90000"/>
              </a:lnSpc>
              <a:spcBef>
                <a:spcPts val="1134"/>
              </a:spcBef>
              <a:buClr>
                <a:srgbClr val="000000"/>
              </a:buClr>
              <a:buSzPct val="75000"/>
              <a:buFont typeface="Symbol"/>
              <a:buChar char=""/>
              <a:defRPr/>
            </a:pPr>
            <a:r>
              <a:rPr lang="fr-FR" sz="2000" b="0" strike="noStrike" spc="-1">
                <a:solidFill>
                  <a:schemeClr val="dk1"/>
                </a:solidFill>
                <a:latin typeface="Calibri"/>
              </a:rPr>
              <a:t>Second niveau de plan</a:t>
            </a:r>
            <a:endParaRPr/>
          </a:p>
          <a:p>
            <a:pPr marL="1296000" lvl="2" indent="-288000">
              <a:lnSpc>
                <a:spcPct val="90000"/>
              </a:lnSpc>
              <a:spcBef>
                <a:spcPts val="850"/>
              </a:spcBef>
              <a:buClr>
                <a:srgbClr val="000000"/>
              </a:buClr>
              <a:buSzPct val="45000"/>
              <a:buFont typeface="Wingdings"/>
              <a:buChar char=""/>
              <a:defRPr/>
            </a:pPr>
            <a:r>
              <a:rPr lang="fr-FR" sz="1800" b="0" strike="noStrike" spc="-1">
                <a:solidFill>
                  <a:schemeClr val="dk1"/>
                </a:solidFill>
                <a:latin typeface="Calibri"/>
              </a:rPr>
              <a:t>Troisième niveau de plan</a:t>
            </a:r>
            <a:endParaRPr/>
          </a:p>
          <a:p>
            <a:pPr marL="1728000" lvl="3" indent="-216000">
              <a:lnSpc>
                <a:spcPct val="90000"/>
              </a:lnSpc>
              <a:spcBef>
                <a:spcPts val="567"/>
              </a:spcBef>
              <a:buClr>
                <a:srgbClr val="000000"/>
              </a:buClr>
              <a:buSzPct val="75000"/>
              <a:buFont typeface="Symbol"/>
              <a:buChar char=""/>
              <a:defRPr/>
            </a:pPr>
            <a:r>
              <a:rPr lang="fr-FR" sz="1800" b="0" strike="noStrike" spc="-1">
                <a:solidFill>
                  <a:schemeClr val="dk1"/>
                </a:solidFill>
                <a:latin typeface="Calibri"/>
              </a:rPr>
              <a:t>Quatrième niveau de plan</a:t>
            </a:r>
            <a:endParaRPr/>
          </a:p>
          <a:p>
            <a:pPr marL="2160000" lvl="4"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Cinquième niveau de plan</a:t>
            </a:r>
            <a:endParaRPr/>
          </a:p>
          <a:p>
            <a:pPr marL="2592000" lvl="5"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Sixième niveau de plan</a:t>
            </a:r>
            <a:endParaRPr/>
          </a:p>
          <a:p>
            <a:pPr marL="3024000" lvl="6" indent="-216000">
              <a:lnSpc>
                <a:spcPct val="90000"/>
              </a:lnSpc>
              <a:spcBef>
                <a:spcPts val="283"/>
              </a:spcBef>
              <a:buClr>
                <a:srgbClr val="000000"/>
              </a:buClr>
              <a:buSzPct val="45000"/>
              <a:buFont typeface="Wingdings"/>
              <a:buChar char=""/>
              <a:defRPr/>
            </a:pPr>
            <a:r>
              <a:rPr lang="fr-FR" sz="2000" b="0" strike="noStrike" spc="-1">
                <a:solidFill>
                  <a:schemeClr val="dk1"/>
                </a:solidFill>
                <a:latin typeface="Calibri"/>
              </a:rPr>
              <a:t>Septième niveau de plan</a:t>
            </a:r>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univ-nantes.fr/medias/fichier/guide-situations-de-handicap-et-enseignement-inclusif_1544690478712-pdf"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lirequebec.ca/cua/"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s://www.cast.org/impact/universal-design-for-learning-udl"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slide" Target="slide3.xml"/><Relationship Id="rId7" Type="http://schemas.openxmlformats.org/officeDocument/2006/relationships/slide" Target="slide24.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16.xml"/><Relationship Id="rId11" Type="http://schemas.openxmlformats.org/officeDocument/2006/relationships/slide" Target="slide55.xml"/><Relationship Id="rId5" Type="http://schemas.openxmlformats.org/officeDocument/2006/relationships/slide" Target="slide10.xml"/><Relationship Id="rId10" Type="http://schemas.openxmlformats.org/officeDocument/2006/relationships/slide" Target="slide51.xml"/><Relationship Id="rId4" Type="http://schemas.openxmlformats.org/officeDocument/2006/relationships/slide" Target="slide6.xml"/><Relationship Id="rId9" Type="http://schemas.openxmlformats.org/officeDocument/2006/relationships/slide" Target="slide4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s://uncloud.univ-nantes.fr/index.php/s/x8rncj44HeGq2N2" TargetMode="Externa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www.w3.org/WAI/standards-guidelines/wcag/new-in-22/"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s://www.w3.org/WAI/fundamentals/fr" TargetMode="External"/><Relationship Id="rId5" Type="http://schemas.openxmlformats.org/officeDocument/2006/relationships/hyperlink" Target="https://www.numerique.gouv.fr/publications/rgaa-accessibilite/" TargetMode="External"/><Relationship Id="rId4" Type="http://schemas.openxmlformats.org/officeDocument/2006/relationships/hyperlink" Target="https://www.w3.org/WAI/"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ejustice.just.fgov.be/cgi_loi/change_lg.pl?language=fr&amp;la=F&amp;cn=2019090506&amp;table_name=loi"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univ-nantes.fr/universite/vision-strategie-et-grands-projets/la-fabrique-rel-de-nantes-universite-la-porte-dentree-de-leducation-ouverte-a-nante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neo-rel.univ-nantes.fr"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aban.be/fr/ressources/la-fracture-numerique/article/barometre-de-l-inclusion-numerique-2020.html"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hyperlink" Target="https://blog.hello-bokeh.fr/2023/01/12/accessibilite-et-typographie-quest-ce-quune-police-de-caracteres-accessible/"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coolors.co/contrast-checker/"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hyperlink" Target="https://app.contrast-finder.org/"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hyperlink" Target="http://www.atalan.fr/agissons/fr/daltonisme.html" TargetMode="External"/><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www.atalan.fr/agissons/fr/daltonisme.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s://www.nvda.fr" TargetMode="External"/><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hyperlink" Target="https://accessdvlinux.fr/6-le-lecteur-d-ecran-orca" TargetMode="External"/><Relationship Id="rId4" Type="http://schemas.openxmlformats.org/officeDocument/2006/relationships/hyperlink" Target="https://www.apple.com/fr/accessibility/vision/"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disic.github.io/guides-documents_bureautiques_accessibles/html/" TargetMode="External"/><Relationship Id="rId7" Type="http://schemas.openxmlformats.org/officeDocument/2006/relationships/hyperlink" Target="https://www.atalan.fr/agissons/fr/index.html" TargetMode="External"/><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hyperlink" Target="https://automatictranslator.sciences.univ-nantes.fr/AutomaticTranslator/scenarios.php" TargetMode="External"/><Relationship Id="rId5" Type="http://schemas.openxmlformats.org/officeDocument/2006/relationships/hyperlink" Target="https://www.nvda.fr" TargetMode="External"/><Relationship Id="rId4" Type="http://schemas.openxmlformats.org/officeDocument/2006/relationships/hyperlink" Target="https://support.microsoft.com/fr-fr/office/am&#233;liorer-l-accessibilit&#233;-&#224;-l-aide-du-v&#233;rificateur-d-accessibilit&#233;-a16f6de0-2f39-4a2b-8bd8-5ad801426c7f" TargetMode="Externa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hyperlink" Target="https://urls.fr/eOB6FT" TargetMode="External"/><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hyperlink" Target="https://neo-rel.univ-nantes.fr" TargetMode="External"/><Relationship Id="rId4" Type="http://schemas.openxmlformats.org/officeDocument/2006/relationships/hyperlink" Target="https://urls.fr/soK5xM"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jpg"/></Relationships>
</file>

<file path=ppt/slides/_rels/slide56.xml.rels><?xml version="1.0" encoding="UTF-8" standalone="yes"?>
<Relationships xmlns="http://schemas.openxmlformats.org/package/2006/relationships"><Relationship Id="rId3" Type="http://schemas.openxmlformats.org/officeDocument/2006/relationships/hyperlink" Target="https://doi.org/10.7202/1007729ar" TargetMode="External"/><Relationship Id="rId2" Type="http://schemas.openxmlformats.org/officeDocument/2006/relationships/notesSlide" Target="../notesSlides/notesSlide56.xml"/><Relationship Id="rId1" Type="http://schemas.openxmlformats.org/officeDocument/2006/relationships/slideLayout" Target="../slideLayouts/slideLayout1.xml"/><Relationship Id="rId5" Type="http://schemas.openxmlformats.org/officeDocument/2006/relationships/hyperlink" Target="https://www.profweb.ca/system/cms/files/files/000/004/174/original/Profweb_Dossier_Outils_num&#233;riques_et_CUA_TurgeonAVanDromA.pdf" TargetMode="External"/><Relationship Id="rId4" Type="http://schemas.openxmlformats.org/officeDocument/2006/relationships/hyperlink" Target="https://eur-lex.europa.eu/legal-content"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s://doi.org/10.4000/ced.846" TargetMode="External"/><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hyperlink" Target="https://fracturesnumeriques.fr/" TargetMode="External"/><Relationship Id="rId4" Type="http://schemas.openxmlformats.org/officeDocument/2006/relationships/hyperlink" Target="https://www.w3.org/WAI/standards-guidelines/fr"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www.numerique.gouv.fr/publications/rgaa-accessibilite"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www.accessiweb.org/index.php/accessiweb_2.2_liste_generale.html"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urls.fr/TQ823i" TargetMode="Externa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www.youtube.com/watch?v=uPCPES9ENvs"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8" name="PlaceHolder 1"/>
          <p:cNvSpPr>
            <a:spLocks noGrp="1"/>
          </p:cNvSpPr>
          <p:nvPr>
            <p:ph type="title" idx="4294967295"/>
          </p:nvPr>
        </p:nvSpPr>
        <p:spPr bwMode="auto">
          <a:xfrm>
            <a:off x="1117599" y="2637692"/>
            <a:ext cx="17238663" cy="3410682"/>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t" anchorCtr="0" forceAA="0" compatLnSpc="0">
            <a:prstTxWarp prst="textNoShape">
              <a:avLst/>
            </a:prstTxWarp>
            <a:noAutofit/>
          </a:bodyPr>
          <a:lstStyle/>
          <a:p>
            <a:pPr marL="228600" marR="0" lvl="0" indent="0" algn="l" defTabSz="1425600">
              <a:lnSpc>
                <a:spcPct val="120000"/>
              </a:lnSpc>
              <a:spcBef>
                <a:spcPts val="1559"/>
              </a:spcBef>
              <a:spcAft>
                <a:spcPts val="0"/>
              </a:spcAft>
              <a:buClrTx/>
              <a:buSzTx/>
              <a:buFont typeface="Arial"/>
              <a:buNone/>
              <a:tabLst>
                <a:tab pos="0" algn="l"/>
              </a:tabLst>
              <a:defRPr/>
            </a:pPr>
            <a:r>
              <a:rPr lang="fr-FR" sz="8800" b="1" i="0" u="none" strike="noStrike" cap="none" spc="-1" dirty="0">
                <a:ln>
                  <a:noFill/>
                </a:ln>
                <a:solidFill>
                  <a:schemeClr val="lt1"/>
                </a:solidFill>
                <a:latin typeface="Source Sans Pro"/>
                <a:ea typeface="Source Sans Pro"/>
                <a:cs typeface="Arial"/>
              </a:rPr>
              <a:t>Accessibilité numérique réelle : </a:t>
            </a:r>
            <a:br>
              <a:rPr lang="fr-FR" sz="8800" b="1" i="0" u="none" strike="noStrike" cap="none" spc="-1" dirty="0">
                <a:ln>
                  <a:noFill/>
                </a:ln>
                <a:solidFill>
                  <a:schemeClr val="lt1"/>
                </a:solidFill>
                <a:latin typeface="Source Sans Pro"/>
                <a:ea typeface="Source Sans Pro"/>
                <a:cs typeface="Arial"/>
              </a:rPr>
            </a:br>
            <a:r>
              <a:rPr lang="fr-FR" sz="8800" b="1" i="0" u="none" strike="noStrike" cap="none" spc="-1" dirty="0">
                <a:ln>
                  <a:noFill/>
                </a:ln>
                <a:solidFill>
                  <a:schemeClr val="lt1"/>
                </a:solidFill>
                <a:latin typeface="Source Sans Pro"/>
                <a:ea typeface="Source Sans Pro"/>
                <a:cs typeface="Arial"/>
              </a:rPr>
              <a:t>des obstacles aux leviers d’action</a:t>
            </a:r>
            <a:endParaRPr lang="fr-FR" sz="8800" b="0" i="0" u="none" strike="noStrike" cap="none" spc="-1" dirty="0">
              <a:ln>
                <a:noFill/>
              </a:ln>
              <a:solidFill>
                <a:schemeClr val="dk1"/>
              </a:solidFill>
              <a:latin typeface="Calibri"/>
              <a:ea typeface="Arial"/>
              <a:cs typeface="Arial"/>
            </a:endParaRPr>
          </a:p>
        </p:txBody>
      </p:sp>
      <p:sp>
        <p:nvSpPr>
          <p:cNvPr id="49" name="PlaceHolder 2"/>
          <p:cNvSpPr>
            <a:spLocks noGrp="1"/>
          </p:cNvSpPr>
          <p:nvPr>
            <p:ph type="subTitle"/>
          </p:nvPr>
        </p:nvSpPr>
        <p:spPr bwMode="auto">
          <a:xfrm>
            <a:off x="1917720" y="6684840"/>
            <a:ext cx="17236080" cy="2609280"/>
          </a:xfrm>
          <a:prstGeom prst="rect">
            <a:avLst/>
          </a:prstGeom>
          <a:noFill/>
          <a:ln w="0">
            <a:noFill/>
          </a:ln>
        </p:spPr>
        <p:txBody>
          <a:bodyPr lIns="0" tIns="0" rIns="0" bIns="0" anchor="t">
            <a:noAutofit/>
          </a:bodyPr>
          <a:lstStyle/>
          <a:p>
            <a:pPr marL="228600" indent="0" defTabSz="1425600">
              <a:lnSpc>
                <a:spcPct val="90000"/>
              </a:lnSpc>
              <a:spcBef>
                <a:spcPts val="1559"/>
              </a:spcBef>
              <a:buNone/>
              <a:tabLst>
                <a:tab pos="0" algn="l"/>
              </a:tabLst>
              <a:defRPr/>
            </a:pPr>
            <a:r>
              <a:rPr lang="fr-FR" sz="3600" b="0" strike="noStrike" spc="-1">
                <a:solidFill>
                  <a:schemeClr val="lt1"/>
                </a:solidFill>
                <a:latin typeface="Source Sans Pro"/>
                <a:ea typeface="Source Sans Pro"/>
              </a:rPr>
              <a:t>Aurélie Jozan</a:t>
            </a:r>
            <a:endParaRPr lang="fr-FR" sz="3600" b="0" strike="noStrike" spc="-1">
              <a:solidFill>
                <a:srgbClr val="000000"/>
              </a:solidFill>
              <a:latin typeface="Arial"/>
            </a:endParaRPr>
          </a:p>
          <a:p>
            <a:pPr marL="228600" indent="0" defTabSz="1425600">
              <a:lnSpc>
                <a:spcPct val="90000"/>
              </a:lnSpc>
              <a:spcBef>
                <a:spcPts val="1559"/>
              </a:spcBef>
              <a:buNone/>
              <a:tabLst>
                <a:tab pos="0" algn="l"/>
              </a:tabLst>
              <a:defRPr/>
            </a:pPr>
            <a:r>
              <a:rPr lang="fr-FR" sz="3600" b="0" strike="noStrike" spc="-1">
                <a:solidFill>
                  <a:schemeClr val="lt1"/>
                </a:solidFill>
                <a:latin typeface="Source Sans Pro"/>
                <a:ea typeface="Source Sans Pro"/>
              </a:rPr>
              <a:t>Paul Lyonnaz</a:t>
            </a:r>
            <a:endParaRPr lang="fr-FR" sz="3600" b="0" strike="noStrike" spc="-1">
              <a:solidFill>
                <a:srgbClr val="000000"/>
              </a:solidFill>
              <a:latin typeface="Arial"/>
            </a:endParaRPr>
          </a:p>
          <a:p>
            <a:pPr marL="228600" indent="0" defTabSz="1425600">
              <a:lnSpc>
                <a:spcPct val="90000"/>
              </a:lnSpc>
              <a:spcBef>
                <a:spcPts val="1559"/>
              </a:spcBef>
              <a:buNone/>
              <a:tabLst>
                <a:tab pos="0" algn="l"/>
              </a:tabLst>
              <a:defRPr/>
            </a:pPr>
            <a:endParaRPr lang="fr-FR" sz="3600" b="0" strike="noStrike" spc="-1">
              <a:solidFill>
                <a:srgbClr val="000000"/>
              </a:solidFill>
              <a:latin typeface="Arial"/>
            </a:endParaRPr>
          </a:p>
        </p:txBody>
      </p:sp>
      <p:sp>
        <p:nvSpPr>
          <p:cNvPr id="50" name="Rectangle 2"/>
          <p:cNvSpPr/>
          <p:nvPr/>
        </p:nvSpPr>
        <p:spPr bwMode="auto">
          <a:xfrm>
            <a:off x="12024000" y="9666360"/>
            <a:ext cx="6192000" cy="719280"/>
          </a:xfrm>
          <a:prstGeom prst="rect">
            <a:avLst/>
          </a:prstGeom>
          <a:solidFill>
            <a:srgbClr val="000000"/>
          </a:solidFill>
          <a:ln>
            <a:noFill/>
          </a:ln>
        </p:spPr>
        <p:style>
          <a:lnRef idx="2">
            <a:schemeClr val="dk1">
              <a:shade val="50000"/>
            </a:schemeClr>
          </a:lnRef>
          <a:fillRef idx="1">
            <a:schemeClr val="dk1"/>
          </a:fillRef>
          <a:effectRef idx="0">
            <a:schemeClr val="dk1"/>
          </a:effectRef>
          <a:fontRef idx="minor"/>
        </p:style>
        <p:txBody>
          <a:bodyPr lIns="90000" tIns="45000" rIns="90000" bIns="45000" anchor="ctr">
            <a:noAutofit/>
          </a:bodyPr>
          <a:lstStyle/>
          <a:p>
            <a:pPr defTabSz="457200">
              <a:lnSpc>
                <a:spcPct val="100000"/>
              </a:lnSpc>
              <a:defRPr/>
            </a:pPr>
            <a:r>
              <a:rPr lang="fr-FR" sz="1800" b="0" strike="noStrike" spc="-1">
                <a:solidFill>
                  <a:schemeClr val="lt1"/>
                </a:solidFill>
                <a:latin typeface="Calibri"/>
                <a:ea typeface="Arial"/>
              </a:rPr>
              <a:t>© 2024 by Sandrine Gelly-Guichoux, Aurélie Jozan, Paul Lyonnaz is licensed under Attribution 4.0 International</a:t>
            </a:r>
            <a:endParaRPr lang="fr-FR" sz="1800" b="0" strike="noStrike" spc="-1">
              <a:solidFill>
                <a:srgbClr val="FFFFFF"/>
              </a:solidFill>
              <a:latin typeface="Arial"/>
            </a:endParaRPr>
          </a:p>
        </p:txBody>
      </p:sp>
      <p:sp>
        <p:nvSpPr>
          <p:cNvPr id="1002840488" name="ZoneTexte 1002840487"/>
          <p:cNvSpPr txBox="1"/>
          <p:nvPr/>
        </p:nvSpPr>
        <p:spPr bwMode="auto">
          <a:xfrm>
            <a:off x="7119999" y="7024685"/>
            <a:ext cx="10667067" cy="933040"/>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ctr">
              <a:lnSpc>
                <a:spcPct val="114999"/>
              </a:lnSpc>
              <a:defRPr/>
            </a:pPr>
            <a:r>
              <a:rPr sz="2600">
                <a:solidFill>
                  <a:schemeClr val="bg1"/>
                </a:solidFill>
                <a:latin typeface="Source Sans Pro SemiBold"/>
                <a:ea typeface="Source Sans Pro SemiBold"/>
                <a:cs typeface="Source Sans Pro SemiBold"/>
              </a:rPr>
              <a:t>Atelier n°1 - </a:t>
            </a:r>
            <a:r>
              <a:rPr sz="2600" b="1">
                <a:solidFill>
                  <a:schemeClr val="bg1"/>
                </a:solidFill>
                <a:latin typeface="Source Sans Pro SemiBold"/>
                <a:ea typeface="Source Sans Pro SemiBold"/>
                <a:cs typeface="Source Sans Pro SemiBold"/>
              </a:rPr>
              <a:t>SENSIBILISATION</a:t>
            </a:r>
            <a:br>
              <a:rPr sz="2200">
                <a:solidFill>
                  <a:schemeClr val="bg1"/>
                </a:solidFill>
                <a:latin typeface="Source Sans Pro SemiBold"/>
                <a:ea typeface="Source Sans Pro SemiBold"/>
                <a:cs typeface="Source Sans Pro SemiBold"/>
              </a:rPr>
            </a:br>
            <a:r>
              <a:rPr sz="2200">
                <a:solidFill>
                  <a:schemeClr val="bg1"/>
                </a:solidFill>
                <a:latin typeface="Source Sans Pro SemiBold"/>
                <a:ea typeface="Source Sans Pro SemiBold"/>
                <a:cs typeface="Source Sans Pro SemiBold"/>
              </a:rPr>
              <a:t>Appliquer les bonnes pratiques d’accessibilité numérique à vos ressources éducatives</a:t>
            </a:r>
            <a:endParaRPr sz="2200">
              <a:solidFill>
                <a:schemeClr val="bg1"/>
              </a:solidFill>
              <a:latin typeface="Source Sans Pro SemiBold"/>
              <a:cs typeface="Source Sans Pro Semi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solidFill>
          <a:schemeClr val="bg1">
            <a:alpha val="80000"/>
          </a:schemeClr>
        </a:solidFill>
        <a:effectLst/>
      </p:bgPr>
    </p:bg>
    <p:spTree>
      <p:nvGrpSpPr>
        <p:cNvPr id="1" name=""/>
        <p:cNvGrpSpPr/>
        <p:nvPr/>
      </p:nvGrpSpPr>
      <p:grpSpPr bwMode="auto">
        <a:xfrm>
          <a:off x="0" y="0"/>
          <a:ext cx="0" cy="0"/>
          <a:chOff x="0" y="0"/>
          <a:chExt cx="0" cy="0"/>
        </a:xfrm>
      </p:grpSpPr>
      <p:sp>
        <p:nvSpPr>
          <p:cNvPr id="6043165" name="PlaceHolder 1"/>
          <p:cNvSpPr>
            <a:spLocks noGrp="1"/>
          </p:cNvSpPr>
          <p:nvPr>
            <p:ph type="title" idx="4294967295"/>
          </p:nvPr>
        </p:nvSpPr>
        <p:spPr bwMode="auto">
          <a:xfrm>
            <a:off x="647280" y="216360"/>
            <a:ext cx="15692649" cy="1487880"/>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a:lnSpc>
                <a:spcPct val="90000"/>
              </a:lnSpc>
              <a:spcBef>
                <a:spcPts val="0"/>
              </a:spcBef>
              <a:spcAft>
                <a:spcPts val="0"/>
              </a:spcAft>
              <a:buClrTx/>
              <a:buSzTx/>
              <a:buFontTx/>
              <a:buNone/>
              <a:tabLst>
                <a:tab pos="0" algn="l"/>
              </a:tabLst>
              <a:defRPr/>
            </a:pPr>
            <a:r>
              <a:rPr lang="fr-FR" sz="6700" b="0" i="0" u="none" strike="noStrike" cap="none" spc="0" dirty="0">
                <a:ln>
                  <a:noFill/>
                </a:ln>
                <a:solidFill>
                  <a:schemeClr val="dk1"/>
                </a:solidFill>
                <a:latin typeface="Source Sans Pro"/>
                <a:ea typeface="Source Sans Pro"/>
                <a:cs typeface="Arial"/>
              </a:rPr>
              <a:t>La malvoyance</a:t>
            </a:r>
            <a:endParaRPr lang="fr-FR" sz="6700" b="0" i="0" u="none" strike="noStrike" cap="none" spc="0" dirty="0">
              <a:ln>
                <a:noFill/>
              </a:ln>
              <a:solidFill>
                <a:schemeClr val="dk1"/>
              </a:solidFill>
              <a:latin typeface="Calibri"/>
              <a:ea typeface="Arial"/>
              <a:cs typeface="Arial"/>
            </a:endParaRPr>
          </a:p>
        </p:txBody>
      </p:sp>
      <p:pic>
        <p:nvPicPr>
          <p:cNvPr id="2126101353" name="Image 2126101352" descr="Vue écran d'une personne atteinte de rétinite pigmentaire : l'écran est entouré de grands cercles gris"/>
          <p:cNvPicPr>
            <a:picLocks noChangeAspect="1"/>
          </p:cNvPicPr>
          <p:nvPr/>
        </p:nvPicPr>
        <p:blipFill>
          <a:blip r:embed="rId3"/>
          <a:stretch/>
        </p:blipFill>
        <p:spPr bwMode="auto">
          <a:xfrm>
            <a:off x="1942399" y="1704240"/>
            <a:ext cx="6657880" cy="6324986"/>
          </a:xfrm>
          <a:prstGeom prst="rect">
            <a:avLst/>
          </a:prstGeom>
        </p:spPr>
      </p:pic>
      <p:sp>
        <p:nvSpPr>
          <p:cNvPr id="1988714994" name="ZoneTexte 1988714993"/>
          <p:cNvSpPr txBox="1"/>
          <p:nvPr/>
        </p:nvSpPr>
        <p:spPr bwMode="auto">
          <a:xfrm>
            <a:off x="1942398" y="8230689"/>
            <a:ext cx="6359528" cy="427079"/>
          </a:xfrm>
          <a:prstGeom prst="rect">
            <a:avLst/>
          </a:prstGeom>
          <a:noFill/>
        </p:spPr>
        <p:txBody>
          <a:bodyPr vertOverflow="overflow" horzOverflow="overflow" vert="horz" wrap="none" lIns="91440" tIns="45720" rIns="91440" bIns="45720" numCol="1" spcCol="0" rtlCol="0" fromWordArt="0" anchor="t" anchorCtr="0" forceAA="0" compatLnSpc="0">
            <a:spAutoFit/>
          </a:bodyPr>
          <a:lstStyle/>
          <a:p>
            <a:pPr>
              <a:defRPr/>
            </a:pPr>
            <a:r>
              <a:rPr sz="2200"/>
              <a:t>Vue par une personne atteinte de rétinite pigmentaire</a:t>
            </a:r>
          </a:p>
        </p:txBody>
      </p:sp>
      <p:pic>
        <p:nvPicPr>
          <p:cNvPr id="1636596688" name="Image 1636596687" descr="Vue écran d'une personne atteinte de cataracte : le visuel est flou"/>
          <p:cNvPicPr>
            <a:picLocks noChangeAspect="1"/>
          </p:cNvPicPr>
          <p:nvPr/>
        </p:nvPicPr>
        <p:blipFill>
          <a:blip r:embed="rId4"/>
          <a:stretch/>
        </p:blipFill>
        <p:spPr bwMode="auto">
          <a:xfrm>
            <a:off x="9886249" y="1704240"/>
            <a:ext cx="6657881" cy="6324987"/>
          </a:xfrm>
          <a:prstGeom prst="rect">
            <a:avLst/>
          </a:prstGeom>
        </p:spPr>
      </p:pic>
      <p:sp>
        <p:nvSpPr>
          <p:cNvPr id="2143826336" name="ZoneTexte 2143826335"/>
          <p:cNvSpPr txBox="1"/>
          <p:nvPr/>
        </p:nvSpPr>
        <p:spPr bwMode="auto">
          <a:xfrm>
            <a:off x="10256023" y="8230689"/>
            <a:ext cx="5140716" cy="427079"/>
          </a:xfrm>
          <a:prstGeom prst="rect">
            <a:avLst/>
          </a:prstGeom>
          <a:noFill/>
        </p:spPr>
        <p:txBody>
          <a:bodyPr vertOverflow="overflow" horzOverflow="overflow" vert="horz" wrap="none" lIns="91440" tIns="45720" rIns="91440" bIns="45720" numCol="1" spcCol="0" rtlCol="0" fromWordArt="0" anchor="t" anchorCtr="0" forceAA="0" compatLnSpc="0">
            <a:spAutoFit/>
          </a:bodyPr>
          <a:lstStyle/>
          <a:p>
            <a:pPr>
              <a:defRPr/>
            </a:pPr>
            <a:r>
              <a:rPr sz="2200"/>
              <a:t>Vue par une personne atteinte de cataracte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solidFill>
          <a:schemeClr val="bg1">
            <a:alpha val="80000"/>
          </a:schemeClr>
        </a:solidFill>
        <a:effectLst/>
      </p:bgPr>
    </p:bg>
    <p:spTree>
      <p:nvGrpSpPr>
        <p:cNvPr id="1" name=""/>
        <p:cNvGrpSpPr/>
        <p:nvPr/>
      </p:nvGrpSpPr>
      <p:grpSpPr bwMode="auto">
        <a:xfrm>
          <a:off x="0" y="0"/>
          <a:ext cx="0" cy="0"/>
          <a:chOff x="0" y="0"/>
          <a:chExt cx="0" cy="0"/>
        </a:xfrm>
      </p:grpSpPr>
      <p:sp>
        <p:nvSpPr>
          <p:cNvPr id="1491436466" name="PlaceHolder 1"/>
          <p:cNvSpPr>
            <a:spLocks noGrp="1"/>
          </p:cNvSpPr>
          <p:nvPr>
            <p:ph type="title" idx="4294967295"/>
          </p:nvPr>
        </p:nvSpPr>
        <p:spPr bwMode="auto">
          <a:xfrm>
            <a:off x="647280" y="216360"/>
            <a:ext cx="15692649" cy="1487880"/>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a:lnSpc>
                <a:spcPct val="90000"/>
              </a:lnSpc>
              <a:spcBef>
                <a:spcPts val="0"/>
              </a:spcBef>
              <a:spcAft>
                <a:spcPts val="0"/>
              </a:spcAft>
              <a:buClrTx/>
              <a:buSzTx/>
              <a:buFontTx/>
              <a:buNone/>
              <a:tabLst>
                <a:tab pos="0" algn="l"/>
              </a:tabLst>
              <a:defRPr/>
            </a:pPr>
            <a:r>
              <a:rPr lang="fr-FR" sz="6700" b="0" i="0" u="none" strike="noStrike" cap="none" spc="0" dirty="0">
                <a:ln>
                  <a:noFill/>
                </a:ln>
                <a:solidFill>
                  <a:schemeClr val="dk1"/>
                </a:solidFill>
                <a:latin typeface="Source Sans Pro"/>
                <a:ea typeface="Source Sans Pro"/>
                <a:cs typeface="Arial"/>
              </a:rPr>
              <a:t>La dyslexie</a:t>
            </a:r>
            <a:endParaRPr lang="fr-FR" sz="6700" b="0" i="0" u="none" strike="noStrike" cap="none" spc="0" dirty="0">
              <a:ln>
                <a:noFill/>
              </a:ln>
              <a:solidFill>
                <a:schemeClr val="dk1"/>
              </a:solidFill>
              <a:latin typeface="Calibri"/>
              <a:ea typeface="Arial"/>
              <a:cs typeface="Arial"/>
            </a:endParaRPr>
          </a:p>
        </p:txBody>
      </p:sp>
      <p:pic>
        <p:nvPicPr>
          <p:cNvPr id="1781666390" name="Image 1781666389" descr="texte dont certaines lettres sont plus grosses que les autres pour montrer comment une personne dyslexique le perçoit"/>
          <p:cNvPicPr>
            <a:picLocks noChangeAspect="1"/>
          </p:cNvPicPr>
          <p:nvPr/>
        </p:nvPicPr>
        <p:blipFill>
          <a:blip r:embed="rId3"/>
          <a:stretch/>
        </p:blipFill>
        <p:spPr bwMode="auto">
          <a:xfrm>
            <a:off x="799079" y="1957047"/>
            <a:ext cx="9150764" cy="2873487"/>
          </a:xfrm>
          <a:prstGeom prst="rect">
            <a:avLst/>
          </a:prstGeom>
        </p:spPr>
      </p:pic>
      <p:pic>
        <p:nvPicPr>
          <p:cNvPr id="890717406" name="Image 890717405" descr="texte dont toutes les lettres se touchent pour montrer comment une personne dyslexique peut le percevoir "/>
          <p:cNvPicPr>
            <a:picLocks noChangeAspect="1"/>
          </p:cNvPicPr>
          <p:nvPr/>
        </p:nvPicPr>
        <p:blipFill>
          <a:blip r:embed="rId4"/>
          <a:stretch/>
        </p:blipFill>
        <p:spPr bwMode="auto">
          <a:xfrm>
            <a:off x="4527856" y="5171053"/>
            <a:ext cx="12786171" cy="2873487"/>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98124676" name="PlaceHolder 1"/>
          <p:cNvSpPr>
            <a:spLocks noGrp="1"/>
          </p:cNvSpPr>
          <p:nvPr>
            <p:ph type="title" idx="4294967295"/>
          </p:nvPr>
        </p:nvSpPr>
        <p:spPr bwMode="auto">
          <a:xfrm>
            <a:off x="647280" y="216360"/>
            <a:ext cx="15692649" cy="1487880"/>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a:lnSpc>
                <a:spcPct val="90000"/>
              </a:lnSpc>
              <a:spcBef>
                <a:spcPts val="0"/>
              </a:spcBef>
              <a:spcAft>
                <a:spcPts val="0"/>
              </a:spcAft>
              <a:buClrTx/>
              <a:buSzTx/>
              <a:buFontTx/>
              <a:buNone/>
              <a:tabLst>
                <a:tab pos="0" algn="l"/>
              </a:tabLst>
              <a:defRPr/>
            </a:pPr>
            <a:r>
              <a:rPr lang="fr-FR" sz="6700" b="0" i="0" u="none" strike="noStrike" cap="none" spc="0">
                <a:ln>
                  <a:noFill/>
                </a:ln>
                <a:solidFill>
                  <a:schemeClr val="dk1"/>
                </a:solidFill>
                <a:latin typeface="Source Sans Pro"/>
                <a:ea typeface="Source Sans Pro"/>
                <a:cs typeface="Arial"/>
              </a:rPr>
              <a:t>Le daltonisme</a:t>
            </a:r>
            <a:endParaRPr lang="fr-FR" sz="6700" b="0" i="0" u="none" strike="noStrike" cap="none" spc="0">
              <a:ln>
                <a:noFill/>
              </a:ln>
              <a:solidFill>
                <a:schemeClr val="dk1"/>
              </a:solidFill>
              <a:latin typeface="Calibri"/>
              <a:ea typeface="Arial"/>
              <a:cs typeface="Arial"/>
            </a:endParaRPr>
          </a:p>
        </p:txBody>
      </p:sp>
      <p:pic>
        <p:nvPicPr>
          <p:cNvPr id="1699218856" name="Image 1699218855" descr="photo de tomates vue par une personne non daltonienne "/>
          <p:cNvPicPr>
            <a:picLocks noChangeAspect="1"/>
          </p:cNvPicPr>
          <p:nvPr/>
        </p:nvPicPr>
        <p:blipFill>
          <a:blip r:embed="rId3"/>
          <a:stretch/>
        </p:blipFill>
        <p:spPr bwMode="auto">
          <a:xfrm>
            <a:off x="780015" y="2166176"/>
            <a:ext cx="9254190" cy="5112358"/>
          </a:xfrm>
          <a:prstGeom prst="rect">
            <a:avLst/>
          </a:prstGeom>
        </p:spPr>
      </p:pic>
      <p:pic>
        <p:nvPicPr>
          <p:cNvPr id="123651420" name="Image 123651419" descr="même photo de tomates vue par une personne daltonienne : le rouge n'apparait pas"/>
          <p:cNvPicPr>
            <a:picLocks noChangeAspect="1"/>
          </p:cNvPicPr>
          <p:nvPr/>
        </p:nvPicPr>
        <p:blipFill>
          <a:blip r:embed="rId4"/>
          <a:srcRect l="3418"/>
          <a:stretch/>
        </p:blipFill>
        <p:spPr bwMode="auto">
          <a:xfrm>
            <a:off x="9041603" y="2166176"/>
            <a:ext cx="8985848" cy="511235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3" name="ZoneTexte 1"/>
          <p:cNvSpPr>
            <a:spLocks noGrp="1"/>
          </p:cNvSpPr>
          <p:nvPr>
            <p:ph type="title" idx="4294967295"/>
          </p:nvPr>
        </p:nvSpPr>
        <p:spPr bwMode="auto">
          <a:xfrm>
            <a:off x="658800" y="645480"/>
            <a:ext cx="8121600" cy="1110960"/>
          </a:xfrm>
          <a:prstGeom prst="rect">
            <a:avLst/>
          </a:prstGeom>
          <a:noFill/>
          <a:ln w="0">
            <a:noFill/>
            <a:prstDash val="solid"/>
          </a:ln>
          <a:effectLst/>
        </p:spPr>
        <p:style>
          <a:lnRef idx="0">
            <a:srgbClr val="000000"/>
          </a:lnRef>
          <a:fillRef idx="0">
            <a:srgbClr val="000000"/>
          </a:fillRef>
          <a:effectRef idx="0">
            <a:srgbClr val="000000"/>
          </a:effectRef>
          <a:fontRef idx="minor"/>
        </p:style>
        <p:txBody>
          <a:bodyPr rot="0" spcFirstLastPara="0" vertOverflow="overflow" horzOverflow="overflow" vert="horz" wrap="square" lIns="90000" tIns="45000" rIns="90000" bIns="4500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defRPr/>
            </a:pPr>
            <a:r>
              <a:rPr lang="fr-FR" sz="6700" b="0" i="0" u="none" strike="noStrike" cap="none" spc="-1">
                <a:ln>
                  <a:noFill/>
                </a:ln>
                <a:solidFill>
                  <a:schemeClr val="dk1"/>
                </a:solidFill>
                <a:latin typeface="Source Sans Pro"/>
                <a:ea typeface="Source Sans Pro"/>
                <a:cs typeface="Arial"/>
              </a:rPr>
              <a:t>Partage</a:t>
            </a:r>
            <a:endParaRPr lang="fr-FR" sz="6700" b="0" i="0" u="none" strike="noStrike" cap="none" spc="-1">
              <a:ln>
                <a:noFill/>
              </a:ln>
              <a:solidFill>
                <a:srgbClr val="000000"/>
              </a:solidFill>
              <a:latin typeface="Arial"/>
              <a:ea typeface="Arial"/>
              <a:cs typeface="Arial"/>
            </a:endParaRPr>
          </a:p>
        </p:txBody>
      </p:sp>
      <p:grpSp>
        <p:nvGrpSpPr>
          <p:cNvPr id="74" name="Groupe 9" descr="Pictogramme Temps : 10 minutes d'activité"/>
          <p:cNvGrpSpPr/>
          <p:nvPr/>
        </p:nvGrpSpPr>
        <p:grpSpPr bwMode="auto">
          <a:xfrm>
            <a:off x="16768799" y="342000"/>
            <a:ext cx="1637998" cy="1429199"/>
            <a:chOff x="16783194" y="340371"/>
            <a:chExt cx="1637998" cy="1429199"/>
          </a:xfrm>
        </p:grpSpPr>
        <p:pic>
          <p:nvPicPr>
            <p:cNvPr id="75" name="Google Shape;518;p63" descr="10 minutes d'activité" title="Pictogramme Temps"/>
            <p:cNvPicPr/>
            <p:nvPr/>
          </p:nvPicPr>
          <p:blipFill>
            <a:blip r:embed="rId3"/>
            <a:srcRect l="11790" t="5492" r="9704" b="18043"/>
            <a:stretch/>
          </p:blipFill>
          <p:spPr bwMode="auto">
            <a:xfrm>
              <a:off x="16953624" y="340371"/>
              <a:ext cx="1467568" cy="1429199"/>
            </a:xfrm>
            <a:prstGeom prst="rect">
              <a:avLst/>
            </a:prstGeom>
            <a:ln w="0">
              <a:noFill/>
            </a:ln>
          </p:spPr>
        </p:pic>
        <p:sp>
          <p:nvSpPr>
            <p:cNvPr id="76" name="ZoneTexte 11" descr="10 minutes d'activité" title="Pictogramme Temps"/>
            <p:cNvSpPr/>
            <p:nvPr/>
          </p:nvSpPr>
          <p:spPr bwMode="auto">
            <a:xfrm>
              <a:off x="16783194" y="363062"/>
              <a:ext cx="809271" cy="552544"/>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10</a:t>
              </a:r>
              <a:endParaRPr lang="fr-FR" sz="3000" b="0" strike="noStrike" spc="-1">
                <a:solidFill>
                  <a:schemeClr val="accent6">
                    <a:lumMod val="50000"/>
                  </a:schemeClr>
                </a:solidFill>
                <a:latin typeface="Arial"/>
              </a:endParaRPr>
            </a:p>
          </p:txBody>
        </p:sp>
      </p:grpSp>
      <p:grpSp>
        <p:nvGrpSpPr>
          <p:cNvPr id="1136499688" name="Groupe 1136499687" descr="2 personnes qui échangent entre eux"/>
          <p:cNvGrpSpPr/>
          <p:nvPr/>
        </p:nvGrpSpPr>
        <p:grpSpPr bwMode="auto">
          <a:xfrm>
            <a:off x="1389600" y="2768400"/>
            <a:ext cx="3556800" cy="3495600"/>
            <a:chOff x="0" y="0"/>
            <a:chExt cx="3556800" cy="3495600"/>
          </a:xfrm>
        </p:grpSpPr>
        <p:pic>
          <p:nvPicPr>
            <p:cNvPr id="77" name="Image 12" descr="2 personnes qui échangent entre eux"/>
            <p:cNvPicPr/>
            <p:nvPr/>
          </p:nvPicPr>
          <p:blipFill>
            <a:blip r:embed="rId4"/>
            <a:stretch/>
          </p:blipFill>
          <p:spPr bwMode="auto">
            <a:xfrm>
              <a:off x="468000" y="0"/>
              <a:ext cx="1753200" cy="1659600"/>
            </a:xfrm>
            <a:prstGeom prst="rect">
              <a:avLst/>
            </a:prstGeom>
            <a:ln w="0">
              <a:noFill/>
            </a:ln>
          </p:spPr>
        </p:pic>
        <p:pic>
          <p:nvPicPr>
            <p:cNvPr id="78" name="Image 14" descr="2 personnes qui échangent entre eux"/>
            <p:cNvPicPr/>
            <p:nvPr/>
          </p:nvPicPr>
          <p:blipFill>
            <a:blip r:embed="rId5"/>
            <a:stretch/>
          </p:blipFill>
          <p:spPr bwMode="auto">
            <a:xfrm>
              <a:off x="0" y="1659600"/>
              <a:ext cx="1836000" cy="1836000"/>
            </a:xfrm>
            <a:prstGeom prst="rect">
              <a:avLst/>
            </a:prstGeom>
            <a:ln w="0">
              <a:noFill/>
            </a:ln>
          </p:spPr>
        </p:pic>
        <p:pic>
          <p:nvPicPr>
            <p:cNvPr id="79" name="Image 17" descr="2 personnes qui échangent entre eux"/>
            <p:cNvPicPr/>
            <p:nvPr/>
          </p:nvPicPr>
          <p:blipFill>
            <a:blip r:embed="rId5"/>
            <a:stretch/>
          </p:blipFill>
          <p:spPr bwMode="auto">
            <a:xfrm>
              <a:off x="1720800" y="1659600"/>
              <a:ext cx="1836000" cy="1836000"/>
            </a:xfrm>
            <a:prstGeom prst="rect">
              <a:avLst/>
            </a:prstGeom>
            <a:ln w="0">
              <a:noFill/>
            </a:ln>
          </p:spPr>
        </p:pic>
      </p:grpSp>
      <p:sp>
        <p:nvSpPr>
          <p:cNvPr id="80" name="ZoneTexte 18"/>
          <p:cNvSpPr/>
          <p:nvPr/>
        </p:nvSpPr>
        <p:spPr bwMode="auto">
          <a:xfrm>
            <a:off x="7121880" y="1732320"/>
            <a:ext cx="9418320" cy="341267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4000" b="1" strike="noStrike" spc="-1">
                <a:solidFill>
                  <a:schemeClr val="dk1"/>
                </a:solidFill>
                <a:latin typeface="Source Sans Pro"/>
                <a:ea typeface="Source Sans Pro"/>
              </a:rPr>
              <a:t>Tour de parole :</a:t>
            </a:r>
            <a:endParaRPr sz="4000" b="1" strike="noStrike" spc="-1">
              <a:solidFill>
                <a:srgbClr val="000000"/>
              </a:solidFill>
              <a:latin typeface="Arial"/>
            </a:endParaRPr>
          </a:p>
          <a:p>
            <a:pPr defTabSz="914400">
              <a:lnSpc>
                <a:spcPct val="100000"/>
              </a:lnSpc>
              <a:defRPr/>
            </a:pPr>
            <a:endParaRPr lang="fr-FR" sz="4000" b="0" strike="noStrike" spc="-1">
              <a:solidFill>
                <a:srgbClr val="000000"/>
              </a:solidFill>
              <a:latin typeface="Arial"/>
            </a:endParaRPr>
          </a:p>
          <a:p>
            <a:pPr marL="571680" indent="-571680" defTabSz="914400">
              <a:lnSpc>
                <a:spcPct val="100000"/>
              </a:lnSpc>
              <a:buClr>
                <a:srgbClr val="000000"/>
              </a:buClr>
              <a:buFont typeface="Arial"/>
              <a:buChar char="•"/>
              <a:defRPr/>
            </a:pPr>
            <a:r>
              <a:rPr lang="fr-FR" sz="4000" b="0" strike="noStrike" spc="-1">
                <a:solidFill>
                  <a:schemeClr val="dk1"/>
                </a:solidFill>
                <a:latin typeface="Source Sans Pro"/>
                <a:ea typeface="Source Sans Pro"/>
              </a:rPr>
              <a:t>Les expérimentateurs</a:t>
            </a:r>
            <a:endParaRPr lang="fr-FR" sz="4000" b="0" strike="noStrike" spc="-1">
              <a:solidFill>
                <a:srgbClr val="000000"/>
              </a:solidFill>
              <a:latin typeface="Arial"/>
            </a:endParaRPr>
          </a:p>
          <a:p>
            <a:pPr marL="571680" indent="-571680" defTabSz="914400">
              <a:lnSpc>
                <a:spcPct val="100000"/>
              </a:lnSpc>
              <a:buClr>
                <a:srgbClr val="000000"/>
              </a:buClr>
              <a:buFont typeface="Arial"/>
              <a:buChar char="•"/>
              <a:defRPr/>
            </a:pPr>
            <a:r>
              <a:rPr lang="fr-FR" sz="4000" b="0" strike="noStrike" spc="-1">
                <a:solidFill>
                  <a:schemeClr val="dk1"/>
                </a:solidFill>
                <a:latin typeface="Source Sans Pro"/>
                <a:ea typeface="Source Sans Pro"/>
              </a:rPr>
              <a:t>Les accompagnateurs</a:t>
            </a:r>
            <a:endParaRPr lang="fr-FR" sz="4000" b="0" strike="noStrike" spc="-1">
              <a:solidFill>
                <a:srgbClr val="000000"/>
              </a:solidFill>
              <a:latin typeface="Arial"/>
            </a:endParaRPr>
          </a:p>
          <a:p>
            <a:pPr marL="571680" indent="-571680" defTabSz="914400">
              <a:lnSpc>
                <a:spcPct val="100000"/>
              </a:lnSpc>
              <a:buClr>
                <a:srgbClr val="000000"/>
              </a:buClr>
              <a:buFont typeface="Arial"/>
              <a:buChar char="•"/>
              <a:defRPr/>
            </a:pPr>
            <a:r>
              <a:rPr lang="fr-FR" sz="4000" b="0" strike="noStrike" spc="-1">
                <a:solidFill>
                  <a:schemeClr val="dk1"/>
                </a:solidFill>
                <a:latin typeface="Source Sans Pro"/>
                <a:ea typeface="Source Sans Pro"/>
              </a:rPr>
              <a:t>Les observateurs</a:t>
            </a:r>
            <a:endParaRPr lang="fr-FR" sz="4000" b="0" strike="noStrike" spc="-1">
              <a:solidFill>
                <a:srgbClr val="000000"/>
              </a:solidFill>
              <a:latin typeface="Arial"/>
            </a:endParaRPr>
          </a:p>
          <a:p>
            <a:pPr defTabSz="914400">
              <a:lnSpc>
                <a:spcPct val="100000"/>
              </a:lnSpc>
              <a:defRPr/>
            </a:pPr>
            <a:endParaRPr lang="fr-FR" sz="1800" b="0" strike="noStrike" spc="-1">
              <a:solidFill>
                <a:srgbClr val="000000"/>
              </a:solidFill>
              <a:latin typeface="Arial"/>
            </a:endParaRPr>
          </a:p>
        </p:txBody>
      </p:sp>
      <p:sp>
        <p:nvSpPr>
          <p:cNvPr id="81" name="ZoneTexte 19"/>
          <p:cNvSpPr/>
          <p:nvPr/>
        </p:nvSpPr>
        <p:spPr bwMode="auto">
          <a:xfrm>
            <a:off x="7121880" y="6090840"/>
            <a:ext cx="8101080" cy="69912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4000" b="0" strike="noStrike" spc="-1">
                <a:solidFill>
                  <a:schemeClr val="dk1"/>
                </a:solidFill>
                <a:latin typeface="Source Sans Pro"/>
                <a:ea typeface="Source Sans Pro"/>
              </a:rPr>
              <a:t>Technique : Je prends, je laisse</a:t>
            </a:r>
            <a:endParaRPr lang="fr-FR" sz="4000" b="0" strike="noStrike" spc="-1">
              <a:solidFill>
                <a:srgbClr val="000000"/>
              </a:solidFill>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2"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Une approche environnementale inclusive</a:t>
            </a:r>
            <a:endParaRPr lang="fr-FR" sz="7000" b="0" strike="noStrike" spc="-1">
              <a:solidFill>
                <a:schemeClr val="dk1"/>
              </a:solidFill>
              <a:latin typeface="Calibri"/>
            </a:endParaRPr>
          </a:p>
        </p:txBody>
      </p:sp>
      <p:grpSp>
        <p:nvGrpSpPr>
          <p:cNvPr id="100083001" name="Groupe 9" descr="Pictogramme Temps : 5 minutes dédiées"/>
          <p:cNvGrpSpPr/>
          <p:nvPr/>
        </p:nvGrpSpPr>
        <p:grpSpPr bwMode="auto">
          <a:xfrm>
            <a:off x="16768798" y="342000"/>
            <a:ext cx="1637998" cy="1429200"/>
            <a:chOff x="0" y="0"/>
            <a:chExt cx="1637998" cy="1429200"/>
          </a:xfrm>
        </p:grpSpPr>
        <p:pic>
          <p:nvPicPr>
            <p:cNvPr id="590224311" name="Google Shape;518;p63" descr="Pictogramme Temps : 5 minutes dédiées"/>
            <p:cNvPicPr/>
            <p:nvPr/>
          </p:nvPicPr>
          <p:blipFill>
            <a:blip r:embed="rId3"/>
            <a:srcRect l="11790" t="5492" r="9703" b="18043"/>
            <a:stretch/>
          </p:blipFill>
          <p:spPr bwMode="auto">
            <a:xfrm>
              <a:off x="170428" y="0"/>
              <a:ext cx="1467568" cy="1429200"/>
            </a:xfrm>
            <a:prstGeom prst="rect">
              <a:avLst/>
            </a:prstGeom>
            <a:ln w="0">
              <a:noFill/>
            </a:ln>
          </p:spPr>
        </p:pic>
        <p:sp>
          <p:nvSpPr>
            <p:cNvPr id="334766795" name="ZoneTexte 11" descr="Pictogramme Temps : 5 minutes dédiées"/>
            <p:cNvSpPr/>
            <p:nvPr/>
          </p:nvSpPr>
          <p:spPr bwMode="auto">
            <a:xfrm>
              <a:off x="0" y="22689"/>
              <a:ext cx="810710" cy="5475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0">
                  <a:solidFill>
                    <a:schemeClr val="accent6">
                      <a:lumMod val="50000"/>
                    </a:schemeClr>
                  </a:solidFill>
                  <a:latin typeface="Calibri"/>
                  <a:ea typeface="Arial"/>
                </a:rPr>
                <a:t>5</a:t>
              </a:r>
              <a:endParaRPr lang="fr-FR" sz="3000" b="0" strike="noStrike" spc="0">
                <a:solidFill>
                  <a:schemeClr val="accent6">
                    <a:lumMod val="50000"/>
                  </a:schemeClr>
                </a:solidFill>
                <a:latin typeface="Aria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3"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fontScale="96604"/>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Situations de handicap et enseignement inclusif</a:t>
            </a:r>
            <a:endParaRPr lang="fr-FR" sz="6700" b="0" strike="noStrike" spc="-1">
              <a:solidFill>
                <a:schemeClr val="dk1"/>
              </a:solidFill>
              <a:latin typeface="Calibri"/>
            </a:endParaRPr>
          </a:p>
        </p:txBody>
      </p:sp>
      <p:sp>
        <p:nvSpPr>
          <p:cNvPr id="84"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en-US" sz="4000" b="0" u="sng" strike="noStrike" spc="0">
                <a:solidFill>
                  <a:schemeClr val="dk1"/>
                </a:solidFill>
                <a:latin typeface="Source Sans Pro"/>
                <a:ea typeface="Arial"/>
                <a:hlinkClick r:id="rId3" tooltip="https://www.univ-nantes.fr/medias/fichier/guide-situations-de-handicap-et-enseignement-inclusif_1544690478712-pdf"/>
              </a:rPr>
              <a:t>Guide d’appui et de ressources, Université de Nantes, 2018</a:t>
            </a:r>
            <a:endParaRPr lang="fr-FR" sz="4000" b="0" strike="noStrike" spc="-1">
              <a:solidFill>
                <a:schemeClr val="dk1"/>
              </a:solidFill>
              <a:latin typeface="Calibri"/>
            </a:endParaRPr>
          </a:p>
          <a:p>
            <a:pPr indent="0" defTabSz="1425600">
              <a:lnSpc>
                <a:spcPct val="150000"/>
              </a:lnSpc>
              <a:spcBef>
                <a:spcPts val="601"/>
              </a:spcBef>
              <a:spcAft>
                <a:spcPts val="601"/>
              </a:spcAft>
              <a:buNone/>
              <a:tabLst>
                <a:tab pos="0" algn="l"/>
              </a:tabLst>
              <a:defRPr/>
            </a:pPr>
            <a:r>
              <a:rPr lang="en-US" sz="4000" b="0" strike="noStrike" spc="-1">
                <a:solidFill>
                  <a:schemeClr val="dk1"/>
                </a:solidFill>
                <a:latin typeface="Source Sans Pro"/>
                <a:ea typeface="Arial"/>
              </a:rPr>
              <a:t>Extrait de la préface de Pierre Castelein </a:t>
            </a:r>
            <a:endParaRPr/>
          </a:p>
          <a:p>
            <a:pPr indent="0" defTabSz="1425600">
              <a:lnSpc>
                <a:spcPct val="150000"/>
              </a:lnSpc>
              <a:spcBef>
                <a:spcPts val="601"/>
              </a:spcBef>
              <a:spcAft>
                <a:spcPts val="601"/>
              </a:spcAft>
              <a:buNone/>
              <a:tabLst>
                <a:tab pos="0" algn="l"/>
              </a:tabLst>
              <a:defRPr/>
            </a:pPr>
            <a:r>
              <a:rPr lang="fr-FR" sz="1800" b="0" strike="noStrike" spc="-1">
                <a:solidFill>
                  <a:schemeClr val="dk1"/>
                </a:solidFill>
                <a:latin typeface="Source Sans Pro"/>
                <a:ea typeface="Arial"/>
              </a:rPr>
              <a:t>Administrateur &amp; vice-président international du RIPPH Réseau International du Processus de Production du Handicap (Québec)</a:t>
            </a:r>
            <a:endParaRPr lang="fr-FR" sz="1800" b="0" strike="noStrike" spc="-1">
              <a:solidFill>
                <a:schemeClr val="dk1"/>
              </a:solidFill>
              <a:latin typeface="Calibri"/>
            </a:endParaRPr>
          </a:p>
          <a:p>
            <a:pPr indent="0" defTabSz="914400">
              <a:lnSpc>
                <a:spcPct val="150000"/>
              </a:lnSpc>
              <a:buNone/>
              <a:tabLst>
                <a:tab pos="0" algn="l"/>
              </a:tabLst>
              <a:defRPr/>
            </a:pPr>
            <a:r>
              <a:rPr lang="fr-FR" sz="3200" b="0" strike="noStrike" spc="-1">
                <a:solidFill>
                  <a:schemeClr val="dk1"/>
                </a:solidFill>
                <a:latin typeface="Calibri"/>
                <a:ea typeface="Arial"/>
              </a:rPr>
              <a:t>«</a:t>
            </a:r>
            <a:r>
              <a:rPr lang="fr-FR" sz="3200" b="1" strike="noStrike" spc="0">
                <a:solidFill>
                  <a:schemeClr val="dk1"/>
                </a:solidFill>
                <a:latin typeface="Calibri"/>
                <a:ea typeface="Arial"/>
              </a:rPr>
              <a:t> L’INCLUSION scolaire ne se réduit pas à l’accompagnement d’un individu mais œuvre à la</a:t>
            </a:r>
            <a:r>
              <a:rPr lang="fr-FR" sz="3200" b="0" strike="noStrike" spc="0">
                <a:solidFill>
                  <a:schemeClr val="dk1"/>
                </a:solidFill>
                <a:latin typeface="Calibri"/>
                <a:ea typeface="Arial"/>
              </a:rPr>
              <a:t> </a:t>
            </a:r>
            <a:r>
              <a:rPr lang="fr-FR" sz="3200" b="1" strike="noStrike" spc="0">
                <a:solidFill>
                  <a:schemeClr val="dk1"/>
                </a:solidFill>
                <a:latin typeface="Calibri"/>
                <a:ea typeface="Arial"/>
              </a:rPr>
              <a:t>responsabilisation de l’ensemble des acteurs universitaires pour développer un environnement académique qui puisse s’adapter aux besoins de tous </a:t>
            </a:r>
            <a:r>
              <a:rPr lang="fr-FR" sz="3200" b="0" strike="noStrike" spc="0">
                <a:solidFill>
                  <a:schemeClr val="dk1"/>
                </a:solidFill>
                <a:latin typeface="Calibri"/>
                <a:ea typeface="Arial"/>
              </a:rPr>
              <a:t>que ce soit en raison de la diversité des caractéristiques corporelles, fonctionnelles, comportementales et esthétiques des étudiants mais également du fait de facteurs identitaires les amenant à faire face à des discriminations : âge, genres, orientation sexuelle, migrants, diversité ethnoculturelle, linguistique et confessionnelle. »</a:t>
            </a:r>
            <a:endParaRPr lang="fr-FR" sz="3200" b="0" strike="noStrike" spc="-1">
              <a:solidFill>
                <a:schemeClr val="dk1"/>
              </a:solidFill>
              <a:latin typeface="Calibri"/>
            </a:endParaRPr>
          </a:p>
          <a:p>
            <a:pPr indent="0" defTabSz="1425600">
              <a:lnSpc>
                <a:spcPct val="150000"/>
              </a:lnSpc>
              <a:spcBef>
                <a:spcPts val="601"/>
              </a:spcBef>
              <a:spcAft>
                <a:spcPts val="601"/>
              </a:spcAft>
              <a:buNone/>
              <a:tabLst>
                <a:tab pos="0" algn="l"/>
              </a:tabLst>
              <a:defRPr/>
            </a:pPr>
            <a:endParaRPr lang="fr-FR" sz="1800" b="0" strike="noStrike" spc="-1">
              <a:solidFill>
                <a:schemeClr val="dk1"/>
              </a:solidFill>
              <a:latin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5"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Modèle de développement humain et processus de production du handicap </a:t>
            </a:r>
            <a:endParaRPr lang="fr-FR" sz="6700" b="0" strike="noStrike" spc="-1">
              <a:solidFill>
                <a:schemeClr val="dk1"/>
              </a:solidFill>
              <a:latin typeface="Calibri"/>
            </a:endParaRPr>
          </a:p>
        </p:txBody>
      </p:sp>
      <p:sp>
        <p:nvSpPr>
          <p:cNvPr id="86" name="PlaceHolder 2"/>
          <p:cNvSpPr>
            <a:spLocks noGrp="1"/>
          </p:cNvSpPr>
          <p:nvPr>
            <p:ph/>
          </p:nvPr>
        </p:nvSpPr>
        <p:spPr bwMode="auto">
          <a:xfrm>
            <a:off x="568080" y="2711519"/>
            <a:ext cx="17870760" cy="6176160"/>
          </a:xfrm>
          <a:prstGeom prst="rect">
            <a:avLst/>
          </a:prstGeom>
          <a:noFill/>
          <a:ln w="0">
            <a:noFill/>
          </a:ln>
        </p:spPr>
        <p:txBody>
          <a:bodyPr lIns="91440" tIns="45720" rIns="91440" bIns="45720" anchor="t">
            <a:noAutofit/>
          </a:bodyPr>
          <a:lstStyle/>
          <a:p>
            <a:pPr marL="0" indent="0" defTabSz="1425600">
              <a:lnSpc>
                <a:spcPct val="150000"/>
              </a:lnSpc>
              <a:spcBef>
                <a:spcPts val="601"/>
              </a:spcBef>
              <a:spcAft>
                <a:spcPts val="601"/>
              </a:spcAft>
              <a:buFont typeface="Arial"/>
              <a:buNone/>
              <a:tabLst>
                <a:tab pos="0" algn="l"/>
              </a:tabLst>
              <a:defRPr/>
            </a:pPr>
            <a:r>
              <a:rPr lang="en-US" sz="3600" b="1" strike="noStrike" spc="-1">
                <a:solidFill>
                  <a:schemeClr val="dk1"/>
                </a:solidFill>
                <a:latin typeface="Source Sans Pro"/>
                <a:ea typeface="Arial"/>
              </a:rPr>
              <a:t>Approche situationnelle </a:t>
            </a:r>
            <a:br>
              <a:rPr lang="en-US" sz="3600" b="1" strike="noStrike" spc="-1">
                <a:solidFill>
                  <a:schemeClr val="dk1"/>
                </a:solidFill>
                <a:latin typeface="Source Sans Pro"/>
                <a:ea typeface="Arial"/>
              </a:rPr>
            </a:br>
            <a:r>
              <a:rPr lang="en-US" sz="3600" b="1" strike="noStrike" spc="-1">
                <a:solidFill>
                  <a:schemeClr val="dk1"/>
                </a:solidFill>
                <a:latin typeface="Source Sans Pro"/>
                <a:ea typeface="Arial"/>
              </a:rPr>
              <a:t>et bio-psycho-sociale de la personne</a:t>
            </a:r>
            <a:endParaRPr lang="en-US" sz="3600" b="0" strike="noStrike" spc="0">
              <a:solidFill>
                <a:schemeClr val="dk1"/>
              </a:solidFill>
              <a:latin typeface="Source Sans Pro"/>
              <a:ea typeface="Arial"/>
            </a:endParaRPr>
          </a:p>
          <a:p>
            <a:pPr defTabSz="1425600">
              <a:lnSpc>
                <a:spcPct val="150000"/>
              </a:lnSpc>
              <a:spcBef>
                <a:spcPts val="600"/>
              </a:spcBef>
              <a:spcAft>
                <a:spcPts val="600"/>
              </a:spcAft>
              <a:tabLst>
                <a:tab pos="0" algn="l"/>
              </a:tabLst>
              <a:defRPr/>
            </a:pPr>
            <a:r>
              <a:rPr lang="en-US" sz="3600" b="0" strike="noStrike" spc="0">
                <a:solidFill>
                  <a:schemeClr val="dk1"/>
                </a:solidFill>
                <a:latin typeface="Source Sans Pro"/>
                <a:ea typeface="Arial"/>
              </a:rPr>
              <a:t>Déficits, dysfonctions</a:t>
            </a:r>
          </a:p>
          <a:p>
            <a:pPr defTabSz="1425600">
              <a:lnSpc>
                <a:spcPct val="150000"/>
              </a:lnSpc>
              <a:spcBef>
                <a:spcPts val="600"/>
              </a:spcBef>
              <a:spcAft>
                <a:spcPts val="600"/>
              </a:spcAft>
              <a:tabLst>
                <a:tab pos="0" algn="l"/>
              </a:tabLst>
              <a:defRPr/>
            </a:pPr>
            <a:r>
              <a:rPr lang="en-US" sz="3600" b="0" strike="noStrike" spc="0">
                <a:solidFill>
                  <a:schemeClr val="dk1"/>
                </a:solidFill>
                <a:latin typeface="Source Sans Pro"/>
                <a:ea typeface="Arial"/>
              </a:rPr>
              <a:t>Activités affectées</a:t>
            </a:r>
          </a:p>
          <a:p>
            <a:pPr defTabSz="1425600">
              <a:lnSpc>
                <a:spcPct val="150000"/>
              </a:lnSpc>
              <a:spcBef>
                <a:spcPts val="600"/>
              </a:spcBef>
              <a:spcAft>
                <a:spcPts val="600"/>
              </a:spcAft>
              <a:tabLst>
                <a:tab pos="0" algn="l"/>
              </a:tabLst>
              <a:defRPr/>
            </a:pPr>
            <a:r>
              <a:rPr lang="fr-FR" sz="3600" b="0" strike="noStrike" spc="0">
                <a:solidFill>
                  <a:schemeClr val="dk1"/>
                </a:solidFill>
                <a:latin typeface="Source Sans Pro"/>
                <a:ea typeface="Arial"/>
              </a:rPr>
              <a:t>Restrictions de participations</a:t>
            </a:r>
          </a:p>
          <a:p>
            <a:pPr defTabSz="1425600">
              <a:lnSpc>
                <a:spcPct val="150000"/>
              </a:lnSpc>
              <a:spcBef>
                <a:spcPts val="600"/>
              </a:spcBef>
              <a:spcAft>
                <a:spcPts val="600"/>
              </a:spcAft>
              <a:tabLst>
                <a:tab pos="0" algn="l"/>
              </a:tabLst>
              <a:defRPr/>
            </a:pPr>
            <a:r>
              <a:rPr lang="fr-FR" sz="3600" b="0" strike="noStrike" spc="0">
                <a:solidFill>
                  <a:schemeClr val="dk1"/>
                </a:solidFill>
                <a:latin typeface="Source Sans Pro"/>
                <a:ea typeface="Arial"/>
              </a:rPr>
              <a:t>Ressources intrinsèques / extrinsèques</a:t>
            </a:r>
          </a:p>
        </p:txBody>
      </p:sp>
      <p:pic>
        <p:nvPicPr>
          <p:cNvPr id="87" name="Image 3" descr="Modèle de développement humain et processus de production du handicap par Fougeyrollas"/>
          <p:cNvPicPr/>
          <p:nvPr/>
        </p:nvPicPr>
        <p:blipFill>
          <a:blip r:embed="rId3"/>
          <a:stretch/>
        </p:blipFill>
        <p:spPr bwMode="auto">
          <a:xfrm>
            <a:off x="8789999" y="1975533"/>
            <a:ext cx="10267200" cy="7228800"/>
          </a:xfrm>
          <a:prstGeom prst="rect">
            <a:avLst/>
          </a:prstGeom>
          <a:ln w="0">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8"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en-US" sz="6700" b="0" strike="noStrike" spc="-1">
                <a:solidFill>
                  <a:schemeClr val="dk1"/>
                </a:solidFill>
                <a:latin typeface="Calibri"/>
                <a:ea typeface="Arial"/>
              </a:rPr>
              <a:t>La conception universelle des apprentissages (CUA)</a:t>
            </a:r>
            <a:endParaRPr lang="fr-FR" sz="6700" b="0" strike="noStrike" spc="-1">
              <a:solidFill>
                <a:schemeClr val="dk1"/>
              </a:solidFill>
              <a:latin typeface="Calibri"/>
            </a:endParaRPr>
          </a:p>
        </p:txBody>
      </p:sp>
      <p:sp>
        <p:nvSpPr>
          <p:cNvPr id="89" name="PlaceHolder 2"/>
          <p:cNvSpPr>
            <a:spLocks noGrp="1"/>
          </p:cNvSpPr>
          <p:nvPr>
            <p:ph/>
          </p:nvPr>
        </p:nvSpPr>
        <p:spPr bwMode="auto">
          <a:xfrm>
            <a:off x="568440" y="2711519"/>
            <a:ext cx="17870040" cy="2816445"/>
          </a:xfrm>
          <a:prstGeom prst="rect">
            <a:avLst/>
          </a:prstGeom>
          <a:noFill/>
          <a:ln w="0">
            <a:noFill/>
          </a:ln>
        </p:spPr>
        <p:txBody>
          <a:bodyPr lIns="91440" tIns="45720" rIns="91440" bIns="45720" anchor="t">
            <a:noAutofit/>
          </a:bodyPr>
          <a:lstStyle/>
          <a:p>
            <a:pPr indent="0" defTabSz="914400">
              <a:lnSpc>
                <a:spcPct val="100000"/>
              </a:lnSpc>
              <a:buNone/>
              <a:tabLst>
                <a:tab pos="0" algn="l"/>
              </a:tabLst>
              <a:defRPr/>
            </a:pPr>
            <a:r>
              <a:rPr lang="fr-FR" sz="3600" b="0" strike="noStrike" spc="-1">
                <a:solidFill>
                  <a:schemeClr val="dk1"/>
                </a:solidFill>
                <a:latin typeface="Calibri"/>
                <a:ea typeface="Arial"/>
              </a:rPr>
              <a:t>Vise à :</a:t>
            </a:r>
            <a:endParaRPr lang="fr-FR" sz="3600" b="0" strike="noStrike" spc="-1">
              <a:solidFill>
                <a:schemeClr val="dk1"/>
              </a:solidFill>
              <a:latin typeface="Calibri"/>
            </a:endParaRPr>
          </a:p>
          <a:p>
            <a:pPr indent="0" defTabSz="914400">
              <a:lnSpc>
                <a:spcPct val="100000"/>
              </a:lnSpc>
              <a:buNone/>
              <a:tabLst>
                <a:tab pos="0" algn="l"/>
              </a:tabLst>
              <a:defRPr/>
            </a:pPr>
            <a:r>
              <a:rPr lang="fr-FR" sz="3600" b="0" strike="noStrike" spc="-1">
                <a:solidFill>
                  <a:srgbClr val="000000"/>
                </a:solidFill>
                <a:latin typeface="Source Sans Pro"/>
                <a:ea typeface="Source Sans Pro"/>
              </a:rPr>
              <a:t>Rendre l’apprentissage accessible pour tous et toutes</a:t>
            </a:r>
            <a:endParaRPr lang="fr-FR" sz="3600" b="0" strike="noStrike" spc="-1">
              <a:solidFill>
                <a:schemeClr val="dk1"/>
              </a:solidFill>
              <a:latin typeface="Calibri"/>
            </a:endParaRPr>
          </a:p>
          <a:p>
            <a:pPr indent="0" defTabSz="914400">
              <a:lnSpc>
                <a:spcPct val="100000"/>
              </a:lnSpc>
              <a:buNone/>
              <a:tabLst>
                <a:tab pos="0" algn="l"/>
              </a:tabLst>
              <a:defRPr/>
            </a:pPr>
            <a:r>
              <a:rPr lang="fr-FR" sz="3600" b="0" strike="noStrike" spc="-1">
                <a:solidFill>
                  <a:srgbClr val="000000"/>
                </a:solidFill>
                <a:latin typeface="Source Sans Pro"/>
                <a:ea typeface="Source Sans Pro"/>
              </a:rPr>
              <a:t>Réfléchir l’environnement d’apprentissage en anticipant de potentielles barrières </a:t>
            </a:r>
            <a:endParaRPr lang="fr-FR" sz="3600" b="0" strike="noStrike" spc="-1">
              <a:solidFill>
                <a:schemeClr val="dk1"/>
              </a:solidFill>
              <a:latin typeface="Calibri"/>
            </a:endParaRPr>
          </a:p>
          <a:p>
            <a:pPr indent="0" defTabSz="914400">
              <a:lnSpc>
                <a:spcPct val="100000"/>
              </a:lnSpc>
              <a:buNone/>
              <a:tabLst>
                <a:tab pos="0" algn="l"/>
              </a:tabLst>
              <a:defRPr/>
            </a:pPr>
            <a:r>
              <a:rPr lang="fr-FR" sz="3600" b="0" strike="noStrike" spc="-1">
                <a:solidFill>
                  <a:srgbClr val="000000"/>
                </a:solidFill>
                <a:latin typeface="Source Sans Pro"/>
                <a:ea typeface="Source Sans Pro"/>
              </a:rPr>
              <a:t> </a:t>
            </a:r>
            <a:endParaRPr lang="fr-FR" sz="3600" b="0" strike="noStrike" spc="-1">
              <a:solidFill>
                <a:schemeClr val="dk1"/>
              </a:solidFill>
              <a:latin typeface="Calibri"/>
            </a:endParaRPr>
          </a:p>
        </p:txBody>
      </p:sp>
      <p:sp>
        <p:nvSpPr>
          <p:cNvPr id="91" name="Flèche droite à entaille 2" descr="flèche qui va vers la droite"/>
          <p:cNvSpPr/>
          <p:nvPr/>
        </p:nvSpPr>
        <p:spPr bwMode="auto">
          <a:xfrm>
            <a:off x="1940400" y="5433199"/>
            <a:ext cx="2559960" cy="999720"/>
          </a:xfrm>
          <a:prstGeom prst="notchedRightArrow">
            <a:avLst>
              <a:gd name="adj1" fmla="val 50000"/>
              <a:gd name="adj2" fmla="val 50000"/>
            </a:avLst>
          </a:prstGeom>
          <a:solidFill>
            <a:srgbClr val="4472C4"/>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914400">
              <a:lnSpc>
                <a:spcPct val="100000"/>
              </a:lnSpc>
              <a:defRPr/>
            </a:pPr>
            <a:endParaRPr lang="fr-FR" sz="1800" b="0" strike="noStrike" spc="-1">
              <a:solidFill>
                <a:schemeClr val="lt1"/>
              </a:solidFill>
              <a:latin typeface="Calibri"/>
              <a:ea typeface="Arial"/>
            </a:endParaRPr>
          </a:p>
        </p:txBody>
      </p:sp>
      <p:sp>
        <p:nvSpPr>
          <p:cNvPr id="90" name="ZoneTexte 5"/>
          <p:cNvSpPr/>
          <p:nvPr/>
        </p:nvSpPr>
        <p:spPr bwMode="auto">
          <a:xfrm>
            <a:off x="4829760" y="5510599"/>
            <a:ext cx="14223126" cy="69995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4000" b="1" strike="noStrike" spc="-1">
                <a:solidFill>
                  <a:srgbClr val="000000"/>
                </a:solidFill>
                <a:latin typeface="Source Sans Pro"/>
                <a:ea typeface="Source Sans Pro"/>
              </a:rPr>
              <a:t>Quels choix sont offerts à l’étudiant.e, au sein du dispositif ?</a:t>
            </a:r>
            <a:endParaRPr sz="4000" b="1" strike="noStrike" spc="-1">
              <a:solidFill>
                <a:srgbClr val="000000"/>
              </a:solidFill>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7" name="PlaceHolder 1"/>
          <p:cNvSpPr>
            <a:spLocks noGrp="1"/>
          </p:cNvSpPr>
          <p:nvPr>
            <p:ph type="title"/>
          </p:nvPr>
        </p:nvSpPr>
        <p:spPr bwMode="auto">
          <a:xfrm>
            <a:off x="647280" y="7020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en-US" sz="6700" b="0" strike="noStrike" spc="-1" dirty="0">
                <a:solidFill>
                  <a:schemeClr val="dk1"/>
                </a:solidFill>
                <a:latin typeface="Calibri"/>
                <a:ea typeface="Arial"/>
              </a:rPr>
              <a:t>CUA - </a:t>
            </a:r>
            <a:r>
              <a:rPr lang="en-US" sz="6700" b="0" strike="noStrike" spc="-1" dirty="0" err="1">
                <a:solidFill>
                  <a:schemeClr val="dk1"/>
                </a:solidFill>
                <a:latin typeface="Calibri"/>
                <a:ea typeface="Arial"/>
              </a:rPr>
              <a:t>Lignes</a:t>
            </a:r>
            <a:r>
              <a:rPr lang="en-US" sz="6700" b="0" strike="noStrike" spc="-1" dirty="0">
                <a:solidFill>
                  <a:schemeClr val="dk1"/>
                </a:solidFill>
                <a:latin typeface="Calibri"/>
                <a:ea typeface="Arial"/>
              </a:rPr>
              <a:t> directrices </a:t>
            </a:r>
            <a:r>
              <a:rPr lang="en-US" sz="6700" b="0" strike="noStrike" spc="-1" dirty="0" err="1">
                <a:solidFill>
                  <a:schemeClr val="dk1"/>
                </a:solidFill>
                <a:latin typeface="Calibri"/>
                <a:ea typeface="Arial"/>
              </a:rPr>
              <a:t>en</a:t>
            </a:r>
            <a:r>
              <a:rPr lang="en-US" sz="6700" b="0" strike="noStrike" spc="-1" dirty="0">
                <a:solidFill>
                  <a:schemeClr val="dk1"/>
                </a:solidFill>
                <a:latin typeface="Calibri"/>
                <a:ea typeface="Arial"/>
              </a:rPr>
              <a:t> lien avec </a:t>
            </a:r>
            <a:r>
              <a:rPr lang="en-US" sz="6700" b="0" strike="noStrike" spc="-1" dirty="0" err="1">
                <a:solidFill>
                  <a:schemeClr val="dk1"/>
                </a:solidFill>
                <a:latin typeface="Calibri"/>
                <a:ea typeface="Arial"/>
              </a:rPr>
              <a:t>l’accessibilité</a:t>
            </a:r>
            <a:endParaRPr lang="fr-FR" sz="6700" b="0" strike="noStrike" spc="-1" dirty="0">
              <a:solidFill>
                <a:schemeClr val="dk1"/>
              </a:solidFill>
              <a:latin typeface="Calibri"/>
            </a:endParaRPr>
          </a:p>
        </p:txBody>
      </p:sp>
      <p:graphicFrame>
        <p:nvGraphicFramePr>
          <p:cNvPr id="98" name="Tableau 2" descr="Tableau qui reprend les diverses possibilités pour éveiller l'intérêt, la perception et l'action physique en lien avec la CUA et l'accessibilité"/>
          <p:cNvGraphicFramePr>
            <a:graphicFrameLocks/>
          </p:cNvGraphicFramePr>
          <p:nvPr/>
        </p:nvGraphicFramePr>
        <p:xfrm>
          <a:off x="915985" y="2786400"/>
          <a:ext cx="17128648" cy="4497480"/>
        </p:xfrm>
        <a:graphic>
          <a:graphicData uri="http://schemas.openxmlformats.org/drawingml/2006/table">
            <a:tbl>
              <a:tblPr firstRow="1"/>
              <a:tblGrid>
                <a:gridCol w="5580577">
                  <a:extLst>
                    <a:ext uri="{9D8B030D-6E8A-4147-A177-3AD203B41FA5}">
                      <a16:colId xmlns:a16="http://schemas.microsoft.com/office/drawing/2014/main" val="20000"/>
                    </a:ext>
                  </a:extLst>
                </a:gridCol>
                <a:gridCol w="5965236">
                  <a:extLst>
                    <a:ext uri="{9D8B030D-6E8A-4147-A177-3AD203B41FA5}">
                      <a16:colId xmlns:a16="http://schemas.microsoft.com/office/drawing/2014/main" val="20001"/>
                    </a:ext>
                  </a:extLst>
                </a:gridCol>
                <a:gridCol w="5582835">
                  <a:extLst>
                    <a:ext uri="{9D8B030D-6E8A-4147-A177-3AD203B41FA5}">
                      <a16:colId xmlns:a16="http://schemas.microsoft.com/office/drawing/2014/main" val="20002"/>
                    </a:ext>
                  </a:extLst>
                </a:gridCol>
              </a:tblGrid>
              <a:tr h="1072440">
                <a:tc>
                  <a:txBody>
                    <a:bodyPr/>
                    <a:lstStyle/>
                    <a:p>
                      <a:pPr defTabSz="914400">
                        <a:lnSpc>
                          <a:spcPct val="100000"/>
                        </a:lnSpc>
                        <a:defRPr/>
                      </a:pPr>
                      <a:r>
                        <a:rPr lang="fr-FR" sz="2400" b="1" strike="noStrike" spc="-1">
                          <a:solidFill>
                            <a:schemeClr val="dk1"/>
                          </a:solidFill>
                          <a:latin typeface="Source Sans Pro"/>
                          <a:ea typeface="Source Sans Pro"/>
                        </a:rPr>
                        <a:t>Offrir diverses possibilités pour éveiller </a:t>
                      </a:r>
                      <a:r>
                        <a:rPr lang="fr-FR" sz="3200" b="1" strike="noStrike" spc="-1">
                          <a:solidFill>
                            <a:schemeClr val="accent6">
                              <a:lumMod val="75000"/>
                            </a:schemeClr>
                          </a:solidFill>
                          <a:latin typeface="Source Sans Pro"/>
                          <a:ea typeface="Source Sans Pro"/>
                        </a:rPr>
                        <a:t>l’intérêt </a:t>
                      </a:r>
                      <a:r>
                        <a:rPr lang="fr-FR" sz="3200" b="0" strike="noStrike" spc="0">
                          <a:solidFill>
                            <a:schemeClr val="accent6">
                              <a:lumMod val="75000"/>
                            </a:schemeClr>
                          </a:solidFill>
                          <a:latin typeface="Source Sans Pro"/>
                          <a:ea typeface="Source Sans Pro"/>
                        </a:rPr>
                        <a:t>(pourquoi)</a:t>
                      </a:r>
                      <a:endParaRPr lang="fr-FR" sz="3200" b="0" strike="noStrike" spc="-1">
                        <a:solidFill>
                          <a:srgbClr val="000000"/>
                        </a:solidFill>
                        <a:latin typeface="Arial"/>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6">
                        <a:lumMod val="20000"/>
                        <a:lumOff val="80000"/>
                      </a:schemeClr>
                    </a:solidFill>
                  </a:tcPr>
                </a:tc>
                <a:tc>
                  <a:txBody>
                    <a:bodyPr/>
                    <a:lstStyle/>
                    <a:p>
                      <a:pPr defTabSz="914400">
                        <a:lnSpc>
                          <a:spcPct val="100000"/>
                        </a:lnSpc>
                        <a:defRPr/>
                      </a:pPr>
                      <a:r>
                        <a:rPr lang="fr-FR" sz="2400" b="1" strike="noStrike" spc="-1">
                          <a:solidFill>
                            <a:schemeClr val="dk1"/>
                          </a:solidFill>
                          <a:latin typeface="Source Sans Pro"/>
                          <a:ea typeface="Source Sans Pro"/>
                        </a:rPr>
                        <a:t>Offrir diverses possibilités sur le plan de</a:t>
                      </a:r>
                      <a:endParaRPr lang="fr-FR" sz="2400" b="0" strike="noStrike" spc="-1">
                        <a:solidFill>
                          <a:srgbClr val="000000"/>
                        </a:solidFill>
                        <a:latin typeface="Arial"/>
                      </a:endParaRPr>
                    </a:p>
                    <a:p>
                      <a:pPr defTabSz="914400">
                        <a:lnSpc>
                          <a:spcPct val="100000"/>
                        </a:lnSpc>
                        <a:defRPr/>
                      </a:pPr>
                      <a:r>
                        <a:rPr lang="fr-FR" sz="2400" b="1" strike="noStrike" spc="-1">
                          <a:solidFill>
                            <a:schemeClr val="dk1"/>
                          </a:solidFill>
                          <a:latin typeface="Source Sans Pro"/>
                          <a:ea typeface="Source Sans Pro"/>
                        </a:rPr>
                        <a:t> </a:t>
                      </a:r>
                      <a:r>
                        <a:rPr lang="fr-FR" sz="3200" b="1" strike="noStrike" spc="-1">
                          <a:solidFill>
                            <a:srgbClr val="7030A0"/>
                          </a:solidFill>
                          <a:latin typeface="Source Sans Pro"/>
                          <a:ea typeface="Source Sans Pro"/>
                        </a:rPr>
                        <a:t>la perception </a:t>
                      </a:r>
                      <a:r>
                        <a:rPr lang="fr-FR" sz="3200" b="0" strike="noStrike" spc="0">
                          <a:solidFill>
                            <a:srgbClr val="7030A0"/>
                          </a:solidFill>
                          <a:latin typeface="Source Sans Pro"/>
                          <a:ea typeface="Source Sans Pro"/>
                        </a:rPr>
                        <a:t>(quoi)</a:t>
                      </a:r>
                      <a:endParaRPr lang="fr-FR" sz="3200" b="0" strike="noStrike" spc="-1">
                        <a:solidFill>
                          <a:srgbClr val="000000"/>
                        </a:solidFill>
                        <a:latin typeface="Arial"/>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rgbClr val="E0C1FF">
                        <a:alpha val="26000"/>
                      </a:srgbClr>
                    </a:solidFill>
                  </a:tcPr>
                </a:tc>
                <a:tc>
                  <a:txBody>
                    <a:bodyPr/>
                    <a:lstStyle/>
                    <a:p>
                      <a:pPr defTabSz="914400">
                        <a:lnSpc>
                          <a:spcPct val="100000"/>
                        </a:lnSpc>
                        <a:defRPr/>
                      </a:pPr>
                      <a:r>
                        <a:rPr lang="fr-FR" sz="2400" b="1" strike="noStrike" spc="-1">
                          <a:solidFill>
                            <a:schemeClr val="dk1"/>
                          </a:solidFill>
                          <a:latin typeface="Source Sans Pro"/>
                          <a:ea typeface="Source Sans Pro"/>
                        </a:rPr>
                        <a:t>Offrir diverses possibilités sur le plan de </a:t>
                      </a:r>
                      <a:r>
                        <a:rPr lang="fr-FR" sz="3200" b="1" strike="noStrike" spc="-1">
                          <a:solidFill>
                            <a:schemeClr val="accent1">
                              <a:lumMod val="75000"/>
                            </a:schemeClr>
                          </a:solidFill>
                          <a:latin typeface="Source Sans Pro"/>
                          <a:ea typeface="Source Sans Pro"/>
                        </a:rPr>
                        <a:t>l’action </a:t>
                      </a:r>
                      <a:r>
                        <a:rPr lang="fr-FR" sz="3200" b="0" strike="noStrike" spc="0">
                          <a:solidFill>
                            <a:schemeClr val="accent1">
                              <a:lumMod val="75000"/>
                            </a:schemeClr>
                          </a:solidFill>
                          <a:latin typeface="Source Sans Pro"/>
                          <a:ea typeface="Source Sans Pro"/>
                        </a:rPr>
                        <a:t>(comment)</a:t>
                      </a:r>
                      <a:endParaRPr lang="fr-FR" sz="3200" b="0" strike="noStrike" spc="-1">
                        <a:solidFill>
                          <a:srgbClr val="000000"/>
                        </a:solidFill>
                        <a:latin typeface="Arial"/>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5">
                        <a:lumMod val="20000"/>
                        <a:lumOff val="80000"/>
                      </a:schemeClr>
                    </a:solidFill>
                  </a:tcPr>
                </a:tc>
                <a:extLst>
                  <a:ext uri="{0D108BD9-81ED-4DB2-BD59-A6C34878D82A}">
                    <a16:rowId xmlns:a16="http://schemas.microsoft.com/office/drawing/2014/main" val="10000"/>
                  </a:ext>
                </a:extLst>
              </a:tr>
              <a:tr h="1072440">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Optimiser les choix individuels et l’autonomie</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6">
                        <a:lumMod val="20000"/>
                        <a:lumOff val="80000"/>
                      </a:schemeClr>
                    </a:solidFill>
                  </a:tcPr>
                </a:tc>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Proposer divers moyens de personnaliser la présentation de l’information</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rgbClr val="E0C1FF">
                        <a:alpha val="26000"/>
                      </a:srgbClr>
                    </a:solidFill>
                  </a:tcPr>
                </a:tc>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Varier les méthodes de réaction et d’interaction</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5">
                        <a:lumMod val="20000"/>
                        <a:lumOff val="80000"/>
                      </a:schemeClr>
                    </a:solidFill>
                  </a:tcPr>
                </a:tc>
                <a:extLst>
                  <a:ext uri="{0D108BD9-81ED-4DB2-BD59-A6C34878D82A}">
                    <a16:rowId xmlns:a16="http://schemas.microsoft.com/office/drawing/2014/main" val="10001"/>
                  </a:ext>
                </a:extLst>
              </a:tr>
              <a:tr h="1072440">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Optimiser la pertinence, la valeur pédagogique et l’authenticité</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6">
                        <a:lumMod val="20000"/>
                        <a:lumOff val="80000"/>
                      </a:schemeClr>
                    </a:solidFill>
                  </a:tcPr>
                </a:tc>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Proposer d’autres modes de présentation pour les informations visuelles et auditives</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rgbClr val="E0C1FF">
                        <a:alpha val="26000"/>
                      </a:srgbClr>
                    </a:solidFill>
                  </a:tcPr>
                </a:tc>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Optimiser l’accès aux outils et aux technologies de soutien</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5">
                        <a:lumMod val="20000"/>
                        <a:lumOff val="80000"/>
                      </a:schemeClr>
                    </a:solidFill>
                  </a:tcPr>
                </a:tc>
                <a:extLst>
                  <a:ext uri="{0D108BD9-81ED-4DB2-BD59-A6C34878D82A}">
                    <a16:rowId xmlns:a16="http://schemas.microsoft.com/office/drawing/2014/main" val="10002"/>
                  </a:ext>
                </a:extLst>
              </a:tr>
              <a:tr h="1072440">
                <a:tc>
                  <a:txBody>
                    <a:bodyPr/>
                    <a:lstStyle/>
                    <a:p>
                      <a:pPr defTabSz="914400">
                        <a:lnSpc>
                          <a:spcPct val="100000"/>
                        </a:lnSpc>
                        <a:defRPr/>
                      </a:pPr>
                      <a:r>
                        <a:rPr lang="fr-FR" sz="2600" b="0" strike="noStrike" spc="-1">
                          <a:solidFill>
                            <a:schemeClr val="dk1"/>
                          </a:solidFill>
                          <a:latin typeface="Source Sans Pro"/>
                          <a:ea typeface="Source Sans Pro"/>
                          <a:cs typeface="Source Sans Pro"/>
                        </a:rPr>
                        <a:t>Minimiser les risques et les distractions</a:t>
                      </a:r>
                      <a:endParaRPr sz="2600" b="0" strike="noStrike" spc="-1">
                        <a:solidFill>
                          <a:srgbClr val="000000"/>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6">
                        <a:lumMod val="20000"/>
                        <a:lumOff val="80000"/>
                      </a:schemeClr>
                    </a:solidFill>
                  </a:tcPr>
                </a:tc>
                <a:tc>
                  <a:txBody>
                    <a:bodyPr/>
                    <a:lstStyle/>
                    <a:p>
                      <a:pPr defTabSz="914400">
                        <a:lnSpc>
                          <a:spcPct val="100000"/>
                        </a:lnSpc>
                        <a:defRPr/>
                      </a:pPr>
                      <a:endParaRPr sz="2000" b="0" strike="noStrike" spc="-1">
                        <a:solidFill>
                          <a:schemeClr val="dk1"/>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rgbClr val="E0C1FF">
                        <a:alpha val="26000"/>
                      </a:srgbClr>
                    </a:solidFill>
                  </a:tcPr>
                </a:tc>
                <a:tc>
                  <a:txBody>
                    <a:bodyPr/>
                    <a:lstStyle/>
                    <a:p>
                      <a:pPr defTabSz="914400">
                        <a:lnSpc>
                          <a:spcPct val="100000"/>
                        </a:lnSpc>
                        <a:defRPr/>
                      </a:pPr>
                      <a:endParaRPr sz="2000" b="0" strike="noStrike" spc="-1" dirty="0">
                        <a:solidFill>
                          <a:schemeClr val="dk1"/>
                        </a:solidFill>
                        <a:latin typeface="Source Sans Pro"/>
                        <a:cs typeface="Source Sans Pro"/>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solidFill>
                      <a:schemeClr val="accent5">
                        <a:lumMod val="20000"/>
                        <a:lumOff val="80000"/>
                      </a:schemeClr>
                    </a:solidFill>
                  </a:tcPr>
                </a:tc>
                <a:extLst>
                  <a:ext uri="{0D108BD9-81ED-4DB2-BD59-A6C34878D82A}">
                    <a16:rowId xmlns:a16="http://schemas.microsoft.com/office/drawing/2014/main" val="10003"/>
                  </a:ext>
                </a:extLst>
              </a:tr>
            </a:tbl>
          </a:graphicData>
        </a:graphic>
      </p:graphicFrame>
      <p:sp>
        <p:nvSpPr>
          <p:cNvPr id="1568688113" name="ZoneTexte 1568688112"/>
          <p:cNvSpPr txBox="1"/>
          <p:nvPr/>
        </p:nvSpPr>
        <p:spPr bwMode="auto">
          <a:xfrm>
            <a:off x="910373" y="7591393"/>
            <a:ext cx="1835093" cy="36611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defRPr/>
            </a:pPr>
            <a:r>
              <a:t>Sources :</a:t>
            </a:r>
          </a:p>
        </p:txBody>
      </p:sp>
      <p:sp>
        <p:nvSpPr>
          <p:cNvPr id="1386425270" name="ZoneTexte 1386425269"/>
          <p:cNvSpPr txBox="1"/>
          <p:nvPr/>
        </p:nvSpPr>
        <p:spPr bwMode="auto">
          <a:xfrm>
            <a:off x="910373" y="7924205"/>
            <a:ext cx="4248414" cy="45755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l">
              <a:defRPr/>
            </a:pPr>
            <a:r>
              <a:rPr sz="2400" u="sng">
                <a:hlinkClick r:id="rId3" tooltip="http://lirequebec.ca/cua/"/>
              </a:rPr>
              <a:t>http://lirequebec.ca/cua/</a:t>
            </a:r>
            <a:endParaRPr sz="2400"/>
          </a:p>
        </p:txBody>
      </p:sp>
      <p:sp>
        <p:nvSpPr>
          <p:cNvPr id="99" name="Rectangle 3"/>
          <p:cNvSpPr/>
          <p:nvPr/>
        </p:nvSpPr>
        <p:spPr bwMode="auto">
          <a:xfrm>
            <a:off x="910373" y="8434080"/>
            <a:ext cx="8204382" cy="456120"/>
          </a:xfrm>
          <a:prstGeom prst="rect">
            <a:avLst/>
          </a:prstGeom>
          <a:noFill/>
          <a:ln w="0">
            <a:noFill/>
          </a:ln>
        </p:spPr>
        <p:style>
          <a:lnRef idx="0">
            <a:srgbClr val="000000"/>
          </a:lnRef>
          <a:fillRef idx="0">
            <a:srgbClr val="000000"/>
          </a:fillRef>
          <a:effectRef idx="0">
            <a:srgbClr val="000000"/>
          </a:effectRef>
          <a:fontRef idx="minor"/>
        </p:style>
        <p:txBody>
          <a:bodyPr wrap="none" lIns="90000" tIns="45000" rIns="90000" bIns="45000" anchor="t">
            <a:spAutoFit/>
          </a:bodyPr>
          <a:lstStyle/>
          <a:p>
            <a:pPr defTabSz="914400">
              <a:lnSpc>
                <a:spcPct val="100000"/>
              </a:lnSpc>
              <a:defRPr/>
            </a:pPr>
            <a:r>
              <a:rPr lang="fr-FR" sz="2400" b="0" u="sng" strike="noStrike" spc="0">
                <a:solidFill>
                  <a:schemeClr val="dk1"/>
                </a:solidFill>
                <a:latin typeface="Source Sans Pro"/>
                <a:ea typeface="Source Sans Pro"/>
                <a:hlinkClick r:id="rId4" tooltip="https://www.cast.org/impact/universal-design-for-learning-udl"/>
              </a:rPr>
              <a:t>https://www.cast.org/impact/universal-design-for-learning-udl</a:t>
            </a:r>
            <a:endParaRPr lang="fr-FR" sz="2400" b="0" strike="noStrike" spc="-1">
              <a:solidFill>
                <a:srgbClr val="000000"/>
              </a:solidFill>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0"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Qu’est-ce que l’accessibilité numérique ?</a:t>
            </a:r>
            <a:endParaRPr lang="fr-FR" sz="7000" b="0" strike="noStrike" spc="-1">
              <a:solidFill>
                <a:schemeClr val="dk1"/>
              </a:solidFill>
              <a:latin typeface="Calibri"/>
            </a:endParaRPr>
          </a:p>
        </p:txBody>
      </p:sp>
      <p:grpSp>
        <p:nvGrpSpPr>
          <p:cNvPr id="952522684" name="Groupe 9" descr="Pictogramme Temps : 5 minutes dédiées"/>
          <p:cNvGrpSpPr/>
          <p:nvPr/>
        </p:nvGrpSpPr>
        <p:grpSpPr bwMode="auto">
          <a:xfrm>
            <a:off x="16768799" y="342000"/>
            <a:ext cx="1637998" cy="1429200"/>
            <a:chOff x="0" y="0"/>
            <a:chExt cx="1637998" cy="1429200"/>
          </a:xfrm>
        </p:grpSpPr>
        <p:pic>
          <p:nvPicPr>
            <p:cNvPr id="2006038887" name="Google Shape;518;p63" descr="Pictogramme Temps : 5 minutes dédiées"/>
            <p:cNvPicPr/>
            <p:nvPr/>
          </p:nvPicPr>
          <p:blipFill>
            <a:blip r:embed="rId3"/>
            <a:srcRect l="11790" t="5492" r="9703" b="18043"/>
            <a:stretch/>
          </p:blipFill>
          <p:spPr bwMode="auto">
            <a:xfrm>
              <a:off x="170430" y="0"/>
              <a:ext cx="1467568" cy="1429200"/>
            </a:xfrm>
            <a:prstGeom prst="rect">
              <a:avLst/>
            </a:prstGeom>
            <a:ln w="0">
              <a:noFill/>
            </a:ln>
          </p:spPr>
        </p:pic>
        <p:sp>
          <p:nvSpPr>
            <p:cNvPr id="342692985" name="ZoneTexte 11" descr="Pictogramme Temps : 5 minutes dédiées"/>
            <p:cNvSpPr/>
            <p:nvPr/>
          </p:nvSpPr>
          <p:spPr bwMode="auto">
            <a:xfrm>
              <a:off x="0" y="22689"/>
              <a:ext cx="811071" cy="5475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algn="ctr" defTabSz="914400">
                <a:lnSpc>
                  <a:spcPct val="100000"/>
                </a:lnSpc>
                <a:defRPr/>
              </a:pPr>
              <a:r>
                <a:rPr lang="fr-FR" sz="3000" b="1" strike="noStrike" spc="0">
                  <a:solidFill>
                    <a:schemeClr val="accent6">
                      <a:lumMod val="50000"/>
                    </a:schemeClr>
                  </a:solidFill>
                  <a:latin typeface="Calibri"/>
                  <a:ea typeface="Arial"/>
                </a:rPr>
                <a:t>5</a:t>
              </a:r>
              <a:endParaRPr lang="fr-FR" sz="3000" b="0" strike="noStrike" spc="0">
                <a:solidFill>
                  <a:schemeClr val="accent6">
                    <a:lumMod val="50000"/>
                  </a:schemeClr>
                </a:solidFill>
                <a:latin typeface="Aria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1"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Table des matières</a:t>
            </a:r>
            <a:endParaRPr lang="fr-FR" sz="6700" b="0" strike="noStrike" spc="-1">
              <a:solidFill>
                <a:schemeClr val="dk1"/>
              </a:solidFill>
              <a:latin typeface="Calibri"/>
            </a:endParaRPr>
          </a:p>
        </p:txBody>
      </p:sp>
      <p:sp>
        <p:nvSpPr>
          <p:cNvPr id="52"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u="sng" strike="noStrike" spc="-1">
                <a:solidFill>
                  <a:schemeClr val="dk1"/>
                </a:solidFill>
                <a:latin typeface="Source Sans Pro"/>
                <a:ea typeface="Source Sans Pro"/>
                <a:hlinkClick r:id="rId3" action="ppaction://hlinksldjump" tooltip="ppaction://hlinksldjumpslide2"/>
              </a:rPr>
              <a:t>Section Présentation </a:t>
            </a:r>
            <a:endParaRPr lang="fr-FR" strike="noStrike"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u="sng" strike="noStrike" spc="-1">
                <a:solidFill>
                  <a:schemeClr val="dk1"/>
                </a:solidFill>
                <a:latin typeface="Source Sans Pro"/>
                <a:ea typeface="Source Sans Pro"/>
                <a:hlinkClick r:id="rId4" action="ppaction://hlinksldjump" tooltip="ppaction://hlinksldjumpslide5"/>
              </a:rPr>
              <a:t>Section </a:t>
            </a:r>
            <a:r>
              <a:rPr lang="fr-FR" u="sng" spc="-1">
                <a:solidFill>
                  <a:schemeClr val="dk1"/>
                </a:solidFill>
                <a:latin typeface="Source Sans Pro"/>
                <a:ea typeface="Source Sans Pro"/>
                <a:hlinkClick r:id="rId4" action="ppaction://hlinksldjump" tooltip="ppaction://hlinksldjumpslide5"/>
              </a:rPr>
              <a:t>Expérimentation</a:t>
            </a:r>
            <a:endParaRPr lang="fr-FR"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u="sng" strike="noStrike" spc="-1">
                <a:solidFill>
                  <a:schemeClr val="dk1"/>
                </a:solidFill>
                <a:latin typeface="Source Sans Pro"/>
                <a:ea typeface="Source Sans Pro"/>
                <a:hlinkClick r:id="rId5" action="ppaction://hlinksldjump" tooltip="ppaction://hlinksldjumpslide9"/>
              </a:rPr>
              <a:t>Section Approche inclusive</a:t>
            </a:r>
            <a:endParaRPr lang="fr-FR" strike="noStrike"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b="0" u="sng" spc="-1">
                <a:solidFill>
                  <a:schemeClr val="dk1"/>
                </a:solidFill>
                <a:latin typeface="Source Sans Pro"/>
                <a:ea typeface="Source Sans Pro"/>
                <a:hlinkClick r:id="rId6" action="ppaction://hlinksldjump" tooltip="ppaction://hlinksldjumpslide15"/>
              </a:rPr>
              <a:t>Section Découvrir</a:t>
            </a:r>
            <a:r>
              <a:rPr lang="fr-FR" u="sng" spc="-1">
                <a:solidFill>
                  <a:schemeClr val="dk1"/>
                </a:solidFill>
                <a:latin typeface="Source Sans Pro"/>
                <a:ea typeface="Source Sans Pro"/>
                <a:hlinkClick r:id="rId6" action="ppaction://hlinksldjump" tooltip="ppaction://hlinksldjumpslide15"/>
              </a:rPr>
              <a:t> l’accessibilité numérique</a:t>
            </a:r>
            <a:endParaRPr lang="fr-FR"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defRPr/>
            </a:pPr>
            <a:r>
              <a:rPr lang="fr-FR" b="0" u="sng" strike="noStrike" spc="-1">
                <a:solidFill>
                  <a:schemeClr val="dk1"/>
                </a:solidFill>
                <a:latin typeface="Source Sans Pro"/>
                <a:ea typeface="Source Sans Pro"/>
                <a:hlinkClick r:id="rId7" action="ppaction://hlinksldjump" tooltip="ppaction://hlinksldjumpslide23"/>
              </a:rPr>
              <a:t>Section Normes et stand</a:t>
            </a:r>
            <a:r>
              <a:rPr lang="fr-FR" u="sng" spc="-1">
                <a:solidFill>
                  <a:schemeClr val="dk1"/>
                </a:solidFill>
                <a:latin typeface="Source Sans Pro"/>
                <a:ea typeface="Source Sans Pro"/>
                <a:hlinkClick r:id="rId7" action="ppaction://hlinksldjump" tooltip="ppaction://hlinksldjumpslide23"/>
              </a:rPr>
              <a:t>ards de l’accessibilité numérique</a:t>
            </a:r>
            <a:endParaRPr lang="fr-FR"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b="0" u="sng" strike="noStrike" spc="-1">
                <a:solidFill>
                  <a:schemeClr val="dk1"/>
                </a:solidFill>
                <a:latin typeface="Source Sans Pro"/>
                <a:ea typeface="Source Sans Pro"/>
                <a:hlinkClick r:id="rId8" action="ppaction://hlinksldjump" tooltip="ppaction://hlinksldjumpslide28"/>
              </a:rPr>
              <a:t>Section Concevoir un document accessible</a:t>
            </a:r>
            <a:endParaRPr lang="fr-FR" b="0" strike="noStrike"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u="sng" spc="-1">
                <a:solidFill>
                  <a:schemeClr val="dk1"/>
                </a:solidFill>
                <a:latin typeface="Source Sans Pro"/>
                <a:ea typeface="Source Sans Pro"/>
                <a:hlinkClick r:id="rId9" action="ppaction://hlinksldjump" tooltip="ppaction://hlinksldjumpslide47"/>
              </a:rPr>
              <a:t>Section Vérifier et tester l’accessibilité</a:t>
            </a:r>
            <a:endParaRPr lang="fr-FR"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b="0" u="sng" strike="noStrike" spc="-1">
                <a:solidFill>
                  <a:schemeClr val="dk1"/>
                </a:solidFill>
                <a:latin typeface="Source Sans Pro"/>
                <a:ea typeface="Source Sans Pro"/>
                <a:hlinkClick r:id="rId10" action="ppaction://hlinksldjump" tooltip="ppaction://hlinksldjumpslide50"/>
              </a:rPr>
              <a:t>Section Conclusion</a:t>
            </a:r>
            <a:endParaRPr lang="fr-FR" b="0" strike="noStrike" spc="-1">
              <a:solidFill>
                <a:schemeClr val="dk1"/>
              </a:solidFill>
              <a:latin typeface="Source Sans Pro"/>
              <a:ea typeface="Source Sans Pro"/>
            </a:endParaRPr>
          </a:p>
          <a:p>
            <a:pPr marL="356400" indent="-356400" defTabSz="1425600">
              <a:lnSpc>
                <a:spcPct val="150000"/>
              </a:lnSpc>
              <a:spcBef>
                <a:spcPts val="601"/>
              </a:spcBef>
              <a:spcAft>
                <a:spcPts val="601"/>
              </a:spcAft>
              <a:buClr>
                <a:srgbClr val="000000"/>
              </a:buClr>
              <a:buFont typeface="Arial"/>
              <a:buChar char="•"/>
              <a:defRPr/>
            </a:pPr>
            <a:r>
              <a:rPr lang="fr-FR" u="sng" spc="-1">
                <a:solidFill>
                  <a:schemeClr val="dk1"/>
                </a:solidFill>
                <a:latin typeface="Source Sans Pro"/>
                <a:ea typeface="Source Sans Pro"/>
                <a:hlinkClick r:id="rId11" action="ppaction://hlinksldjump" tooltip="ppaction://hlinksldjumpslide54"/>
              </a:rPr>
              <a:t>Section Bibliographie</a:t>
            </a:r>
            <a:endParaRPr lang="fr-FR" b="0" strike="noStrike" spc="-1">
              <a:solidFill>
                <a:schemeClr val="dk1"/>
              </a:solidFill>
              <a:latin typeface="Source Sans Pro"/>
              <a:ea typeface="Source Sans Pr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01"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Définition de l'accessibilité numérique 1/2</a:t>
            </a:r>
            <a:endParaRPr lang="fr-FR" sz="6700" b="0" strike="noStrike" spc="-1">
              <a:solidFill>
                <a:schemeClr val="dk1"/>
              </a:solidFill>
              <a:latin typeface="Calibri"/>
            </a:endParaRPr>
          </a:p>
        </p:txBody>
      </p:sp>
      <p:sp>
        <p:nvSpPr>
          <p:cNvPr id="102"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0" indent="0" defTabSz="1425600">
              <a:lnSpc>
                <a:spcPct val="150000"/>
              </a:lnSpc>
              <a:spcBef>
                <a:spcPts val="601"/>
              </a:spcBef>
              <a:spcAft>
                <a:spcPts val="601"/>
              </a:spcAft>
              <a:buClr>
                <a:srgbClr val="000000"/>
              </a:buClr>
              <a:buFont typeface="Arial"/>
              <a:buNone/>
              <a:defRPr/>
            </a:pPr>
            <a:r>
              <a:rPr lang="fr-FR" sz="4000" b="0" strike="noStrike" spc="-1">
                <a:solidFill>
                  <a:schemeClr val="dk1"/>
                </a:solidFill>
                <a:latin typeface="Source Sans Pro"/>
                <a:ea typeface="Source Sans Pro"/>
              </a:rPr>
              <a:t>Le </a:t>
            </a:r>
            <a:r>
              <a:rPr lang="fr-FR" sz="4000" b="1" strike="noStrike" spc="-1">
                <a:solidFill>
                  <a:schemeClr val="dk1"/>
                </a:solidFill>
                <a:latin typeface="Source Sans Pro"/>
                <a:ea typeface="Source Sans Pro"/>
              </a:rPr>
              <a:t>W3C</a:t>
            </a:r>
            <a:r>
              <a:rPr lang="fr-FR" sz="4000" b="0" strike="noStrike" spc="-1">
                <a:solidFill>
                  <a:schemeClr val="dk1"/>
                </a:solidFill>
                <a:latin typeface="Source Sans Pro"/>
                <a:ea typeface="Source Sans Pro"/>
              </a:rPr>
              <a:t> </a:t>
            </a:r>
            <a:r>
              <a:rPr lang="fr-FR" sz="3200" b="1" strike="noStrike" spc="-1">
                <a:solidFill>
                  <a:schemeClr val="dk1"/>
                </a:solidFill>
                <a:latin typeface="Source Sans Pro"/>
                <a:ea typeface="Source Sans Pro"/>
              </a:rPr>
              <a:t>(</a:t>
            </a:r>
            <a:r>
              <a:rPr lang="fr-FR" sz="4000" b="0" strike="noStrike" spc="-1">
                <a:solidFill>
                  <a:schemeClr val="dk1"/>
                </a:solidFill>
                <a:latin typeface="Source Sans Pro"/>
                <a:ea typeface="Source Sans Pro"/>
              </a:rPr>
              <a:t>World Wide Web Consortium) est :</a:t>
            </a:r>
            <a:endParaRPr lang="fr-FR" sz="4000" b="0" strike="noStrike" spc="0">
              <a:solidFill>
                <a:schemeClr val="dk1"/>
              </a:solidFill>
              <a:latin typeface="Source Sans Pro"/>
              <a:ea typeface="Source Sans Pro"/>
            </a:endParaRPr>
          </a:p>
          <a:p>
            <a:pPr marL="756450" lvl="1" indent="-356400" defTabSz="1425600">
              <a:lnSpc>
                <a:spcPct val="150000"/>
              </a:lnSpc>
              <a:spcBef>
                <a:spcPts val="600"/>
              </a:spcBef>
              <a:spcAft>
                <a:spcPts val="600"/>
              </a:spcAft>
              <a:buClr>
                <a:srgbClr val="000000"/>
              </a:buClr>
              <a:buFont typeface="Arial"/>
              <a:buChar char="•"/>
              <a:defRPr/>
            </a:pPr>
            <a:r>
              <a:rPr lang="fr-FR" sz="4000" b="0" i="0" u="none" strike="noStrike" cap="none" spc="0">
                <a:solidFill>
                  <a:schemeClr val="dk1"/>
                </a:solidFill>
                <a:latin typeface="Source Sans Pro"/>
                <a:ea typeface="Source Sans Pro"/>
                <a:cs typeface="Source Sans Pro"/>
              </a:rPr>
              <a:t>Un organisme international à but non lucratif</a:t>
            </a:r>
            <a:endParaRPr sz="4000" b="0" strike="noStrike" spc="0">
              <a:solidFill>
                <a:schemeClr val="dk1"/>
              </a:solidFill>
              <a:latin typeface="Source Sans Pro"/>
              <a:ea typeface="Source Sans Pro"/>
            </a:endParaRPr>
          </a:p>
          <a:p>
            <a:pPr marL="756450" lvl="1" indent="-356400" defTabSz="1425600">
              <a:lnSpc>
                <a:spcPct val="150000"/>
              </a:lnSpc>
              <a:spcBef>
                <a:spcPts val="600"/>
              </a:spcBef>
              <a:spcAft>
                <a:spcPts val="600"/>
              </a:spcAft>
              <a:buClr>
                <a:srgbClr val="000000"/>
              </a:buClr>
              <a:buFont typeface="Arial"/>
              <a:buChar char="•"/>
              <a:defRPr/>
            </a:pPr>
            <a:r>
              <a:rPr lang="fr-FR" sz="4000" b="0" strike="noStrike" spc="0">
                <a:solidFill>
                  <a:schemeClr val="dk1"/>
                </a:solidFill>
                <a:latin typeface="Source Sans Pro"/>
                <a:ea typeface="Source Sans Pro"/>
              </a:rPr>
              <a:t>Qui définit les standards du Web et de l’accessibilité digitale.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7155028"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0">
                <a:solidFill>
                  <a:schemeClr val="dk1"/>
                </a:solidFill>
                <a:latin typeface="Source Sans Pro"/>
                <a:ea typeface="Source Sans Pro"/>
              </a:rPr>
              <a:t>Définition de l'accessibilité numérique</a:t>
            </a:r>
            <a:endParaRPr lang="fr-FR" sz="6700" b="0" strike="noStrike" spc="0">
              <a:solidFill>
                <a:schemeClr val="dk1"/>
              </a:solidFill>
              <a:latin typeface="Calibri"/>
            </a:endParaRPr>
          </a:p>
        </p:txBody>
      </p:sp>
      <p:sp>
        <p:nvSpPr>
          <p:cNvPr id="1256671764" name="PlaceHolder 2"/>
          <p:cNvSpPr>
            <a:spLocks noGrp="1"/>
          </p:cNvSpPr>
          <p:nvPr>
            <p:ph/>
          </p:nvPr>
        </p:nvSpPr>
        <p:spPr bwMode="auto">
          <a:xfrm>
            <a:off x="567720" y="1704240"/>
            <a:ext cx="17870760" cy="7385400"/>
          </a:xfrm>
          <a:prstGeom prst="rect">
            <a:avLst/>
          </a:prstGeom>
          <a:noFill/>
          <a:ln w="0">
            <a:noFill/>
          </a:ln>
        </p:spPr>
        <p:txBody>
          <a:bodyPr lIns="91440" tIns="45720" rIns="91440" bIns="45720" anchor="t">
            <a:noAutofit/>
          </a:bodyPr>
          <a:lstStyle/>
          <a:p>
            <a:pPr marL="0" indent="0" defTabSz="1425600">
              <a:lnSpc>
                <a:spcPct val="150000"/>
              </a:lnSpc>
              <a:spcBef>
                <a:spcPts val="597"/>
              </a:spcBef>
              <a:spcAft>
                <a:spcPts val="597"/>
              </a:spcAft>
              <a:buClr>
                <a:srgbClr val="000000"/>
              </a:buClr>
              <a:buFont typeface="Arial"/>
              <a:buNone/>
              <a:defRPr/>
            </a:pPr>
            <a:r>
              <a:rPr lang="fr-FR" sz="4000" b="0" strike="noStrike" spc="0">
                <a:solidFill>
                  <a:schemeClr val="dk1"/>
                </a:solidFill>
                <a:latin typeface="Source Sans Pro"/>
                <a:ea typeface="Source Sans Pro"/>
              </a:rPr>
              <a:t>Selon Tim Berners-Lee, créateur du World Wide Web et du W3C, l’accessibilité numérique consiste à : </a:t>
            </a:r>
            <a:r>
              <a:rPr lang="fr-FR" sz="4000" b="1" strike="noStrike" spc="0">
                <a:solidFill>
                  <a:schemeClr val="dk1"/>
                </a:solidFill>
                <a:latin typeface="Source Sans Pro"/>
                <a:ea typeface="Source Sans Pro"/>
              </a:rPr>
              <a:t>« Mettre le web et ses services à la disposition de tous les individus, quels que soient :</a:t>
            </a:r>
            <a:endParaRPr lang="fr-FR" sz="4000" b="0" strike="noStrike" spc="0">
              <a:solidFill>
                <a:schemeClr val="dk1"/>
              </a:solidFill>
              <a:latin typeface="Calibri"/>
            </a:endParaRPr>
          </a:p>
          <a:p>
            <a:pPr lvl="1" defTabSz="1425600">
              <a:lnSpc>
                <a:spcPct val="150000"/>
              </a:lnSpc>
              <a:spcBef>
                <a:spcPts val="600"/>
              </a:spcBef>
              <a:spcAft>
                <a:spcPts val="600"/>
              </a:spcAft>
              <a:buFont typeface="Courier New"/>
              <a:buChar char="o"/>
              <a:tabLst>
                <a:tab pos="0" algn="l"/>
              </a:tabLst>
              <a:defRPr/>
            </a:pPr>
            <a:r>
              <a:rPr lang="fr-FR" sz="3600" b="0" strike="noStrike" spc="0">
                <a:solidFill>
                  <a:schemeClr val="dk1"/>
                </a:solidFill>
                <a:latin typeface="Source Sans Pro"/>
                <a:ea typeface="Source Sans Pro"/>
              </a:rPr>
              <a:t> l’équipement matériel ou logiciel, </a:t>
            </a:r>
            <a:endParaRPr sz="4000" b="0" strike="noStrike" spc="0">
              <a:solidFill>
                <a:schemeClr val="dk1"/>
              </a:solidFill>
              <a:latin typeface="Source Sans Pro"/>
              <a:ea typeface="Source Sans Pro"/>
            </a:endParaRPr>
          </a:p>
          <a:p>
            <a:pPr lvl="1" defTabSz="1425600">
              <a:lnSpc>
                <a:spcPct val="150000"/>
              </a:lnSpc>
              <a:spcBef>
                <a:spcPts val="600"/>
              </a:spcBef>
              <a:spcAft>
                <a:spcPts val="600"/>
              </a:spcAft>
              <a:buFont typeface="Courier New"/>
              <a:buChar char="o"/>
              <a:tabLst>
                <a:tab pos="0" algn="l"/>
              </a:tabLst>
              <a:defRPr/>
            </a:pPr>
            <a:r>
              <a:rPr lang="fr-FR" sz="3600" b="0" strike="noStrike" spc="0">
                <a:solidFill>
                  <a:schemeClr val="dk1"/>
                </a:solidFill>
                <a:latin typeface="Source Sans Pro"/>
                <a:ea typeface="Source Sans Pro"/>
              </a:rPr>
              <a:t> l’infrastructure réseau, </a:t>
            </a:r>
            <a:endParaRPr sz="3600" b="0" strike="noStrike" spc="0">
              <a:solidFill>
                <a:schemeClr val="dk1"/>
              </a:solidFill>
              <a:latin typeface="Source Sans Pro"/>
              <a:ea typeface="Source Sans Pro"/>
            </a:endParaRPr>
          </a:p>
          <a:p>
            <a:pPr lvl="1" defTabSz="1425600">
              <a:lnSpc>
                <a:spcPct val="150000"/>
              </a:lnSpc>
              <a:spcBef>
                <a:spcPts val="600"/>
              </a:spcBef>
              <a:spcAft>
                <a:spcPts val="600"/>
              </a:spcAft>
              <a:buFont typeface="Courier New"/>
              <a:buChar char="o"/>
              <a:tabLst>
                <a:tab pos="0" algn="l"/>
              </a:tabLst>
              <a:defRPr/>
            </a:pPr>
            <a:r>
              <a:rPr lang="fr-FR" sz="3600" b="0" strike="noStrike" spc="0">
                <a:solidFill>
                  <a:schemeClr val="dk1"/>
                </a:solidFill>
                <a:latin typeface="Source Sans Pro"/>
                <a:ea typeface="Source Sans Pro"/>
              </a:rPr>
              <a:t> leur langue, leur culture, </a:t>
            </a:r>
            <a:endParaRPr sz="3600" b="0" strike="noStrike" spc="0">
              <a:solidFill>
                <a:schemeClr val="dk1"/>
              </a:solidFill>
              <a:latin typeface="Source Sans Pro"/>
              <a:ea typeface="Source Sans Pro"/>
            </a:endParaRPr>
          </a:p>
          <a:p>
            <a:pPr lvl="1" defTabSz="1425600">
              <a:lnSpc>
                <a:spcPct val="150000"/>
              </a:lnSpc>
              <a:spcBef>
                <a:spcPts val="600"/>
              </a:spcBef>
              <a:spcAft>
                <a:spcPts val="600"/>
              </a:spcAft>
              <a:buFont typeface="Courier New"/>
              <a:buChar char="o"/>
              <a:tabLst>
                <a:tab pos="0" algn="l"/>
              </a:tabLst>
              <a:defRPr/>
            </a:pPr>
            <a:r>
              <a:rPr lang="fr-FR" sz="3600" b="0" strike="noStrike" spc="0">
                <a:solidFill>
                  <a:schemeClr val="dk1"/>
                </a:solidFill>
                <a:latin typeface="Source Sans Pro"/>
                <a:ea typeface="Source Sans Pro"/>
              </a:rPr>
              <a:t> leur localisation géographique,</a:t>
            </a:r>
            <a:endParaRPr sz="3600" b="0" strike="noStrike" spc="0">
              <a:solidFill>
                <a:schemeClr val="dk1"/>
              </a:solidFill>
              <a:latin typeface="Source Sans Pro"/>
              <a:ea typeface="Source Sans Pro"/>
            </a:endParaRPr>
          </a:p>
          <a:p>
            <a:pPr lvl="1" defTabSz="1425600">
              <a:lnSpc>
                <a:spcPct val="150000"/>
              </a:lnSpc>
              <a:spcBef>
                <a:spcPts val="600"/>
              </a:spcBef>
              <a:spcAft>
                <a:spcPts val="600"/>
              </a:spcAft>
              <a:buFont typeface="Courier New"/>
              <a:buChar char="o"/>
              <a:tabLst>
                <a:tab pos="0" algn="l"/>
              </a:tabLst>
              <a:defRPr/>
            </a:pPr>
            <a:r>
              <a:rPr lang="fr-FR" sz="3600" b="0" strike="noStrike" spc="0">
                <a:solidFill>
                  <a:schemeClr val="dk1"/>
                </a:solidFill>
                <a:latin typeface="Source Sans Pro"/>
                <a:ea typeface="Source Sans Pro"/>
              </a:rPr>
              <a:t> leurs aptitudes physiques et mentales »</a:t>
            </a:r>
            <a:endParaRPr lang="fr-FR" sz="4000" b="0" strike="noStrike" spc="0">
              <a:solidFill>
                <a:schemeClr val="dk1"/>
              </a:solidFill>
              <a:latin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3"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Comment rendre un contenu numérique accessible ?</a:t>
            </a:r>
            <a:br>
              <a:rPr sz="6700"/>
            </a:br>
            <a:r>
              <a:rPr lang="fr-FR" sz="4400" b="0" i="1" strike="noStrike" spc="-1">
                <a:solidFill>
                  <a:schemeClr val="dk1"/>
                </a:solidFill>
                <a:latin typeface="Source Sans Pro"/>
                <a:ea typeface="Source Sans Pro"/>
              </a:rPr>
              <a:t>Issu du référentiel général d’amélioration de l’accessibilité (RGAA)</a:t>
            </a:r>
            <a:endParaRPr lang="fr-FR" sz="4400" b="0" strike="noStrike" spc="-1">
              <a:solidFill>
                <a:schemeClr val="dk1"/>
              </a:solidFill>
              <a:latin typeface="Calibri"/>
            </a:endParaRPr>
          </a:p>
        </p:txBody>
      </p:sp>
      <p:sp>
        <p:nvSpPr>
          <p:cNvPr id="104"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Il existe 4 grands principes : </a:t>
            </a:r>
            <a:endParaRPr lang="fr-FR" sz="40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200" b="1" strike="noStrike" spc="-1">
                <a:solidFill>
                  <a:schemeClr val="dk1"/>
                </a:solidFill>
                <a:latin typeface="Source Sans Pro"/>
                <a:ea typeface="Source Sans Pro"/>
              </a:rPr>
              <a:t>Perceptible</a:t>
            </a:r>
            <a:r>
              <a:rPr lang="fr-FR" sz="3200" b="0" strike="noStrike" spc="-1">
                <a:solidFill>
                  <a:schemeClr val="dk1"/>
                </a:solidFill>
                <a:latin typeface="Source Sans Pro"/>
                <a:ea typeface="Source Sans Pro"/>
              </a:rPr>
              <a:t> : le contenu est accessible car quel que soit le mode de lecture, l’utilisateurice peut le percevoir quelque soit le sens (vue, ouïe, toucher).</a:t>
            </a:r>
            <a:endParaRPr sz="32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200" b="1" strike="noStrike" spc="-1">
                <a:solidFill>
                  <a:schemeClr val="dk1"/>
                </a:solidFill>
                <a:latin typeface="Source Sans Pro"/>
                <a:ea typeface="Source Sans Pro"/>
              </a:rPr>
              <a:t>Utilisable</a:t>
            </a:r>
            <a:r>
              <a:rPr lang="fr-FR" sz="3200" b="0" strike="noStrike" spc="-1">
                <a:solidFill>
                  <a:schemeClr val="dk1"/>
                </a:solidFill>
                <a:latin typeface="Source Sans Pro"/>
                <a:ea typeface="Source Sans Pro"/>
              </a:rPr>
              <a:t> : l’utilisateurice peut naviguer et s’orienter dans le document, via le clavier et des éléments d’orientation. L’utilisateurice dispose d’un délai suffisant pour lire et utiliser le contenu.</a:t>
            </a:r>
            <a:endParaRPr sz="32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200" b="1" strike="noStrike" spc="-1">
                <a:solidFill>
                  <a:schemeClr val="dk1"/>
                </a:solidFill>
                <a:latin typeface="Source Sans Pro"/>
                <a:ea typeface="Source Sans Pro"/>
              </a:rPr>
              <a:t>Compréhensible</a:t>
            </a:r>
            <a:r>
              <a:rPr lang="fr-FR" sz="3200" b="0" strike="noStrike" spc="-1">
                <a:solidFill>
                  <a:schemeClr val="dk1"/>
                </a:solidFill>
                <a:latin typeface="Source Sans Pro"/>
                <a:ea typeface="Source Sans Pro"/>
              </a:rPr>
              <a:t> : les contenus sont lisibles et compréhensibles. Les pages apparaissent et le fonctionnement ergonomique est prévisible.</a:t>
            </a:r>
            <a:endParaRPr sz="32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200" b="1" strike="noStrike" spc="-1">
                <a:solidFill>
                  <a:schemeClr val="dk1"/>
                </a:solidFill>
                <a:latin typeface="Source Sans Pro"/>
                <a:ea typeface="Source Sans Pro"/>
              </a:rPr>
              <a:t>Robuste</a:t>
            </a:r>
            <a:r>
              <a:rPr lang="fr-FR" sz="3200" b="0" strike="noStrike" spc="-1">
                <a:solidFill>
                  <a:schemeClr val="dk1"/>
                </a:solidFill>
                <a:latin typeface="Source Sans Pro"/>
                <a:ea typeface="Source Sans Pro"/>
              </a:rPr>
              <a:t> : le contenu doit être pouvoir être compatible avec les technologies d’assistance.</a:t>
            </a:r>
            <a:endParaRPr lang="fr-FR" sz="3000" b="0" strike="noStrike" spc="-1">
              <a:solidFill>
                <a:schemeClr val="dk1"/>
              </a:solidFill>
              <a:latin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5" name="ZoneTexte 1">
            <a:extLst>
              <a:ext uri="{C183D7F6-B498-43B3-948B-1728B52AA6E4}">
                <adec:decorative xmlns:adec="http://schemas.microsoft.com/office/drawing/2017/decorative" val="0"/>
              </a:ext>
            </a:extLst>
          </p:cNvPr>
          <p:cNvSpPr/>
          <p:nvPr/>
        </p:nvSpPr>
        <p:spPr bwMode="auto">
          <a:xfrm>
            <a:off x="658800" y="645480"/>
            <a:ext cx="8121600" cy="21322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6700" b="0" strike="noStrike" spc="-1" dirty="0">
                <a:solidFill>
                  <a:schemeClr val="dk1"/>
                </a:solidFill>
                <a:latin typeface="Source Sans Pro"/>
                <a:ea typeface="Source Sans Pro"/>
              </a:rPr>
              <a:t>Analyser des supports</a:t>
            </a:r>
            <a:endParaRPr lang="fr-FR" sz="6700" b="0" strike="noStrike" spc="-1" dirty="0">
              <a:solidFill>
                <a:srgbClr val="000000"/>
              </a:solidFill>
              <a:latin typeface="Arial"/>
            </a:endParaRPr>
          </a:p>
        </p:txBody>
      </p:sp>
      <p:grpSp>
        <p:nvGrpSpPr>
          <p:cNvPr id="109" name="Groupe 9" descr="Pictogramme Temps&#10;&#10;45 minutes d'activité">
            <a:extLst>
              <a:ext uri="{C183D7F6-B498-43B3-948B-1728B52AA6E4}">
                <adec:decorative xmlns:adec="http://schemas.microsoft.com/office/drawing/2017/decorative" val="0"/>
              </a:ext>
            </a:extLst>
          </p:cNvPr>
          <p:cNvGrpSpPr/>
          <p:nvPr/>
        </p:nvGrpSpPr>
        <p:grpSpPr bwMode="auto">
          <a:xfrm>
            <a:off x="16768799" y="342000"/>
            <a:ext cx="1636560" cy="1428480"/>
            <a:chOff x="16768440" y="340200"/>
            <a:chExt cx="1636560" cy="1428480"/>
          </a:xfrm>
        </p:grpSpPr>
        <p:pic>
          <p:nvPicPr>
            <p:cNvPr id="110" name="Google Shape;518;p63" descr="45 minutes d'activité" title="Pictogramme Temps"/>
            <p:cNvPicPr/>
            <p:nvPr/>
          </p:nvPicPr>
          <p:blipFill>
            <a:blip r:embed="rId3"/>
            <a:srcRect l="11790" t="5492" r="9704" b="18043"/>
            <a:stretch/>
          </p:blipFill>
          <p:spPr bwMode="auto">
            <a:xfrm>
              <a:off x="16938720" y="340200"/>
              <a:ext cx="1466280" cy="1428480"/>
            </a:xfrm>
            <a:prstGeom prst="rect">
              <a:avLst/>
            </a:prstGeom>
            <a:ln w="0">
              <a:noFill/>
            </a:ln>
          </p:spPr>
        </p:pic>
        <p:sp>
          <p:nvSpPr>
            <p:cNvPr id="111" name="ZoneTexte 11" descr="45 minutes d'activité" title="Pictogramme Temps"/>
            <p:cNvSpPr/>
            <p:nvPr/>
          </p:nvSpPr>
          <p:spPr bwMode="auto">
            <a:xfrm>
              <a:off x="16768440" y="362880"/>
              <a:ext cx="808560" cy="552544"/>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45</a:t>
              </a:r>
              <a:endParaRPr lang="fr-FR" sz="3000" b="0" strike="noStrike" spc="-1">
                <a:solidFill>
                  <a:schemeClr val="accent6">
                    <a:lumMod val="50000"/>
                  </a:schemeClr>
                </a:solidFill>
                <a:latin typeface="Arial"/>
              </a:endParaRPr>
            </a:p>
          </p:txBody>
        </p:sp>
      </p:grpSp>
      <p:grpSp>
        <p:nvGrpSpPr>
          <p:cNvPr id="2" name="Groupe 1" descr="Groupe de personnes">
            <a:extLst>
              <a:ext uri="{C183D7F6-B498-43B3-948B-1728B52AA6E4}">
                <adec:decorative xmlns:adec="http://schemas.microsoft.com/office/drawing/2017/decorative" val="0"/>
              </a:ext>
            </a:extLst>
          </p:cNvPr>
          <p:cNvGrpSpPr/>
          <p:nvPr/>
        </p:nvGrpSpPr>
        <p:grpSpPr bwMode="auto">
          <a:xfrm>
            <a:off x="658800" y="2990422"/>
            <a:ext cx="5436000" cy="3310200"/>
            <a:chOff x="550800" y="3364200"/>
            <a:chExt cx="5436000" cy="3310200"/>
          </a:xfrm>
        </p:grpSpPr>
        <p:sp>
          <p:nvSpPr>
            <p:cNvPr id="108" name="ZoneTexte 7"/>
            <p:cNvSpPr/>
            <p:nvPr/>
          </p:nvSpPr>
          <p:spPr bwMode="auto">
            <a:xfrm>
              <a:off x="1738800" y="3364200"/>
              <a:ext cx="2981160" cy="91260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5400" b="0" strike="noStrike" spc="-1">
                  <a:solidFill>
                    <a:schemeClr val="dk1"/>
                  </a:solidFill>
                  <a:latin typeface="Calibri"/>
                  <a:ea typeface="Arial"/>
                </a:rPr>
                <a:t>4 groupes</a:t>
              </a:r>
              <a:endParaRPr lang="fr-FR" sz="5400" b="0" strike="noStrike" spc="-1">
                <a:solidFill>
                  <a:srgbClr val="000000"/>
                </a:solidFill>
                <a:latin typeface="Arial"/>
              </a:endParaRPr>
            </a:p>
          </p:txBody>
        </p:sp>
        <p:grpSp>
          <p:nvGrpSpPr>
            <p:cNvPr id="1744419380" name="Groupe 1744419379" descr="Groupe de 4 personnes"/>
            <p:cNvGrpSpPr/>
            <p:nvPr/>
          </p:nvGrpSpPr>
          <p:grpSpPr bwMode="auto">
            <a:xfrm>
              <a:off x="550800" y="4770000"/>
              <a:ext cx="5436000" cy="1904400"/>
              <a:chOff x="0" y="0"/>
              <a:chExt cx="5436000" cy="1904400"/>
            </a:xfrm>
          </p:grpSpPr>
          <p:pic>
            <p:nvPicPr>
              <p:cNvPr id="106" name="Image 5" descr="Groupe de 4 personnes"/>
              <p:cNvPicPr/>
              <p:nvPr/>
            </p:nvPicPr>
            <p:blipFill>
              <a:blip r:embed="rId4"/>
              <a:stretch/>
            </p:blipFill>
            <p:spPr bwMode="auto">
              <a:xfrm>
                <a:off x="2577618" y="0"/>
                <a:ext cx="2858380" cy="1904400"/>
              </a:xfrm>
              <a:prstGeom prst="rect">
                <a:avLst/>
              </a:prstGeom>
              <a:ln w="0">
                <a:noFill/>
              </a:ln>
            </p:spPr>
          </p:pic>
          <p:pic>
            <p:nvPicPr>
              <p:cNvPr id="107" name="Image 6" descr="Groupe de 4 personnes"/>
              <p:cNvPicPr/>
              <p:nvPr/>
            </p:nvPicPr>
            <p:blipFill>
              <a:blip r:embed="rId4"/>
              <a:stretch/>
            </p:blipFill>
            <p:spPr bwMode="auto">
              <a:xfrm>
                <a:off x="0" y="0"/>
                <a:ext cx="2858380" cy="1904400"/>
              </a:xfrm>
              <a:prstGeom prst="rect">
                <a:avLst/>
              </a:prstGeom>
              <a:ln w="0">
                <a:noFill/>
              </a:ln>
            </p:spPr>
          </p:pic>
        </p:grpSp>
      </p:grpSp>
      <p:sp>
        <p:nvSpPr>
          <p:cNvPr id="112" name="ZoneTexte 2">
            <a:extLst>
              <a:ext uri="{C183D7F6-B498-43B3-948B-1728B52AA6E4}">
                <adec:decorative xmlns:adec="http://schemas.microsoft.com/office/drawing/2017/decorative" val="0"/>
              </a:ext>
            </a:extLst>
          </p:cNvPr>
          <p:cNvSpPr>
            <a:spLocks noGrp="1"/>
          </p:cNvSpPr>
          <p:nvPr>
            <p:ph type="title" idx="4294967295"/>
          </p:nvPr>
        </p:nvSpPr>
        <p:spPr bwMode="auto">
          <a:xfrm>
            <a:off x="6648499" y="2777760"/>
            <a:ext cx="12268414" cy="3656519"/>
          </a:xfrm>
          <a:prstGeom prst="rect">
            <a:avLst/>
          </a:prstGeom>
          <a:noFill/>
          <a:ln w="0">
            <a:noFill/>
            <a:prstDash val="solid"/>
          </a:ln>
          <a:effectLst/>
        </p:spPr>
        <p:style>
          <a:lnRef idx="0">
            <a:srgbClr val="000000"/>
          </a:lnRef>
          <a:fillRef idx="0">
            <a:srgbClr val="000000"/>
          </a:fillRef>
          <a:effectRef idx="0">
            <a:srgbClr val="000000"/>
          </a:effectRef>
          <a:fontRef idx="minor"/>
        </p:style>
        <p:txBody>
          <a:bodyPr rot="0" spcFirstLastPara="0" vertOverflow="overflow" horzOverflow="overflow" vert="horz" wrap="square" lIns="90000" tIns="45000" rIns="90000" bIns="45000" numCol="1" spcCol="0" rtlCol="0" fromWordArt="0" anchor="t" anchorCtr="0" forceAA="0" compatLnSpc="1">
            <a:prstTxWarp prst="textNoShape">
              <a:avLst/>
            </a:prstTxWarp>
            <a:spAutoFit/>
          </a:bodyPr>
          <a:lstStyle/>
          <a:p>
            <a:pPr lvl="0" algn="l" defTabSz="914400">
              <a:lnSpc>
                <a:spcPct val="150000"/>
              </a:lnSpc>
              <a:spcBef>
                <a:spcPts val="0"/>
              </a:spcBef>
              <a:spcAft>
                <a:spcPts val="0"/>
              </a:spcAft>
              <a:defRPr/>
            </a:pPr>
            <a:r>
              <a:rPr lang="fr-FR" sz="3600" b="0" i="0" u="none" strike="noStrike" cap="none" spc="-1" dirty="0">
                <a:ln>
                  <a:noFill/>
                </a:ln>
                <a:solidFill>
                  <a:schemeClr val="dk1"/>
                </a:solidFill>
                <a:latin typeface="Source Sans Pro"/>
                <a:ea typeface="Source Sans Pro"/>
                <a:cs typeface="Arial"/>
              </a:rPr>
              <a:t>À partir d’une ressource ( PPT, Word, Vidéo) :</a:t>
            </a:r>
            <a:endParaRPr lang="fr-FR" sz="3600" b="0" i="0" u="none" strike="noStrike" cap="none" spc="-1" dirty="0">
              <a:ln>
                <a:noFill/>
              </a:ln>
              <a:solidFill>
                <a:srgbClr val="000000"/>
              </a:solidFill>
              <a:latin typeface="Arial"/>
              <a:ea typeface="Arial"/>
              <a:cs typeface="Arial"/>
            </a:endParaRPr>
          </a:p>
          <a:p>
            <a:pPr marL="0" marR="0" lvl="0" indent="0" algn="l" defTabSz="914400">
              <a:lnSpc>
                <a:spcPct val="150000"/>
              </a:lnSpc>
              <a:spcBef>
                <a:spcPts val="0"/>
              </a:spcBef>
              <a:spcAft>
                <a:spcPts val="0"/>
              </a:spcAft>
              <a:buClrTx/>
              <a:buSzTx/>
              <a:buFontTx/>
              <a:buNone/>
              <a:defRPr/>
            </a:pPr>
            <a:r>
              <a:rPr lang="fr-FR" sz="3600" b="0" i="0" u="none" strike="noStrike" cap="none" spc="-1" dirty="0">
                <a:ln>
                  <a:noFill/>
                </a:ln>
                <a:solidFill>
                  <a:schemeClr val="dk1"/>
                </a:solidFill>
                <a:latin typeface="Source Sans Pro"/>
                <a:ea typeface="Source Sans Pro"/>
                <a:cs typeface="Arial"/>
              </a:rPr>
              <a:t>identifier ce qui selon vous peut faire obstacle et pourrait être amélioré. </a:t>
            </a:r>
            <a:endParaRPr lang="fr-FR" sz="3600" b="0" i="0" u="none" strike="noStrike" cap="none" spc="0" dirty="0">
              <a:ln>
                <a:noFill/>
              </a:ln>
              <a:solidFill>
                <a:schemeClr val="dk1"/>
              </a:solidFill>
              <a:latin typeface="Source Sans Pro"/>
              <a:ea typeface="Source Sans Pro"/>
              <a:cs typeface="Arial"/>
            </a:endParaRPr>
          </a:p>
          <a:p>
            <a:pPr marL="0" marR="0" lvl="0" indent="0" algn="l" defTabSz="914400">
              <a:lnSpc>
                <a:spcPct val="150000"/>
              </a:lnSpc>
              <a:spcBef>
                <a:spcPts val="0"/>
              </a:spcBef>
              <a:spcAft>
                <a:spcPts val="0"/>
              </a:spcAft>
              <a:buClrTx/>
              <a:buSzTx/>
              <a:buFontTx/>
              <a:buNone/>
              <a:defRPr/>
            </a:pPr>
            <a:r>
              <a:rPr lang="fr-FR" sz="3600" b="1" i="0" u="none" strike="noStrike" cap="none" spc="0" dirty="0">
                <a:ln>
                  <a:noFill/>
                </a:ln>
                <a:solidFill>
                  <a:schemeClr val="dk1"/>
                </a:solidFill>
                <a:latin typeface="Source Sans Pro"/>
                <a:ea typeface="Source Sans Pro"/>
                <a:cs typeface="Arial"/>
              </a:rPr>
              <a:t>Pour accéder aux ressources : </a:t>
            </a:r>
            <a:r>
              <a:rPr lang="fr-FR" sz="4800" b="1" i="0" u="sng" strike="noStrike" cap="none" spc="0" dirty="0">
                <a:ln>
                  <a:noFill/>
                </a:ln>
                <a:solidFill>
                  <a:schemeClr val="dk1"/>
                </a:solidFill>
                <a:latin typeface="Source Sans Pro"/>
                <a:ea typeface="Source Sans Pro"/>
                <a:cs typeface="Arial"/>
                <a:hlinkClick r:id="rId5" tooltip="https://uncloud.univ-nantes.fr/index.php/s/x8rncj44HeGq2N2"/>
              </a:rPr>
              <a:t>https://url-r.fr/Sfyft</a:t>
            </a:r>
            <a:endParaRPr lang="fr-FR" sz="4800" b="1" i="0" u="none" strike="noStrike" cap="none" spc="0" dirty="0">
              <a:ln>
                <a:noFill/>
              </a:ln>
              <a:solidFill>
                <a:srgbClr val="000000"/>
              </a:solidFill>
              <a:latin typeface="Arial"/>
              <a:ea typeface="Arial"/>
              <a:cs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6"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PAUSE</a:t>
            </a:r>
            <a:endParaRPr lang="fr-FR" sz="7000" b="0" strike="noStrike" spc="-1">
              <a:solidFill>
                <a:schemeClr val="dk1"/>
              </a:solidFill>
              <a:latin typeface="Calibri"/>
            </a:endParaRPr>
          </a:p>
        </p:txBody>
      </p:sp>
      <p:grpSp>
        <p:nvGrpSpPr>
          <p:cNvPr id="117" name="Groupe 4" descr="10 minutes de pause" title="Pictogramme Temps"/>
          <p:cNvGrpSpPr/>
          <p:nvPr/>
        </p:nvGrpSpPr>
        <p:grpSpPr bwMode="auto">
          <a:xfrm>
            <a:off x="16768799" y="342000"/>
            <a:ext cx="1636560" cy="1428480"/>
            <a:chOff x="16768440" y="340200"/>
            <a:chExt cx="1636560" cy="1428480"/>
          </a:xfrm>
        </p:grpSpPr>
        <p:pic>
          <p:nvPicPr>
            <p:cNvPr id="118" name="Google Shape;518;p63" descr="10 minutes de pause" title="Pictogramme Temps"/>
            <p:cNvPicPr/>
            <p:nvPr/>
          </p:nvPicPr>
          <p:blipFill>
            <a:blip r:embed="rId3"/>
            <a:srcRect l="11790" t="5492" r="9704" b="18043"/>
            <a:stretch/>
          </p:blipFill>
          <p:spPr bwMode="auto">
            <a:xfrm>
              <a:off x="16938720" y="340200"/>
              <a:ext cx="1466280" cy="1428480"/>
            </a:xfrm>
            <a:prstGeom prst="rect">
              <a:avLst/>
            </a:prstGeom>
            <a:ln w="0">
              <a:noFill/>
            </a:ln>
          </p:spPr>
        </p:pic>
        <p:sp>
          <p:nvSpPr>
            <p:cNvPr id="119" name="ZoneTexte 6" descr="10 minutes de pause" title="Pictogramme Temps"/>
            <p:cNvSpPr/>
            <p:nvPr/>
          </p:nvSpPr>
          <p:spPr bwMode="auto">
            <a:xfrm>
              <a:off x="16768440" y="362880"/>
              <a:ext cx="808560" cy="552544"/>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10</a:t>
              </a:r>
              <a:endParaRPr lang="fr-FR" sz="3000" b="0" strike="noStrike" spc="-1">
                <a:solidFill>
                  <a:schemeClr val="accent6">
                    <a:lumMod val="50000"/>
                  </a:schemeClr>
                </a:solidFill>
                <a:latin typeface="Arial"/>
              </a:endParaRPr>
            </a:p>
          </p:txBody>
        </p:sp>
      </p:grpSp>
      <p:pic>
        <p:nvPicPr>
          <p:cNvPr id="120" name="Image 2" title="Pictogramme café"/>
          <p:cNvPicPr/>
          <p:nvPr/>
        </p:nvPicPr>
        <p:blipFill>
          <a:blip r:embed="rId4">
            <a:duotone>
              <a:prstClr val="black"/>
              <a:schemeClr val="tx1">
                <a:tint val="45000"/>
                <a:satMod val="400000"/>
              </a:schemeClr>
            </a:duotone>
          </a:blip>
          <a:stretch/>
        </p:blipFill>
        <p:spPr bwMode="auto">
          <a:xfrm>
            <a:off x="5713199" y="2599200"/>
            <a:ext cx="3963600" cy="3902400"/>
          </a:xfrm>
          <a:prstGeom prst="rect">
            <a:avLst/>
          </a:prstGeom>
          <a:ln w="0">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1" name="ZoneTexte 1"/>
          <p:cNvSpPr>
            <a:spLocks noGrp="1"/>
          </p:cNvSpPr>
          <p:nvPr>
            <p:ph type="title" idx="4294967295"/>
          </p:nvPr>
        </p:nvSpPr>
        <p:spPr bwMode="auto">
          <a:xfrm>
            <a:off x="658800" y="645480"/>
            <a:ext cx="10423440" cy="1110960"/>
          </a:xfrm>
          <a:prstGeom prst="rect">
            <a:avLst/>
          </a:prstGeom>
          <a:noFill/>
          <a:ln w="0">
            <a:noFill/>
            <a:prstDash val="solid"/>
          </a:ln>
          <a:effectLst/>
        </p:spPr>
        <p:style>
          <a:lnRef idx="0">
            <a:srgbClr val="000000"/>
          </a:lnRef>
          <a:fillRef idx="0">
            <a:srgbClr val="000000"/>
          </a:fillRef>
          <a:effectRef idx="0">
            <a:srgbClr val="000000"/>
          </a:effectRef>
          <a:fontRef idx="minor"/>
        </p:style>
        <p:txBody>
          <a:bodyPr rot="0" spcFirstLastPara="0" vertOverflow="overflow" horzOverflow="overflow" vert="horz" wrap="square" lIns="90000" tIns="45000" rIns="90000" bIns="4500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defRPr/>
            </a:pPr>
            <a:r>
              <a:rPr lang="fr-FR" sz="6700" b="0" i="0" u="none" strike="noStrike" cap="none" spc="-1">
                <a:ln>
                  <a:noFill/>
                </a:ln>
                <a:solidFill>
                  <a:schemeClr val="dk1"/>
                </a:solidFill>
                <a:latin typeface="Source Sans Pro"/>
                <a:ea typeface="Source Sans Pro"/>
                <a:cs typeface="Arial"/>
              </a:rPr>
              <a:t>Présentations croisées</a:t>
            </a:r>
            <a:endParaRPr lang="fr-FR" sz="6700" b="0" i="0" u="none" strike="noStrike" cap="none" spc="-1">
              <a:ln>
                <a:noFill/>
              </a:ln>
              <a:solidFill>
                <a:srgbClr val="000000"/>
              </a:solidFill>
              <a:latin typeface="Arial"/>
              <a:ea typeface="Arial"/>
              <a:cs typeface="Arial"/>
            </a:endParaRPr>
          </a:p>
        </p:txBody>
      </p:sp>
      <p:grpSp>
        <p:nvGrpSpPr>
          <p:cNvPr id="125" name="Groupe 9" descr="30 minutes d'activité" title="Pictogramme Temps"/>
          <p:cNvGrpSpPr/>
          <p:nvPr/>
        </p:nvGrpSpPr>
        <p:grpSpPr bwMode="auto">
          <a:xfrm>
            <a:off x="16768799" y="194400"/>
            <a:ext cx="1636560" cy="1428480"/>
            <a:chOff x="16768440" y="193680"/>
            <a:chExt cx="1636560" cy="1428480"/>
          </a:xfrm>
        </p:grpSpPr>
        <p:pic>
          <p:nvPicPr>
            <p:cNvPr id="126" name="Google Shape;518;p63" descr="30 minutes d'activité" title="Pictogramme Temps"/>
            <p:cNvPicPr/>
            <p:nvPr/>
          </p:nvPicPr>
          <p:blipFill>
            <a:blip r:embed="rId3"/>
            <a:srcRect l="11790" t="5492" r="9704" b="18043"/>
            <a:stretch/>
          </p:blipFill>
          <p:spPr bwMode="auto">
            <a:xfrm>
              <a:off x="16938720" y="193680"/>
              <a:ext cx="1466280" cy="1428480"/>
            </a:xfrm>
            <a:prstGeom prst="rect">
              <a:avLst/>
            </a:prstGeom>
            <a:ln w="0">
              <a:noFill/>
            </a:ln>
          </p:spPr>
        </p:pic>
        <p:sp>
          <p:nvSpPr>
            <p:cNvPr id="127" name="ZoneTexte 11" descr="30 minutes d'activité" title="Pictogramme Temps"/>
            <p:cNvSpPr/>
            <p:nvPr/>
          </p:nvSpPr>
          <p:spPr bwMode="auto">
            <a:xfrm>
              <a:off x="16768440" y="216360"/>
              <a:ext cx="808560" cy="552544"/>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30</a:t>
              </a:r>
              <a:endParaRPr lang="fr-FR" sz="3000" b="0" strike="noStrike" spc="-1">
                <a:solidFill>
                  <a:schemeClr val="accent6">
                    <a:lumMod val="50000"/>
                  </a:schemeClr>
                </a:solidFill>
                <a:latin typeface="Arial"/>
              </a:endParaRPr>
            </a:p>
          </p:txBody>
        </p:sp>
      </p:grpSp>
      <p:grpSp>
        <p:nvGrpSpPr>
          <p:cNvPr id="415278581" name="Groupe 415278580" descr="Groupe de personnes qui échangent entre eux"/>
          <p:cNvGrpSpPr/>
          <p:nvPr/>
        </p:nvGrpSpPr>
        <p:grpSpPr bwMode="auto">
          <a:xfrm>
            <a:off x="414000" y="3074400"/>
            <a:ext cx="6058800" cy="5875199"/>
            <a:chOff x="0" y="0"/>
            <a:chExt cx="6058800" cy="5875199"/>
          </a:xfrm>
        </p:grpSpPr>
        <p:pic>
          <p:nvPicPr>
            <p:cNvPr id="122" name="Image 5" descr="Groupe de personnes qui échangent entre eux"/>
            <p:cNvPicPr/>
            <p:nvPr/>
          </p:nvPicPr>
          <p:blipFill>
            <a:blip r:embed="rId4"/>
            <a:stretch/>
          </p:blipFill>
          <p:spPr bwMode="auto">
            <a:xfrm>
              <a:off x="1568532" y="3971023"/>
              <a:ext cx="2859439" cy="1904175"/>
            </a:xfrm>
            <a:prstGeom prst="rect">
              <a:avLst/>
            </a:prstGeom>
            <a:ln w="0">
              <a:noFill/>
            </a:ln>
          </p:spPr>
        </p:pic>
        <p:pic>
          <p:nvPicPr>
            <p:cNvPr id="123" name="Image 6" descr="Groupe de personnes qui échangent entre eux"/>
            <p:cNvPicPr/>
            <p:nvPr/>
          </p:nvPicPr>
          <p:blipFill>
            <a:blip r:embed="rId5"/>
            <a:stretch/>
          </p:blipFill>
          <p:spPr bwMode="auto">
            <a:xfrm>
              <a:off x="0" y="1696520"/>
              <a:ext cx="2998072" cy="1996308"/>
            </a:xfrm>
            <a:prstGeom prst="rect">
              <a:avLst/>
            </a:prstGeom>
            <a:ln w="0">
              <a:noFill/>
            </a:ln>
          </p:spPr>
        </p:pic>
        <p:pic>
          <p:nvPicPr>
            <p:cNvPr id="128" name="Image 14" descr="Groupe de personnes qui échangent entre eux"/>
            <p:cNvPicPr/>
            <p:nvPr/>
          </p:nvPicPr>
          <p:blipFill>
            <a:blip r:embed="rId6"/>
            <a:stretch/>
          </p:blipFill>
          <p:spPr bwMode="auto">
            <a:xfrm>
              <a:off x="1855521" y="0"/>
              <a:ext cx="1838596" cy="1737547"/>
            </a:xfrm>
            <a:prstGeom prst="rect">
              <a:avLst/>
            </a:prstGeom>
            <a:ln w="0">
              <a:noFill/>
            </a:ln>
          </p:spPr>
        </p:pic>
        <p:pic>
          <p:nvPicPr>
            <p:cNvPr id="129" name="Image 15" descr="Groupe de personnes qui échangent entre eux"/>
            <p:cNvPicPr/>
            <p:nvPr/>
          </p:nvPicPr>
          <p:blipFill>
            <a:blip r:embed="rId5"/>
            <a:stretch/>
          </p:blipFill>
          <p:spPr bwMode="auto">
            <a:xfrm>
              <a:off x="3060727" y="1622383"/>
              <a:ext cx="2998072" cy="1996308"/>
            </a:xfrm>
            <a:prstGeom prst="rect">
              <a:avLst/>
            </a:prstGeom>
            <a:ln w="0">
              <a:noFill/>
            </a:ln>
          </p:spPr>
        </p:pic>
      </p:grpSp>
      <p:sp>
        <p:nvSpPr>
          <p:cNvPr id="130" name="ZoneTexte 4"/>
          <p:cNvSpPr/>
          <p:nvPr/>
        </p:nvSpPr>
        <p:spPr bwMode="auto">
          <a:xfrm>
            <a:off x="8028360" y="2871360"/>
            <a:ext cx="9820800" cy="61246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5400" b="0" strike="noStrike" spc="-1">
                <a:solidFill>
                  <a:schemeClr val="dk1"/>
                </a:solidFill>
                <a:latin typeface="Source Sans Pro"/>
                <a:ea typeface="Source Sans Pro"/>
              </a:rPr>
              <a:t>4 min pour chaque groupe</a:t>
            </a:r>
            <a:endParaRPr lang="fr-FR" sz="5400" b="0" strike="noStrike" spc="-1">
              <a:solidFill>
                <a:srgbClr val="000000"/>
              </a:solidFill>
              <a:latin typeface="Arial"/>
            </a:endParaRPr>
          </a:p>
          <a:p>
            <a:pPr defTabSz="914400">
              <a:lnSpc>
                <a:spcPct val="100000"/>
              </a:lnSpc>
              <a:defRPr/>
            </a:pPr>
            <a:r>
              <a:rPr lang="fr-FR" sz="5400" b="0" strike="noStrike" spc="-1">
                <a:solidFill>
                  <a:schemeClr val="dk1"/>
                </a:solidFill>
                <a:latin typeface="Source Sans Pro"/>
                <a:ea typeface="Source Sans Pro"/>
              </a:rPr>
              <a:t> </a:t>
            </a:r>
            <a:endParaRPr lang="fr-FR" sz="5400" b="0" strike="noStrike" spc="-1">
              <a:solidFill>
                <a:srgbClr val="000000"/>
              </a:solidFill>
              <a:latin typeface="Arial"/>
            </a:endParaRPr>
          </a:p>
          <a:p>
            <a:pPr defTabSz="914400">
              <a:lnSpc>
                <a:spcPct val="100000"/>
              </a:lnSpc>
              <a:defRPr/>
            </a:pPr>
            <a:endParaRPr lang="fr-FR" sz="5400" b="0" strike="noStrike" spc="-1">
              <a:solidFill>
                <a:srgbClr val="000000"/>
              </a:solidFill>
              <a:latin typeface="Arial"/>
            </a:endParaRPr>
          </a:p>
          <a:p>
            <a:pPr defTabSz="914400">
              <a:lnSpc>
                <a:spcPct val="100000"/>
              </a:lnSpc>
              <a:defRPr/>
            </a:pPr>
            <a:endParaRPr lang="fr-FR" sz="5400" b="0" strike="noStrike" spc="-1">
              <a:solidFill>
                <a:srgbClr val="000000"/>
              </a:solidFill>
              <a:latin typeface="Arial"/>
            </a:endParaRPr>
          </a:p>
          <a:p>
            <a:pPr defTabSz="914400">
              <a:lnSpc>
                <a:spcPct val="100000"/>
              </a:lnSpc>
              <a:defRPr/>
            </a:pPr>
            <a:endParaRPr lang="fr-FR" sz="5400" b="0" strike="noStrike" spc="-1">
              <a:solidFill>
                <a:srgbClr val="000000"/>
              </a:solidFill>
              <a:latin typeface="Arial"/>
            </a:endParaRPr>
          </a:p>
          <a:p>
            <a:pPr defTabSz="914400">
              <a:lnSpc>
                <a:spcPct val="100000"/>
              </a:lnSpc>
              <a:defRPr/>
            </a:pPr>
            <a:r>
              <a:rPr lang="fr-FR" sz="5400" b="0" strike="noStrike" spc="-1">
                <a:solidFill>
                  <a:schemeClr val="dk1"/>
                </a:solidFill>
                <a:latin typeface="Source Sans Pro"/>
                <a:ea typeface="Source Sans Pro"/>
              </a:rPr>
              <a:t>Questions regroupées à la fin</a:t>
            </a:r>
            <a:endParaRPr lang="fr-FR" sz="5400" b="0" strike="noStrike" spc="-1">
              <a:solidFill>
                <a:srgbClr val="000000"/>
              </a:solidFill>
              <a:latin typeface="Arial"/>
            </a:endParaRPr>
          </a:p>
          <a:p>
            <a:pPr defTabSz="914400">
              <a:lnSpc>
                <a:spcPct val="100000"/>
              </a:lnSpc>
              <a:defRPr/>
            </a:pPr>
            <a:endParaRPr lang="fr-FR" sz="5400" b="0" strike="noStrike" spc="-1">
              <a:solidFill>
                <a:srgbClr val="000000"/>
              </a:solidFill>
              <a:latin typeface="Arial"/>
            </a:endParaRPr>
          </a:p>
          <a:p>
            <a:pPr defTabSz="914400">
              <a:lnSpc>
                <a:spcPct val="100000"/>
              </a:lnSpc>
              <a:defRPr/>
            </a:pPr>
            <a:endParaRPr lang="fr-FR" sz="1800" b="0" strike="noStrike" spc="-1">
              <a:solidFill>
                <a:srgbClr val="000000"/>
              </a:solidFill>
              <a:latin typeface="Arial"/>
            </a:endParaRPr>
          </a:p>
        </p:txBody>
      </p:sp>
      <p:grpSp>
        <p:nvGrpSpPr>
          <p:cNvPr id="1220462919" name="Groupe 1220462918" descr="Pictogrammes de posters"/>
          <p:cNvGrpSpPr/>
          <p:nvPr/>
        </p:nvGrpSpPr>
        <p:grpSpPr bwMode="auto">
          <a:xfrm>
            <a:off x="7858800" y="4118400"/>
            <a:ext cx="8157600" cy="1922400"/>
            <a:chOff x="0" y="0"/>
            <a:chExt cx="8157600" cy="1922400"/>
          </a:xfrm>
        </p:grpSpPr>
        <p:pic>
          <p:nvPicPr>
            <p:cNvPr id="131" name="Image 16" descr="Pictogrammes de posters"/>
            <p:cNvPicPr/>
            <p:nvPr/>
          </p:nvPicPr>
          <p:blipFill>
            <a:blip r:embed="rId7"/>
            <a:stretch/>
          </p:blipFill>
          <p:spPr bwMode="auto">
            <a:xfrm>
              <a:off x="1991335" y="0"/>
              <a:ext cx="1904927" cy="1904403"/>
            </a:xfrm>
            <a:prstGeom prst="rect">
              <a:avLst/>
            </a:prstGeom>
            <a:ln w="0">
              <a:noFill/>
            </a:ln>
          </p:spPr>
        </p:pic>
        <p:pic>
          <p:nvPicPr>
            <p:cNvPr id="132" name="Image 17" descr="Pictogrammes de posters"/>
            <p:cNvPicPr/>
            <p:nvPr/>
          </p:nvPicPr>
          <p:blipFill>
            <a:blip r:embed="rId7"/>
            <a:stretch/>
          </p:blipFill>
          <p:spPr bwMode="auto">
            <a:xfrm>
              <a:off x="0" y="0"/>
              <a:ext cx="1904927" cy="1904403"/>
            </a:xfrm>
            <a:prstGeom prst="rect">
              <a:avLst/>
            </a:prstGeom>
            <a:ln w="0">
              <a:noFill/>
            </a:ln>
          </p:spPr>
        </p:pic>
        <p:pic>
          <p:nvPicPr>
            <p:cNvPr id="133" name="Image 18" descr="Pictogrammes de posters"/>
            <p:cNvPicPr/>
            <p:nvPr/>
          </p:nvPicPr>
          <p:blipFill>
            <a:blip r:embed="rId7"/>
            <a:stretch/>
          </p:blipFill>
          <p:spPr bwMode="auto">
            <a:xfrm>
              <a:off x="6252672" y="17996"/>
              <a:ext cx="1904927" cy="1904403"/>
            </a:xfrm>
            <a:prstGeom prst="rect">
              <a:avLst/>
            </a:prstGeom>
            <a:ln w="0">
              <a:noFill/>
            </a:ln>
          </p:spPr>
        </p:pic>
        <p:pic>
          <p:nvPicPr>
            <p:cNvPr id="134" name="Image 22" descr="Pictogrammes de posters"/>
            <p:cNvPicPr/>
            <p:nvPr/>
          </p:nvPicPr>
          <p:blipFill>
            <a:blip r:embed="rId7"/>
            <a:stretch/>
          </p:blipFill>
          <p:spPr bwMode="auto">
            <a:xfrm>
              <a:off x="4120563" y="0"/>
              <a:ext cx="1904927" cy="1904403"/>
            </a:xfrm>
            <a:prstGeom prst="rect">
              <a:avLst/>
            </a:prstGeom>
            <a:ln w="0">
              <a:noFill/>
            </a:ln>
          </p:spPr>
        </p:pic>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9"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Normes et standards de l’accessibilité numérique</a:t>
            </a:r>
            <a:endParaRPr lang="fr-FR" sz="7000" b="0" strike="noStrike" spc="-1">
              <a:solidFill>
                <a:schemeClr val="dk1"/>
              </a:solidFill>
              <a:latin typeface="Calibri"/>
            </a:endParaRPr>
          </a:p>
        </p:txBody>
      </p:sp>
      <p:grpSp>
        <p:nvGrpSpPr>
          <p:cNvPr id="1221174809" name="Groupe 2" descr="25 minutes d'activités" title="Pictogramme Temps"/>
          <p:cNvGrpSpPr/>
          <p:nvPr/>
        </p:nvGrpSpPr>
        <p:grpSpPr bwMode="auto">
          <a:xfrm>
            <a:off x="16678940" y="496092"/>
            <a:ext cx="1636559" cy="1428480"/>
            <a:chOff x="0" y="0"/>
            <a:chExt cx="1636559" cy="1428480"/>
          </a:xfrm>
        </p:grpSpPr>
        <p:pic>
          <p:nvPicPr>
            <p:cNvPr id="1745735079" name="Google Shape;518;p63" descr="25 minutes d'activités" title="Pictogramme Temps"/>
            <p:cNvPicPr/>
            <p:nvPr/>
          </p:nvPicPr>
          <p:blipFill>
            <a:blip r:embed="rId3"/>
            <a:srcRect l="11790" t="5492" r="9703" b="18043"/>
            <a:stretch/>
          </p:blipFill>
          <p:spPr bwMode="auto">
            <a:xfrm>
              <a:off x="170279" y="0"/>
              <a:ext cx="1466279" cy="1428480"/>
            </a:xfrm>
            <a:prstGeom prst="rect">
              <a:avLst/>
            </a:prstGeom>
            <a:ln w="0">
              <a:noFill/>
            </a:ln>
          </p:spPr>
        </p:pic>
        <p:sp>
          <p:nvSpPr>
            <p:cNvPr id="775473569" name="ZoneTexte 4" descr="25 minutes d'activités" title="Pictogramme Temps"/>
            <p:cNvSpPr/>
            <p:nvPr/>
          </p:nvSpPr>
          <p:spPr bwMode="auto">
            <a:xfrm>
              <a:off x="0" y="22679"/>
              <a:ext cx="808920" cy="5475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0">
                  <a:solidFill>
                    <a:schemeClr val="accent6">
                      <a:lumMod val="50000"/>
                    </a:schemeClr>
                  </a:solidFill>
                  <a:latin typeface="Calibri"/>
                  <a:ea typeface="Arial"/>
                </a:rPr>
                <a:t>25</a:t>
              </a:r>
              <a:endParaRPr lang="fr-FR" sz="3000" b="0" strike="noStrike" spc="0">
                <a:solidFill>
                  <a:schemeClr val="accent6">
                    <a:lumMod val="50000"/>
                  </a:schemeClr>
                </a:solidFill>
                <a:latin typeface="Arial"/>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0"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fontScale="93422"/>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Normes et standards de l'accessibilité des contenus</a:t>
            </a:r>
            <a:endParaRPr lang="fr-FR" sz="6700" b="0" strike="noStrike" spc="-1">
              <a:solidFill>
                <a:schemeClr val="dk1"/>
              </a:solidFill>
              <a:latin typeface="Calibri"/>
            </a:endParaRPr>
          </a:p>
        </p:txBody>
      </p:sp>
      <p:sp>
        <p:nvSpPr>
          <p:cNvPr id="141"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Le </a:t>
            </a:r>
            <a:r>
              <a:rPr lang="fr-FR" sz="4000" b="1" strike="noStrike" spc="-1">
                <a:solidFill>
                  <a:schemeClr val="dk1"/>
                </a:solidFill>
                <a:latin typeface="Source Sans Pro"/>
                <a:ea typeface="Source Sans Pro"/>
              </a:rPr>
              <a:t>W3C</a:t>
            </a:r>
            <a:r>
              <a:rPr lang="fr-FR" sz="4000" b="0" strike="noStrike" spc="-1">
                <a:solidFill>
                  <a:schemeClr val="dk1"/>
                </a:solidFill>
                <a:latin typeface="Source Sans Pro"/>
                <a:ea typeface="Source Sans Pro"/>
              </a:rPr>
              <a:t> </a:t>
            </a:r>
            <a:r>
              <a:rPr lang="fr-FR" sz="3200" b="1" strike="noStrike" spc="-1">
                <a:solidFill>
                  <a:schemeClr val="dk1"/>
                </a:solidFill>
                <a:latin typeface="Source Sans Pro"/>
                <a:ea typeface="Source Sans Pro"/>
              </a:rPr>
              <a:t>(</a:t>
            </a:r>
            <a:r>
              <a:rPr lang="fr-FR" sz="4000" b="0" strike="noStrike" spc="-1">
                <a:solidFill>
                  <a:schemeClr val="dk1"/>
                </a:solidFill>
                <a:latin typeface="Source Sans Pro"/>
                <a:ea typeface="Source Sans Pro"/>
              </a:rPr>
              <a:t>World Wide Web Consortium) définit les standards du Web afin qu’il reste ouvert, libre et transparent pour tout le monde :</a:t>
            </a:r>
            <a:endParaRPr lang="fr-FR" sz="4000" b="0" strike="noStrike" spc="-1">
              <a:solidFill>
                <a:schemeClr val="dk1"/>
              </a:solidFill>
              <a:latin typeface="Calibri"/>
            </a:endParaRPr>
          </a:p>
          <a:p>
            <a:pPr marL="1711440" lvl="3" indent="-285840" defTabSz="2000160">
              <a:lnSpc>
                <a:spcPct val="150000"/>
              </a:lnSpc>
              <a:spcBef>
                <a:spcPts val="601"/>
              </a:spcBef>
              <a:spcAft>
                <a:spcPts val="601"/>
              </a:spcAft>
              <a:buClr>
                <a:srgbClr val="000000"/>
              </a:buClr>
              <a:buFont typeface="Police système Courant"/>
              <a:buChar char="•"/>
              <a:defRPr/>
            </a:pPr>
            <a:r>
              <a:rPr lang="fr-FR" sz="4000" b="0" strike="noStrike" spc="-1">
                <a:solidFill>
                  <a:schemeClr val="dk1"/>
                </a:solidFill>
                <a:latin typeface="Source Sans Pro"/>
                <a:ea typeface="Source Sans Pro"/>
              </a:rPr>
              <a:t> Le </a:t>
            </a:r>
            <a:r>
              <a:rPr lang="fr-FR" sz="4000" b="0" u="sng" strike="noStrike" spc="-1">
                <a:solidFill>
                  <a:schemeClr val="dk1"/>
                </a:solidFill>
                <a:latin typeface="Source Sans Pro"/>
                <a:ea typeface="Source Sans Pro"/>
                <a:hlinkClick r:id="rId3" tooltip="https://www.w3.org/WAI/standards-guidelines/wcag/new-in-22/"/>
              </a:rPr>
              <a:t>WCAG 2.2 </a:t>
            </a:r>
            <a:r>
              <a:rPr lang="fr-FR" sz="4000" b="0" strike="noStrike" spc="-1">
                <a:solidFill>
                  <a:schemeClr val="dk1"/>
                </a:solidFill>
                <a:latin typeface="Source Sans Pro"/>
                <a:ea typeface="Source Sans Pro"/>
              </a:rPr>
              <a:t>(Web Content Accessibility Guidelines) </a:t>
            </a:r>
            <a:endParaRPr lang="fr-FR" sz="4000" b="0" strike="noStrike" spc="-1">
              <a:solidFill>
                <a:schemeClr val="dk1"/>
              </a:solidFill>
              <a:latin typeface="Calibri"/>
            </a:endParaRPr>
          </a:p>
          <a:p>
            <a:pPr marL="1711440" lvl="3" indent="-285840" defTabSz="2000160">
              <a:lnSpc>
                <a:spcPct val="150000"/>
              </a:lnSpc>
              <a:spcBef>
                <a:spcPts val="601"/>
              </a:spcBef>
              <a:spcAft>
                <a:spcPts val="601"/>
              </a:spcAft>
              <a:buClr>
                <a:srgbClr val="000000"/>
              </a:buClr>
              <a:buFont typeface="Police système Courant"/>
              <a:buChar char="•"/>
              <a:defRPr/>
            </a:pPr>
            <a:r>
              <a:rPr lang="fr-FR" sz="4000" b="0" strike="noStrike" spc="-1">
                <a:solidFill>
                  <a:schemeClr val="dk1"/>
                </a:solidFill>
                <a:latin typeface="Source Sans Pro"/>
                <a:ea typeface="Source Sans Pro"/>
              </a:rPr>
              <a:t> Le </a:t>
            </a:r>
            <a:r>
              <a:rPr lang="fr-FR" sz="4000" b="0" u="sng" strike="noStrike" spc="-1">
                <a:solidFill>
                  <a:schemeClr val="dk1"/>
                </a:solidFill>
                <a:latin typeface="Source Sans Pro"/>
                <a:ea typeface="Source Sans Pro"/>
                <a:hlinkClick r:id="rId4" tooltip="https://www.w3.org/WAI/"/>
              </a:rPr>
              <a:t>WAI</a:t>
            </a:r>
            <a:r>
              <a:rPr lang="fr-FR" sz="4000" b="0" strike="noStrike" spc="-1">
                <a:solidFill>
                  <a:schemeClr val="dk1"/>
                </a:solidFill>
                <a:latin typeface="Source Sans Pro"/>
                <a:ea typeface="Source Sans Pro"/>
              </a:rPr>
              <a:t> (Web Accessibility Initiative)</a:t>
            </a:r>
            <a:endParaRPr lang="fr-FR" sz="4000" b="0" strike="noStrike" spc="-1">
              <a:solidFill>
                <a:schemeClr val="dk1"/>
              </a:solidFill>
              <a:latin typeface="Calibri"/>
            </a:endParaRPr>
          </a:p>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En France, le</a:t>
            </a:r>
            <a:r>
              <a:rPr lang="fr-FR" sz="4000" b="1" strike="noStrike" spc="-1">
                <a:solidFill>
                  <a:schemeClr val="dk1"/>
                </a:solidFill>
                <a:latin typeface="Source Sans Pro"/>
                <a:ea typeface="Source Sans Pro"/>
              </a:rPr>
              <a:t> </a:t>
            </a:r>
            <a:r>
              <a:rPr lang="fr-FR" sz="4000" b="1" u="sng" strike="noStrike" spc="0">
                <a:solidFill>
                  <a:schemeClr val="hlink"/>
                </a:solidFill>
                <a:latin typeface="Source Sans Pro"/>
                <a:ea typeface="Source Sans Pro"/>
                <a:hlinkClick r:id="rId5" tooltip="https://www.numerique.gouv.fr/publications/rgaa-accessibilite/"/>
              </a:rPr>
              <a:t>RGAA 4.1.2</a:t>
            </a:r>
            <a:r>
              <a:rPr lang="fr-FR" sz="4000" b="1" strike="noStrike" spc="-1">
                <a:solidFill>
                  <a:schemeClr val="dk1"/>
                </a:solidFill>
                <a:latin typeface="Source Sans Pro"/>
                <a:ea typeface="Source Sans Pro"/>
              </a:rPr>
              <a:t> </a:t>
            </a:r>
            <a:r>
              <a:rPr lang="fr-FR" sz="4000" b="0" strike="noStrike" spc="-1">
                <a:solidFill>
                  <a:schemeClr val="dk1"/>
                </a:solidFill>
                <a:latin typeface="Source Sans Pro"/>
                <a:ea typeface="Source Sans Pro"/>
              </a:rPr>
              <a:t>(Référentiel général d’amélioration de l’accessibilité) - Le seul référentiel établissant les normes (niveaux A et AA) à respecter en France basé à ce jour sur les normes du </a:t>
            </a:r>
            <a:r>
              <a:rPr lang="fr-FR" sz="4000" b="0" u="sng" strike="noStrike" spc="-1">
                <a:solidFill>
                  <a:schemeClr val="dk1"/>
                </a:solidFill>
                <a:latin typeface="Source Sans Pro"/>
                <a:ea typeface="Source Sans Pro"/>
                <a:hlinkClick r:id="rId6" tooltip="https://www.w3.org/WAI/fundamentals/fr"/>
              </a:rPr>
              <a:t>WCAG 2.1</a:t>
            </a:r>
            <a:endParaRPr lang="fr-FR" sz="4000" b="0" strike="noStrike" spc="-1">
              <a:solidFill>
                <a:schemeClr val="dk1"/>
              </a:solidFill>
              <a:latin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La législation européenne</a:t>
            </a:r>
            <a:endParaRPr lang="fr-FR" sz="6700" b="0" strike="noStrike" spc="-1">
              <a:solidFill>
                <a:schemeClr val="dk1"/>
              </a:solidFill>
              <a:latin typeface="Calibri"/>
            </a:endParaRPr>
          </a:p>
        </p:txBody>
      </p:sp>
      <p:sp>
        <p:nvSpPr>
          <p:cNvPr id="143"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La </a:t>
            </a:r>
            <a:r>
              <a:rPr lang="fr-FR" sz="4000" b="1" strike="noStrike" spc="-1">
                <a:solidFill>
                  <a:schemeClr val="dk1"/>
                </a:solidFill>
                <a:latin typeface="Source Sans Pro"/>
                <a:ea typeface="Source Sans Pro"/>
              </a:rPr>
              <a:t>Directive Européenne (UE) 2016/2012 </a:t>
            </a:r>
            <a:r>
              <a:rPr lang="fr-FR" sz="4000" b="0" strike="noStrike" spc="-1">
                <a:solidFill>
                  <a:schemeClr val="dk1"/>
                </a:solidFill>
                <a:latin typeface="Source Sans Pro"/>
                <a:ea typeface="Source Sans Pro"/>
              </a:rPr>
              <a:t>relative à l’accessibilité des sites web et des applications mobiles des organismes du secteur public.</a:t>
            </a:r>
            <a:endParaRPr lang="fr-FR" sz="4000" b="0" strike="noStrike" spc="-1">
              <a:solidFill>
                <a:schemeClr val="dk1"/>
              </a:solidFill>
              <a:latin typeface="Calibri"/>
            </a:endParaRPr>
          </a:p>
          <a:p>
            <a:pPr marL="356400" indent="-356400" defTabSz="1425600">
              <a:lnSpc>
                <a:spcPct val="150000"/>
              </a:lnSpc>
              <a:spcBef>
                <a:spcPts val="601"/>
              </a:spcBef>
              <a:spcAft>
                <a:spcPts val="601"/>
              </a:spcAft>
              <a:buClr>
                <a:srgbClr val="000000"/>
              </a:buClr>
              <a:buFont typeface="Arial"/>
              <a:buChar char="•"/>
              <a:defRPr/>
            </a:pPr>
            <a:r>
              <a:rPr lang="fr-FR" sz="4000" b="1" strike="noStrike" spc="-1">
                <a:solidFill>
                  <a:schemeClr val="dk1"/>
                </a:solidFill>
                <a:latin typeface="Source Sans Pro"/>
                <a:ea typeface="Source Sans Pro"/>
              </a:rPr>
              <a:t>La Directive EAA (The European Accessibility Act)</a:t>
            </a:r>
            <a:r>
              <a:rPr lang="fr-FR" sz="4000" b="0" strike="noStrike" spc="-1">
                <a:solidFill>
                  <a:schemeClr val="dk1"/>
                </a:solidFill>
                <a:latin typeface="Source Sans Pro"/>
                <a:ea typeface="Source Sans Pro"/>
              </a:rPr>
              <a:t>,</a:t>
            </a:r>
            <a:r>
              <a:rPr lang="fr-FR" sz="4000" b="1" strike="noStrike" spc="-1">
                <a:solidFill>
                  <a:schemeClr val="dk1"/>
                </a:solidFill>
                <a:latin typeface="Source Sans Pro"/>
                <a:ea typeface="Source Sans Pro"/>
              </a:rPr>
              <a:t> </a:t>
            </a:r>
            <a:r>
              <a:rPr lang="fr-FR" sz="4000" b="0" strike="noStrike" spc="-1">
                <a:solidFill>
                  <a:schemeClr val="dk1"/>
                </a:solidFill>
                <a:latin typeface="Source Sans Pro"/>
                <a:ea typeface="Source Sans Pro"/>
              </a:rPr>
              <a:t>loi européenne sur l’accessibilité dès juin 2025.</a:t>
            </a:r>
            <a:endParaRPr lang="fr-FR" sz="4000" b="0" strike="noStrike" spc="-1">
              <a:solidFill>
                <a:schemeClr val="dk1"/>
              </a:solidFill>
              <a:latin typeface="Calibri"/>
            </a:endParaRPr>
          </a:p>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En Belgique, le </a:t>
            </a:r>
            <a:r>
              <a:rPr lang="fr-FR" sz="4000" b="1" strike="noStrike" spc="-1">
                <a:solidFill>
                  <a:schemeClr val="dk1"/>
                </a:solidFill>
                <a:latin typeface="Source Sans Pro"/>
                <a:ea typeface="Source Sans Pro"/>
              </a:rPr>
              <a:t>Service d’Accessibilité Numérique Belge </a:t>
            </a:r>
            <a:r>
              <a:rPr lang="fr-FR" sz="4000" b="0" strike="noStrike" spc="-1">
                <a:solidFill>
                  <a:schemeClr val="dk1"/>
                </a:solidFill>
                <a:latin typeface="Source Sans Pro"/>
                <a:ea typeface="Source Sans Pro"/>
              </a:rPr>
              <a:t>: organisme de contrôle, responsable de la mise en œuvre de la directive au sein des entités fédérées (</a:t>
            </a:r>
            <a:r>
              <a:rPr lang="fr-FR" sz="4000" b="0" u="sng" strike="noStrike" spc="-1">
                <a:solidFill>
                  <a:schemeClr val="dk1"/>
                </a:solidFill>
                <a:latin typeface="Source Sans Pro"/>
                <a:ea typeface="Source Sans Pro"/>
                <a:hlinkClick r:id="rId3" tooltip="http://www.ejustice.just.fgov.be/cgi_loi/change_lg.pl?language=fr&amp;la=F&amp;cn=2019090506&amp;table_name=loi"/>
              </a:rPr>
              <a:t>Arrêté Royal du 5 septembre 2019</a:t>
            </a:r>
            <a:r>
              <a:rPr lang="fr-FR" sz="4000" b="0" strike="noStrike" spc="-1">
                <a:solidFill>
                  <a:schemeClr val="dk1"/>
                </a:solidFill>
                <a:latin typeface="Source Sans Pro"/>
                <a:ea typeface="Source Sans Pro"/>
              </a:rPr>
              <a:t>). </a:t>
            </a:r>
            <a:endParaRPr lang="fr-FR" sz="4000" b="0" strike="noStrike" spc="-1">
              <a:solidFill>
                <a:schemeClr val="dk1"/>
              </a:solidFill>
              <a:latin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4"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Quelques chiffres </a:t>
            </a:r>
            <a:endParaRPr lang="fr-FR" sz="6700" b="0" strike="noStrike" spc="-1">
              <a:solidFill>
                <a:schemeClr val="dk1"/>
              </a:solidFill>
              <a:latin typeface="Calibri"/>
            </a:endParaRPr>
          </a:p>
        </p:txBody>
      </p:sp>
      <p:sp>
        <p:nvSpPr>
          <p:cNvPr id="145"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En 2018, près de 18% de la population européenne (âgée de 16 à 64 ans) est en situation de handicap (48,5% pour les plus de 65 ans).</a:t>
            </a:r>
            <a:endParaRPr lang="fr-FR" sz="4000" b="0" strike="noStrike" spc="-1">
              <a:solidFill>
                <a:schemeClr val="dk1"/>
              </a:solidFill>
              <a:latin typeface="Calibri"/>
            </a:endParaRPr>
          </a:p>
          <a:p>
            <a:pPr marL="1069200" lvl="1" indent="-356400" defTabSz="1425600">
              <a:lnSpc>
                <a:spcPct val="150000"/>
              </a:lnSpc>
              <a:spcBef>
                <a:spcPts val="601"/>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Il existe 5 grandes catégories de handicap :</a:t>
            </a:r>
            <a:endParaRPr lang="fr-FR" sz="3200" b="0" strike="noStrike" spc="-1">
              <a:solidFill>
                <a:schemeClr val="dk1"/>
              </a:solidFill>
              <a:latin typeface="Calibri"/>
            </a:endParaRPr>
          </a:p>
          <a:p>
            <a:pPr marL="1782000" lvl="2" indent="-356400" defTabSz="1425600">
              <a:lnSpc>
                <a:spcPct val="150000"/>
              </a:lnSpc>
              <a:spcBef>
                <a:spcPts val="601"/>
              </a:spcBef>
              <a:spcAft>
                <a:spcPts val="601"/>
              </a:spcAft>
              <a:buClr>
                <a:srgbClr val="000000"/>
              </a:buClr>
              <a:buFont typeface="Police système Courant"/>
              <a:buChar char="–"/>
              <a:defRPr/>
            </a:pPr>
            <a:r>
              <a:rPr lang="fr-FR" sz="2400" b="0" strike="noStrike" spc="-1">
                <a:solidFill>
                  <a:schemeClr val="dk1"/>
                </a:solidFill>
                <a:latin typeface="Source Sans Pro"/>
                <a:ea typeface="Source Sans Pro"/>
              </a:rPr>
              <a:t>Handicap moteur : capacité limitée pour se déplacer, réaliser des gestes ou bouger certains membres</a:t>
            </a:r>
            <a:endParaRPr lang="fr-FR" sz="2400" b="0" strike="noStrike" spc="-1">
              <a:solidFill>
                <a:schemeClr val="dk1"/>
              </a:solidFill>
              <a:latin typeface="Calibri"/>
            </a:endParaRPr>
          </a:p>
          <a:p>
            <a:pPr marL="1782000" lvl="2" indent="-356400" defTabSz="1425600">
              <a:lnSpc>
                <a:spcPct val="150000"/>
              </a:lnSpc>
              <a:spcBef>
                <a:spcPts val="601"/>
              </a:spcBef>
              <a:spcAft>
                <a:spcPts val="601"/>
              </a:spcAft>
              <a:buClr>
                <a:srgbClr val="000000"/>
              </a:buClr>
              <a:buFont typeface="Police système Courant"/>
              <a:buChar char="–"/>
              <a:defRPr/>
            </a:pPr>
            <a:r>
              <a:rPr lang="fr-FR" sz="2400" b="0" strike="noStrike" spc="-1">
                <a:solidFill>
                  <a:schemeClr val="dk1"/>
                </a:solidFill>
                <a:latin typeface="Source Sans Pro"/>
                <a:ea typeface="Source Sans Pro"/>
              </a:rPr>
              <a:t>Handicap sensoriel : difficultés liées aux organes sensoriels (on distingue le handicap visuel et le handicap auditif)</a:t>
            </a:r>
            <a:endParaRPr lang="fr-FR" sz="2400" b="0" strike="noStrike" spc="-1">
              <a:solidFill>
                <a:schemeClr val="dk1"/>
              </a:solidFill>
              <a:latin typeface="Calibri"/>
            </a:endParaRPr>
          </a:p>
          <a:p>
            <a:pPr marL="1782000" lvl="2" indent="-356400" defTabSz="1425600">
              <a:lnSpc>
                <a:spcPct val="150000"/>
              </a:lnSpc>
              <a:spcBef>
                <a:spcPts val="601"/>
              </a:spcBef>
              <a:spcAft>
                <a:spcPts val="601"/>
              </a:spcAft>
              <a:buClr>
                <a:srgbClr val="000000"/>
              </a:buClr>
              <a:buFont typeface="Police système Courant"/>
              <a:buChar char="–"/>
              <a:defRPr/>
            </a:pPr>
            <a:r>
              <a:rPr lang="fr-FR" sz="2400" b="0" strike="noStrike" spc="-1">
                <a:solidFill>
                  <a:schemeClr val="dk1"/>
                </a:solidFill>
                <a:latin typeface="Source Sans Pro"/>
                <a:ea typeface="Source Sans Pro"/>
              </a:rPr>
              <a:t>Handicap psychique : atteinte d’une pathologie mentale</a:t>
            </a:r>
            <a:endParaRPr lang="fr-FR" sz="2400" b="0" strike="noStrike" spc="-1">
              <a:solidFill>
                <a:schemeClr val="dk1"/>
              </a:solidFill>
              <a:latin typeface="Calibri"/>
            </a:endParaRPr>
          </a:p>
          <a:p>
            <a:pPr marL="1782000" lvl="2" indent="-356400" defTabSz="1425600">
              <a:lnSpc>
                <a:spcPct val="150000"/>
              </a:lnSpc>
              <a:spcBef>
                <a:spcPts val="601"/>
              </a:spcBef>
              <a:spcAft>
                <a:spcPts val="601"/>
              </a:spcAft>
              <a:buClr>
                <a:srgbClr val="000000"/>
              </a:buClr>
              <a:buFont typeface="Police système Courant"/>
              <a:buChar char="–"/>
              <a:defRPr/>
            </a:pPr>
            <a:r>
              <a:rPr lang="fr-FR" sz="2400" b="0" strike="noStrike" spc="-1">
                <a:solidFill>
                  <a:schemeClr val="dk1"/>
                </a:solidFill>
                <a:latin typeface="Source Sans Pro"/>
                <a:ea typeface="Source Sans Pro"/>
              </a:rPr>
              <a:t>Handicap mental : déficience des fonctions mentales et intellectuelles</a:t>
            </a:r>
            <a:endParaRPr lang="fr-FR" sz="2400" b="0" strike="noStrike" spc="-1">
              <a:solidFill>
                <a:schemeClr val="dk1"/>
              </a:solidFill>
              <a:latin typeface="Calibri"/>
            </a:endParaRPr>
          </a:p>
          <a:p>
            <a:pPr marL="1782000" lvl="2" indent="-356400" defTabSz="1425600">
              <a:lnSpc>
                <a:spcPct val="150000"/>
              </a:lnSpc>
              <a:spcBef>
                <a:spcPts val="601"/>
              </a:spcBef>
              <a:spcAft>
                <a:spcPts val="601"/>
              </a:spcAft>
              <a:buClr>
                <a:srgbClr val="000000"/>
              </a:buClr>
              <a:buFont typeface="Police système Courant"/>
              <a:buChar char="–"/>
              <a:defRPr/>
            </a:pPr>
            <a:r>
              <a:rPr lang="fr-FR" sz="2400" b="0" strike="noStrike" spc="-1">
                <a:solidFill>
                  <a:schemeClr val="dk1"/>
                </a:solidFill>
                <a:latin typeface="Source Sans Pro"/>
                <a:ea typeface="Source Sans Pro"/>
              </a:rPr>
              <a:t>Maladies invalidantes : maladies pouvant générer un handicap</a:t>
            </a:r>
            <a:endParaRPr lang="fr-FR" sz="2400" b="0" strike="noStrike" spc="0">
              <a:solidFill>
                <a:schemeClr val="dk1"/>
              </a:solidFill>
              <a:latin typeface="Source Sans Pro"/>
              <a:ea typeface="Source Sans Pro"/>
            </a:endParaRPr>
          </a:p>
          <a:p>
            <a:pPr marL="1425600" lvl="2" indent="0" defTabSz="1425600">
              <a:lnSpc>
                <a:spcPct val="150000"/>
              </a:lnSpc>
              <a:spcBef>
                <a:spcPts val="600"/>
              </a:spcBef>
              <a:spcAft>
                <a:spcPts val="600"/>
              </a:spcAft>
              <a:buClr>
                <a:srgbClr val="000000"/>
              </a:buClr>
              <a:buFont typeface="Police système Courant"/>
              <a:buNone/>
              <a:defRPr/>
            </a:pPr>
            <a:endParaRPr lang="fr-FR" sz="2400" b="0" strike="noStrike" spc="0">
              <a:solidFill>
                <a:schemeClr val="dk1"/>
              </a:solidFill>
              <a:latin typeface="Calibri"/>
            </a:endParaRPr>
          </a:p>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Et une majorité de handicaps est invisible ou invisibilisée…</a:t>
            </a:r>
            <a:endParaRPr lang="fr-FR" sz="4000" b="0" strike="noStrike" spc="-1">
              <a:solidFill>
                <a:schemeClr val="dk1"/>
              </a:solidFill>
              <a:latin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1"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Qui sommes-nous ?</a:t>
            </a:r>
            <a:endParaRPr lang="fr-FR" sz="6700" b="0" strike="noStrike" spc="-1">
              <a:solidFill>
                <a:schemeClr val="dk1"/>
              </a:solidFill>
              <a:latin typeface="Calibri"/>
            </a:endParaRPr>
          </a:p>
        </p:txBody>
      </p:sp>
      <p:sp>
        <p:nvSpPr>
          <p:cNvPr id="52"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14999"/>
              </a:lnSpc>
              <a:spcBef>
                <a:spcPts val="601"/>
              </a:spcBef>
              <a:spcAft>
                <a:spcPts val="601"/>
              </a:spcAft>
              <a:buClr>
                <a:srgbClr val="000000"/>
              </a:buClr>
              <a:buFont typeface="Arial"/>
              <a:buChar char="•"/>
              <a:defRPr/>
            </a:pPr>
            <a:r>
              <a:rPr lang="fr-FR" sz="4000" b="1" strike="noStrike" spc="-1">
                <a:solidFill>
                  <a:schemeClr val="dk1"/>
                </a:solidFill>
                <a:latin typeface="Source Sans Pro"/>
                <a:ea typeface="Source Sans Pro"/>
              </a:rPr>
              <a:t>Aurélie JOZAN </a:t>
            </a:r>
            <a:r>
              <a:rPr lang="fr-FR" sz="4000" b="0" strike="noStrike" spc="-1">
                <a:solidFill>
                  <a:schemeClr val="dk1"/>
                </a:solidFill>
                <a:latin typeface="Source Sans Pro"/>
                <a:ea typeface="Source Sans Pro"/>
              </a:rPr>
              <a:t>: </a:t>
            </a:r>
            <a:r>
              <a:rPr lang="fr-FR" sz="3600" b="0" strike="noStrike" spc="-1">
                <a:solidFill>
                  <a:schemeClr val="dk1"/>
                </a:solidFill>
                <a:latin typeface="Source Sans Pro"/>
                <a:ea typeface="Source Sans Pro"/>
              </a:rPr>
              <a:t>chargée de mission Design, usages numériques et accessibilité numérique.</a:t>
            </a:r>
            <a:endParaRPr lang="fr-FR" sz="3600" b="0" strike="noStrike" spc="-1">
              <a:solidFill>
                <a:schemeClr val="dk1"/>
              </a:solidFill>
              <a:latin typeface="Calibri"/>
            </a:endParaRPr>
          </a:p>
          <a:p>
            <a:pPr marL="356400" indent="-356400" defTabSz="1425600">
              <a:lnSpc>
                <a:spcPct val="114999"/>
              </a:lnSpc>
              <a:spcBef>
                <a:spcPts val="601"/>
              </a:spcBef>
              <a:spcAft>
                <a:spcPts val="601"/>
              </a:spcAft>
              <a:buClr>
                <a:srgbClr val="000000"/>
              </a:buClr>
              <a:buFont typeface="Arial"/>
              <a:buChar char="•"/>
              <a:defRPr/>
            </a:pPr>
            <a:r>
              <a:rPr lang="fr-FR" sz="4000" b="1" strike="noStrike" spc="-1">
                <a:solidFill>
                  <a:schemeClr val="dk1"/>
                </a:solidFill>
                <a:latin typeface="Source Sans Pro"/>
                <a:ea typeface="Source Sans Pro"/>
              </a:rPr>
              <a:t>Paul LYONNAZ </a:t>
            </a:r>
            <a:r>
              <a:rPr lang="fr-FR" sz="4000" b="0" strike="noStrike" spc="-1">
                <a:solidFill>
                  <a:schemeClr val="dk1"/>
                </a:solidFill>
                <a:latin typeface="Source Sans Pro"/>
                <a:ea typeface="Source Sans Pro"/>
              </a:rPr>
              <a:t>: </a:t>
            </a:r>
            <a:r>
              <a:rPr lang="fr-FR" sz="3600" b="0" strike="noStrike" spc="-1">
                <a:solidFill>
                  <a:schemeClr val="dk1"/>
                </a:solidFill>
                <a:latin typeface="Source Sans Pro"/>
                <a:ea typeface="Source Sans Pro"/>
              </a:rPr>
              <a:t>conseiller pédagogique Éducation ouverte (</a:t>
            </a:r>
            <a:r>
              <a:rPr lang="fr-FR" sz="3600" b="0" u="sng" strike="noStrike" spc="0">
                <a:solidFill>
                  <a:schemeClr val="dk1"/>
                </a:solidFill>
                <a:latin typeface="Source Sans Pro"/>
                <a:ea typeface="Source Sans Pro"/>
                <a:hlinkClick r:id="rId3" tooltip="https://www.univ-nantes.fr/universite/vision-strategie-et-grands-projets/la-fabrique-rel-de-nantes-universite-la-porte-dentree-de-leducation-ouverte-a-nantes"/>
              </a:rPr>
              <a:t>Fabrique REL</a:t>
            </a:r>
            <a:r>
              <a:rPr lang="fr-FR" sz="3600" b="0" strike="noStrike" spc="0">
                <a:solidFill>
                  <a:schemeClr val="dk1"/>
                </a:solidFill>
                <a:latin typeface="Source Sans Pro"/>
                <a:ea typeface="Source Sans Pro"/>
              </a:rPr>
              <a:t>, </a:t>
            </a:r>
            <a:r>
              <a:rPr lang="fr-FR" sz="3600" b="0" u="sng" strike="noStrike" spc="0">
                <a:solidFill>
                  <a:schemeClr val="dk1"/>
                </a:solidFill>
                <a:latin typeface="Source Sans Pro"/>
                <a:ea typeface="Source Sans Pro"/>
                <a:hlinkClick r:id="rId4" tooltip="https://neo-rel.univ-nantes.fr"/>
              </a:rPr>
              <a:t>plateforme NÉO</a:t>
            </a:r>
            <a:r>
              <a:rPr lang="fr-FR" sz="3600" b="0" strike="noStrike" spc="0">
                <a:solidFill>
                  <a:schemeClr val="dk1"/>
                </a:solidFill>
                <a:latin typeface="Source Sans Pro"/>
                <a:ea typeface="Source Sans Pro"/>
              </a:rPr>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6"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Quelques chiffres en Belgique </a:t>
            </a:r>
            <a:endParaRPr lang="fr-FR" sz="6700" b="0" strike="noStrike" spc="-1">
              <a:solidFill>
                <a:schemeClr val="dk1"/>
              </a:solidFill>
              <a:latin typeface="Calibri"/>
            </a:endParaRPr>
          </a:p>
        </p:txBody>
      </p:sp>
      <p:sp>
        <p:nvSpPr>
          <p:cNvPr id="147"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356400" indent="-356400" defTabSz="1425600">
              <a:lnSpc>
                <a:spcPct val="150000"/>
              </a:lnSpc>
              <a:spcBef>
                <a:spcPts val="601"/>
              </a:spcBef>
              <a:spcAft>
                <a:spcPts val="601"/>
              </a:spcAft>
              <a:buClr>
                <a:srgbClr val="000000"/>
              </a:buClr>
              <a:buFont typeface="Arial"/>
              <a:buChar char="•"/>
              <a:defRPr/>
            </a:pPr>
            <a:r>
              <a:rPr lang="fr-FR" sz="4000" b="0" strike="noStrike" spc="-1">
                <a:solidFill>
                  <a:schemeClr val="dk1"/>
                </a:solidFill>
                <a:latin typeface="Source Sans Pro"/>
                <a:ea typeface="Source Sans Pro"/>
              </a:rPr>
              <a:t>20% de la population a une reconnaissance de leur handicap auprès de la DG.</a:t>
            </a:r>
            <a:endParaRPr lang="fr-FR" sz="4000" b="0" strike="noStrike" spc="-1">
              <a:solidFill>
                <a:schemeClr val="dk1"/>
              </a:solidFill>
              <a:latin typeface="Calibri"/>
            </a:endParaRPr>
          </a:p>
          <a:p>
            <a:pPr indent="0" defTabSz="1425600">
              <a:lnSpc>
                <a:spcPct val="150000"/>
              </a:lnSpc>
              <a:spcBef>
                <a:spcPts val="601"/>
              </a:spcBef>
              <a:spcAft>
                <a:spcPts val="601"/>
              </a:spcAft>
              <a:buNone/>
              <a:tabLst>
                <a:tab pos="0" algn="l"/>
              </a:tabLst>
              <a:defRPr/>
            </a:pPr>
            <a:endParaRPr lang="fr-FR" sz="4000" b="0" strike="noStrike" spc="-1">
              <a:solidFill>
                <a:schemeClr val="dk1"/>
              </a:solidFill>
              <a:latin typeface="Calibri"/>
            </a:endParaRPr>
          </a:p>
          <a:p>
            <a:pPr marL="356400" indent="-356400" defTabSz="1425600">
              <a:lnSpc>
                <a:spcPct val="150000"/>
              </a:lnSpc>
              <a:spcBef>
                <a:spcPts val="601"/>
              </a:spcBef>
              <a:spcAft>
                <a:spcPts val="601"/>
              </a:spcAft>
              <a:buClr>
                <a:srgbClr val="000000"/>
              </a:buClr>
              <a:buFont typeface="Arial"/>
              <a:buChar char="•"/>
              <a:tabLst>
                <a:tab pos="0" algn="l"/>
              </a:tabLst>
              <a:defRPr/>
            </a:pPr>
            <a:r>
              <a:rPr lang="fr-FR" sz="4000" b="0" strike="noStrike" spc="-1">
                <a:solidFill>
                  <a:schemeClr val="dk1"/>
                </a:solidFill>
                <a:latin typeface="Source Sans Pro"/>
                <a:ea typeface="Source Sans Pro"/>
              </a:rPr>
              <a:t>Le </a:t>
            </a:r>
            <a:r>
              <a:rPr lang="fr-FR" sz="4000" b="0" u="sng" strike="noStrike" spc="-1">
                <a:solidFill>
                  <a:schemeClr val="dk1"/>
                </a:solidFill>
                <a:latin typeface="Source Sans Pro"/>
                <a:ea typeface="Source Sans Pro"/>
                <a:hlinkClick r:id="rId3" tooltip="https://caban.be/fr/ressources/la-fracture-numerique/article/barometre-de-l-inclusion-numerique-2020.html"/>
              </a:rPr>
              <a:t>baromètre de l’inclusion numérique 2020 </a:t>
            </a:r>
            <a:r>
              <a:rPr lang="fr-FR" sz="4000" b="0" strike="noStrike" spc="-1">
                <a:solidFill>
                  <a:schemeClr val="dk1"/>
                </a:solidFill>
                <a:latin typeface="Source Sans Pro"/>
                <a:ea typeface="Source Sans Pro"/>
              </a:rPr>
              <a:t>: 40% de la population belge est touchée par la fracture numérique (le baromètre ne prend pas en compte les personnes âgées de plus de 77 ans…). </a:t>
            </a:r>
            <a:endParaRPr lang="fr-FR" sz="4000" b="0" strike="noStrike" spc="-1">
              <a:solidFill>
                <a:schemeClr val="dk1"/>
              </a:solidFill>
              <a:latin typeface="Calibri"/>
            </a:endParaRPr>
          </a:p>
          <a:p>
            <a:pPr indent="0" defTabSz="1425600">
              <a:lnSpc>
                <a:spcPct val="150000"/>
              </a:lnSpc>
              <a:spcBef>
                <a:spcPts val="601"/>
              </a:spcBef>
              <a:spcAft>
                <a:spcPts val="601"/>
              </a:spcAft>
              <a:buNone/>
              <a:tabLst>
                <a:tab pos="0" algn="l"/>
              </a:tabLst>
              <a:defRPr/>
            </a:pPr>
            <a:endParaRPr lang="fr-FR" sz="4000" b="0" strike="noStrike" spc="-1">
              <a:solidFill>
                <a:schemeClr val="dk1"/>
              </a:solidFill>
              <a:latin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8"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Concevoir et réaliser un document accessible</a:t>
            </a:r>
            <a:br>
              <a:rPr sz="7000"/>
            </a:br>
            <a:r>
              <a:rPr lang="fr-FR" sz="6000" b="0" i="1" strike="noStrike" spc="-1">
                <a:solidFill>
                  <a:schemeClr val="dk1"/>
                </a:solidFill>
                <a:latin typeface="Source Sans Pro"/>
                <a:ea typeface="Source Sans Pro"/>
              </a:rPr>
              <a:t>Les grands principes</a:t>
            </a:r>
            <a:endParaRPr lang="fr-FR" sz="6000" b="0" strike="noStrike" spc="-1">
              <a:solidFill>
                <a:schemeClr val="dk1"/>
              </a:solidFill>
              <a:latin typeface="Calibri"/>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9"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Les grands principes à retenir</a:t>
            </a:r>
            <a:endParaRPr lang="fr-FR" sz="6700" b="0" strike="noStrike" spc="-1">
              <a:solidFill>
                <a:schemeClr val="dk1"/>
              </a:solidFill>
              <a:latin typeface="Calibri"/>
            </a:endParaRPr>
          </a:p>
        </p:txBody>
      </p:sp>
      <p:sp>
        <p:nvSpPr>
          <p:cNvPr id="150" name="PlaceHolder 2"/>
          <p:cNvSpPr>
            <a:spLocks noGrp="1"/>
          </p:cNvSpPr>
          <p:nvPr>
            <p:ph/>
          </p:nvPr>
        </p:nvSpPr>
        <p:spPr bwMode="auto">
          <a:xfrm>
            <a:off x="635040" y="2537640"/>
            <a:ext cx="17870760" cy="67680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Comment améliorer le traitement et la mémorisation de l’information ?</a:t>
            </a:r>
            <a:endParaRPr lang="fr-FR" sz="4000" b="0" strike="noStrike" spc="-1">
              <a:solidFill>
                <a:schemeClr val="dk1"/>
              </a:solidFill>
              <a:latin typeface="Calibri"/>
            </a:endParaRPr>
          </a:p>
          <a:p>
            <a:pPr marL="1069200" lvl="1"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Utiliser un langage clair et compréhensible par toutes et tous</a:t>
            </a:r>
            <a:endParaRPr lang="fr-FR" sz="3600" b="0" strike="noStrike" spc="-1">
              <a:solidFill>
                <a:schemeClr val="dk1"/>
              </a:solidFill>
              <a:latin typeface="Calibri"/>
            </a:endParaRPr>
          </a:p>
          <a:p>
            <a:pPr marL="1069200" lvl="1"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Structurer son contenu (le fond et la forme)</a:t>
            </a:r>
            <a:endParaRPr lang="fr-FR" sz="3600" b="0" strike="noStrike" spc="-1">
              <a:solidFill>
                <a:schemeClr val="dk1"/>
              </a:solidFill>
              <a:latin typeface="Calibri"/>
            </a:endParaRPr>
          </a:p>
          <a:p>
            <a:pPr marL="1069200" lvl="1"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Choisir une mise en forme simple et efficace : </a:t>
            </a:r>
            <a:endParaRPr lang="fr-FR" sz="3600" b="0" strike="noStrike" spc="-1">
              <a:solidFill>
                <a:schemeClr val="dk1"/>
              </a:solidFill>
              <a:latin typeface="Calibri"/>
            </a:endParaRPr>
          </a:p>
          <a:p>
            <a:pPr marL="1782000" lvl="2" indent="-356400" defTabSz="1425600">
              <a:lnSpc>
                <a:spcPct val="150000"/>
              </a:lnSpc>
              <a:spcBef>
                <a:spcPts val="780"/>
              </a:spcBef>
              <a:spcAft>
                <a:spcPts val="598"/>
              </a:spcAft>
              <a:buClr>
                <a:srgbClr val="000000"/>
              </a:buClr>
              <a:buFont typeface="Police système Courant"/>
              <a:buChar char="–"/>
              <a:defRPr/>
            </a:pPr>
            <a:r>
              <a:rPr lang="fr-FR" sz="3600" b="0" strike="noStrike" spc="-1">
                <a:solidFill>
                  <a:schemeClr val="dk1"/>
                </a:solidFill>
                <a:latin typeface="Source Sans Pro"/>
                <a:ea typeface="Source Sans Pro"/>
              </a:rPr>
              <a:t>Lisible </a:t>
            </a:r>
            <a:endParaRPr sz="3600" b="0" strike="noStrike" spc="-1">
              <a:solidFill>
                <a:schemeClr val="dk1"/>
              </a:solidFill>
              <a:latin typeface="Calibri"/>
            </a:endParaRPr>
          </a:p>
          <a:p>
            <a:pPr marL="1782000" lvl="2" indent="-356400" defTabSz="1425600">
              <a:lnSpc>
                <a:spcPct val="150000"/>
              </a:lnSpc>
              <a:spcBef>
                <a:spcPts val="780"/>
              </a:spcBef>
              <a:spcAft>
                <a:spcPts val="598"/>
              </a:spcAft>
              <a:buClr>
                <a:srgbClr val="000000"/>
              </a:buClr>
              <a:buFont typeface="Police système Courant"/>
              <a:buChar char="–"/>
              <a:defRPr/>
            </a:pPr>
            <a:r>
              <a:rPr lang="fr-FR" sz="3600" b="0" strike="noStrike" spc="-1">
                <a:solidFill>
                  <a:schemeClr val="dk1"/>
                </a:solidFill>
                <a:latin typeface="Source Sans Pro"/>
                <a:ea typeface="Source Sans Pro"/>
              </a:rPr>
              <a:t>Personnalisable</a:t>
            </a:r>
            <a:endParaRPr sz="3600" b="0" strike="noStrike" spc="-1">
              <a:solidFill>
                <a:schemeClr val="dk1"/>
              </a:solidFill>
              <a:latin typeface="Calibri"/>
            </a:endParaRPr>
          </a:p>
          <a:p>
            <a:pPr marL="1782000" lvl="2" indent="-356400" defTabSz="1425600">
              <a:lnSpc>
                <a:spcPct val="150000"/>
              </a:lnSpc>
              <a:spcBef>
                <a:spcPts val="780"/>
              </a:spcBef>
              <a:spcAft>
                <a:spcPts val="598"/>
              </a:spcAft>
              <a:buClr>
                <a:srgbClr val="000000"/>
              </a:buClr>
              <a:buFont typeface="Police système Courant"/>
              <a:buChar char="–"/>
              <a:defRPr/>
            </a:pPr>
            <a:r>
              <a:rPr lang="fr-FR" sz="3600" b="0" strike="noStrike" spc="-1">
                <a:solidFill>
                  <a:schemeClr val="dk1"/>
                </a:solidFill>
                <a:latin typeface="Source Sans Pro"/>
                <a:ea typeface="Source Sans Pro"/>
              </a:rPr>
              <a:t>Aérée</a:t>
            </a:r>
            <a:endParaRPr lang="fr-FR" sz="28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6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6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40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200" b="0" strike="noStrike" spc="-1">
              <a:solidFill>
                <a:schemeClr val="dk1"/>
              </a:solidFill>
              <a:latin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1"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Choisir la bonne police pour une meilleure lisibilité</a:t>
            </a:r>
            <a:endParaRPr lang="fr-FR" sz="5000" b="0" strike="noStrike" spc="-1">
              <a:solidFill>
                <a:schemeClr val="dk1"/>
              </a:solidFill>
              <a:latin typeface="Calibri"/>
            </a:endParaRPr>
          </a:p>
        </p:txBody>
      </p:sp>
      <p:sp>
        <p:nvSpPr>
          <p:cNvPr id="152" name="PlaceHolder 2"/>
          <p:cNvSpPr>
            <a:spLocks noGrp="1"/>
          </p:cNvSpPr>
          <p:nvPr>
            <p:ph/>
          </p:nvPr>
        </p:nvSpPr>
        <p:spPr bwMode="auto">
          <a:xfrm>
            <a:off x="635040" y="2537640"/>
            <a:ext cx="10739880" cy="410364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598"/>
              </a:spcAft>
              <a:buClr>
                <a:srgbClr val="000000"/>
              </a:buClr>
              <a:buFont typeface="Arial"/>
              <a:buChar char="•"/>
              <a:defRPr/>
            </a:pPr>
            <a:r>
              <a:rPr lang="fr-FR" sz="4000" b="1" strike="noStrike" spc="-1">
                <a:solidFill>
                  <a:schemeClr val="dk1"/>
                </a:solidFill>
                <a:latin typeface="Source Sans Pro"/>
                <a:ea typeface="Source Sans Pro"/>
              </a:rPr>
              <a:t>Privilégiez une police sans serif (dite bâton).</a:t>
            </a:r>
            <a:endParaRPr lang="fr-FR" sz="40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600" b="0" strike="noStrike" spc="-1">
                <a:solidFill>
                  <a:schemeClr val="dk1"/>
                </a:solidFill>
                <a:latin typeface="Times New Roman"/>
                <a:ea typeface="Source Sans Pro"/>
              </a:rPr>
              <a:t>Avec sérif (Times New Roman) abcdefghijklmnopr</a:t>
            </a:r>
            <a:endParaRPr lang="fr-FR" sz="36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600" b="0" strike="noStrike" spc="-1">
                <a:solidFill>
                  <a:schemeClr val="dk1"/>
                </a:solidFill>
                <a:latin typeface="Arial"/>
                <a:ea typeface="Source Sans Pro"/>
              </a:rPr>
              <a:t>Sans sérif (Arial) abcdefghijklmnopqrstuvwxyz</a:t>
            </a:r>
            <a:endParaRPr lang="fr-FR" sz="36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600" b="0" strike="noStrike" spc="-1">
                <a:solidFill>
                  <a:schemeClr val="dk1"/>
                </a:solidFill>
                <a:latin typeface="Verdana"/>
                <a:ea typeface="Verdana"/>
              </a:rPr>
              <a:t>Sans sérif (Verdana) abcdefghijklmnopqr</a:t>
            </a:r>
            <a:endParaRPr lang="fr-FR" sz="3600" b="0" strike="noStrike" spc="-1">
              <a:solidFill>
                <a:schemeClr val="dk1"/>
              </a:solidFill>
              <a:latin typeface="Calibri"/>
            </a:endParaRPr>
          </a:p>
          <a:p>
            <a:pPr indent="0" defTabSz="1425600">
              <a:lnSpc>
                <a:spcPct val="90000"/>
              </a:lnSpc>
              <a:spcBef>
                <a:spcPts val="1559"/>
              </a:spcBef>
              <a:buNone/>
              <a:tabLst>
                <a:tab pos="0" algn="l"/>
              </a:tabLst>
              <a:defRPr/>
            </a:pPr>
            <a:endParaRPr lang="fr-FR" sz="4000" b="0" strike="noStrike" spc="-1">
              <a:solidFill>
                <a:schemeClr val="dk1"/>
              </a:solidFill>
              <a:latin typeface="Calibri"/>
            </a:endParaRPr>
          </a:p>
          <a:p>
            <a:pPr indent="0" defTabSz="1425600">
              <a:lnSpc>
                <a:spcPct val="150000"/>
              </a:lnSpc>
              <a:spcBef>
                <a:spcPts val="1559"/>
              </a:spcBef>
              <a:spcAft>
                <a:spcPts val="598"/>
              </a:spcAft>
              <a:buNone/>
              <a:tabLst>
                <a:tab pos="0" algn="l"/>
              </a:tabLst>
              <a:defRPr/>
            </a:pPr>
            <a:endParaRPr lang="fr-FR" sz="4000" b="0" strike="noStrike" spc="-1">
              <a:solidFill>
                <a:schemeClr val="dk1"/>
              </a:solidFill>
              <a:latin typeface="Calibri"/>
            </a:endParaRPr>
          </a:p>
        </p:txBody>
      </p:sp>
      <p:pic>
        <p:nvPicPr>
          <p:cNvPr id="153" name="Image 3" descr="6 polices de caractère sont analysées en fonction de certaines lettres minuscules et majuscules. On note qu'aucune police n'est 100% accessible."/>
          <p:cNvPicPr/>
          <p:nvPr/>
        </p:nvPicPr>
        <p:blipFill>
          <a:blip r:embed="rId3"/>
          <a:stretch/>
        </p:blipFill>
        <p:spPr bwMode="auto">
          <a:xfrm>
            <a:off x="11818799" y="2847599"/>
            <a:ext cx="6552000" cy="4417199"/>
          </a:xfrm>
          <a:prstGeom prst="rect">
            <a:avLst/>
          </a:prstGeom>
          <a:ln w="0">
            <a:noFill/>
          </a:ln>
        </p:spPr>
      </p:pic>
      <p:sp>
        <p:nvSpPr>
          <p:cNvPr id="154" name="Espace réservé du contenu 7"/>
          <p:cNvSpPr/>
          <p:nvPr/>
        </p:nvSpPr>
        <p:spPr bwMode="auto">
          <a:xfrm>
            <a:off x="635040" y="8861400"/>
            <a:ext cx="17508960" cy="5644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Autofit/>
          </a:bodyPr>
          <a:lstStyle/>
          <a:p>
            <a:pPr defTabSz="1425600">
              <a:lnSpc>
                <a:spcPct val="150000"/>
              </a:lnSpc>
              <a:spcBef>
                <a:spcPts val="1559"/>
              </a:spcBef>
              <a:spcAft>
                <a:spcPts val="598"/>
              </a:spcAft>
              <a:tabLst>
                <a:tab pos="0" algn="l"/>
              </a:tabLst>
              <a:defRPr/>
            </a:pPr>
            <a:r>
              <a:rPr lang="fr-FR" sz="1800" b="0" strike="noStrike" spc="-1">
                <a:solidFill>
                  <a:schemeClr val="dk1"/>
                </a:solidFill>
                <a:latin typeface="Source Sans Pro"/>
                <a:ea typeface="Source Sans Pro"/>
              </a:rPr>
              <a:t>Source </a:t>
            </a:r>
            <a:r>
              <a:rPr lang="fr-FR" sz="1800" b="0" u="sng" strike="noStrike" spc="-1">
                <a:solidFill>
                  <a:schemeClr val="dk1"/>
                </a:solidFill>
                <a:latin typeface="Source Sans Pro"/>
                <a:ea typeface="Source Sans Pro"/>
                <a:hlinkClick r:id="rId4" tooltip="https://blog.hello-bokeh.fr/2023/01/12/accessibilite-et-typographie-quest-ce-quune-police-de-caracteres-accessible/"/>
              </a:rPr>
              <a:t>: https://blog.hello-bokeh.fr/2023/01/12/accessibilite-et-typographie-quest-ce-quune-police-de-caracteres-accessible/</a:t>
            </a:r>
            <a:endParaRPr lang="fr-FR" sz="1800" b="0" strike="noStrike" spc="-1">
              <a:solidFill>
                <a:srgbClr val="000000"/>
              </a:solidFill>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5"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Aérer son contenu pour faciliter la lecture</a:t>
            </a:r>
            <a:endParaRPr lang="fr-FR" sz="5000" b="0" strike="noStrike" spc="-1">
              <a:solidFill>
                <a:schemeClr val="dk1"/>
              </a:solidFill>
              <a:latin typeface="Calibri"/>
            </a:endParaRPr>
          </a:p>
        </p:txBody>
      </p:sp>
      <p:sp>
        <p:nvSpPr>
          <p:cNvPr id="156" name="PlaceHolder 2"/>
          <p:cNvSpPr>
            <a:spLocks noGrp="1"/>
          </p:cNvSpPr>
          <p:nvPr>
            <p:ph/>
          </p:nvPr>
        </p:nvSpPr>
        <p:spPr bwMode="auto">
          <a:xfrm>
            <a:off x="635040" y="2537640"/>
            <a:ext cx="17870760" cy="67680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Privilégiez une taille de caractère suffisante :</a:t>
            </a:r>
            <a:endParaRPr lang="fr-FR" sz="40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600" b="0" strike="noStrike" spc="-1">
                <a:solidFill>
                  <a:schemeClr val="dk1"/>
                </a:solidFill>
                <a:latin typeface="Source Sans Pro"/>
                <a:ea typeface="Source Sans Pro"/>
              </a:rPr>
              <a:t>12 points minimum pour Word</a:t>
            </a:r>
            <a:endParaRPr lang="fr-FR" sz="3600" b="0" strike="noStrike" spc="-1">
              <a:solidFill>
                <a:schemeClr val="dk1"/>
              </a:solidFill>
              <a:latin typeface="Calibri"/>
            </a:endParaRPr>
          </a:p>
          <a:p>
            <a:pPr marL="1069200" lvl="1" indent="-356400" defTabSz="1425600">
              <a:lnSpc>
                <a:spcPct val="150000"/>
              </a:lnSpc>
              <a:spcBef>
                <a:spcPts val="780"/>
              </a:spcBef>
              <a:buClr>
                <a:srgbClr val="000000"/>
              </a:buClr>
              <a:buFont typeface="Courier New"/>
              <a:buChar char="o"/>
              <a:defRPr/>
            </a:pPr>
            <a:r>
              <a:rPr lang="fr-FR" sz="3600" b="0" strike="noStrike" spc="-1">
                <a:solidFill>
                  <a:schemeClr val="dk1"/>
                </a:solidFill>
                <a:latin typeface="Source Sans Pro"/>
                <a:ea typeface="Source Sans Pro"/>
              </a:rPr>
              <a:t>22 points minimum pour le texte, 30 points minimum pour les titres dans Powerpoint</a:t>
            </a:r>
            <a:endParaRPr lang="fr-FR" sz="3600" b="0" strike="noStrike" spc="-1">
              <a:solidFill>
                <a:schemeClr val="dk1"/>
              </a:solidFill>
              <a:latin typeface="Calibri"/>
            </a:endParaRPr>
          </a:p>
          <a:p>
            <a:pPr marL="356400" indent="-356400" defTabSz="1425600">
              <a:lnSpc>
                <a:spcPct val="150000"/>
              </a:lnSpc>
              <a:spcBef>
                <a:spcPts val="1559"/>
              </a:spcBef>
              <a:buClr>
                <a:srgbClr val="000000"/>
              </a:buClr>
              <a:buFont typeface="Arial"/>
              <a:buChar char="•"/>
              <a:defRPr/>
            </a:pPr>
            <a:r>
              <a:rPr lang="fr-FR" sz="4000" b="1" strike="noStrike" spc="-1">
                <a:solidFill>
                  <a:schemeClr val="dk1"/>
                </a:solidFill>
                <a:latin typeface="Source Sans Pro"/>
                <a:ea typeface="Source Sans Pro"/>
              </a:rPr>
              <a:t>Privilégiez un interlignage de 1,5.</a:t>
            </a:r>
            <a:endParaRPr lang="fr-FR" sz="4000" b="0" strike="noStrike" spc="-1">
              <a:solidFill>
                <a:schemeClr val="dk1"/>
              </a:solidFill>
              <a:latin typeface="Calibri"/>
            </a:endParaRPr>
          </a:p>
          <a:p>
            <a:pPr marL="356400" indent="-356400" defTabSz="1425600">
              <a:lnSpc>
                <a:spcPct val="150000"/>
              </a:lnSpc>
              <a:spcBef>
                <a:spcPts val="1559"/>
              </a:spcBef>
              <a:buClr>
                <a:srgbClr val="000000"/>
              </a:buClr>
              <a:buFont typeface="Arial"/>
              <a:buChar char="•"/>
              <a:defRPr/>
            </a:pPr>
            <a:r>
              <a:rPr lang="fr-FR" sz="4000" b="1" strike="noStrike" spc="-1">
                <a:solidFill>
                  <a:schemeClr val="dk1"/>
                </a:solidFill>
                <a:latin typeface="Source Sans Pro"/>
                <a:ea typeface="Source Sans Pro"/>
              </a:rPr>
              <a:t>Alignez vos textes à gauche </a:t>
            </a:r>
            <a:r>
              <a:rPr lang="fr-FR" sz="4000" b="0" strike="noStrike" spc="-1">
                <a:solidFill>
                  <a:schemeClr val="dk1"/>
                </a:solidFill>
                <a:latin typeface="Source Sans Pro"/>
                <a:ea typeface="Source Sans Pro"/>
              </a:rPr>
              <a:t>(ne pas justifier un texte).</a:t>
            </a:r>
            <a:endParaRPr lang="fr-FR" sz="40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Accentuez les lettres en majuscules, utilisez une lettre capitale en début de titre de diapositive.</a:t>
            </a:r>
            <a:endParaRPr lang="fr-FR" sz="4000" b="0" strike="noStrike" spc="-1">
              <a:solidFill>
                <a:schemeClr val="dk1"/>
              </a:solidFill>
              <a:latin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7"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Structurer son contenu pour améliorer sa compréhension</a:t>
            </a:r>
            <a:endParaRPr lang="fr-FR" sz="5000" b="0" strike="noStrike" spc="-1">
              <a:solidFill>
                <a:schemeClr val="dk1"/>
              </a:solidFill>
              <a:latin typeface="Calibri"/>
            </a:endParaRPr>
          </a:p>
        </p:txBody>
      </p:sp>
      <p:sp>
        <p:nvSpPr>
          <p:cNvPr id="158" name="PlaceHolder 2"/>
          <p:cNvSpPr>
            <a:spLocks noGrp="1"/>
          </p:cNvSpPr>
          <p:nvPr>
            <p:ph/>
          </p:nvPr>
        </p:nvSpPr>
        <p:spPr bwMode="auto">
          <a:xfrm>
            <a:off x="635040" y="2537640"/>
            <a:ext cx="17508960" cy="67680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Structurez votre document de manière cohérente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1" strike="noStrike" spc="-1">
                <a:solidFill>
                  <a:schemeClr val="dk1"/>
                </a:solidFill>
                <a:latin typeface="Source Sans Pro"/>
                <a:ea typeface="Source Sans Pro"/>
              </a:rPr>
              <a:t>Utilisez les feuilles de style</a:t>
            </a:r>
            <a:r>
              <a:rPr lang="fr-FR" sz="3600" b="0" strike="noStrike" spc="0">
                <a:solidFill>
                  <a:schemeClr val="dk1"/>
                </a:solidFill>
                <a:latin typeface="Source Sans Pro"/>
                <a:ea typeface="Source Sans Pro"/>
              </a:rPr>
              <a:t> (Word) pour structurer notamment grâce aux niveaux de titres (h1, h2, h3,…).</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Si le fichier a plusieurs pages, </a:t>
            </a:r>
            <a:r>
              <a:rPr lang="fr-FR" sz="3600" b="1" strike="noStrike" spc="0">
                <a:solidFill>
                  <a:schemeClr val="dk1"/>
                </a:solidFill>
                <a:latin typeface="Source Sans Pro"/>
                <a:ea typeface="Source Sans Pro"/>
              </a:rPr>
              <a:t>créez une table des matières</a:t>
            </a:r>
            <a:r>
              <a:rPr lang="fr-FR" sz="3600" b="0" strike="noStrike" spc="0">
                <a:solidFill>
                  <a:schemeClr val="dk1"/>
                </a:solidFill>
                <a:latin typeface="Source Sans Pro"/>
                <a:ea typeface="Source Sans Pro"/>
              </a:rPr>
              <a:t> et utilisez la numérotation de pages (1/2, 2/2,…).</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Proposer des sections dans votre présentation Powerpoint.</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1" strike="noStrike" spc="-1">
                <a:solidFill>
                  <a:schemeClr val="dk1"/>
                </a:solidFill>
                <a:latin typeface="Source Sans Pro"/>
                <a:ea typeface="Source Sans Pro"/>
              </a:rPr>
              <a:t>Privilégiez les listes à puces</a:t>
            </a:r>
            <a:r>
              <a:rPr lang="fr-FR" sz="3600" b="0" strike="noStrike" spc="0">
                <a:solidFill>
                  <a:schemeClr val="dk1"/>
                </a:solidFill>
                <a:latin typeface="Source Sans Pro"/>
                <a:ea typeface="Source Sans Pro"/>
              </a:rPr>
              <a:t>, à tirets ou numérotées.</a:t>
            </a:r>
            <a:endParaRPr lang="fr-FR" sz="3600" b="0" strike="noStrike" spc="-1">
              <a:solidFill>
                <a:schemeClr val="dk1"/>
              </a:solidFill>
              <a:latin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9"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dirty="0">
                <a:solidFill>
                  <a:schemeClr val="dk1"/>
                </a:solidFill>
                <a:latin typeface="Source Sans Pro"/>
                <a:ea typeface="Source Sans Pro"/>
              </a:rPr>
              <a:t>Word et Powerpoint : les principes à retenir</a:t>
            </a:r>
            <a:br>
              <a:rPr sz="6700" dirty="0"/>
            </a:br>
            <a:r>
              <a:rPr lang="fr-FR" sz="5000" b="0" i="1" strike="noStrike" spc="-1" dirty="0">
                <a:solidFill>
                  <a:schemeClr val="dk1"/>
                </a:solidFill>
                <a:latin typeface="Source Sans Pro"/>
                <a:ea typeface="Source Sans Pro"/>
              </a:rPr>
              <a:t>Choisir le bon contraste couleur pour une meilleure lisibilité</a:t>
            </a:r>
            <a:endParaRPr lang="fr-FR" sz="5000" b="0" strike="noStrike" spc="-1" dirty="0">
              <a:solidFill>
                <a:schemeClr val="dk1"/>
              </a:solidFill>
              <a:latin typeface="Calibri"/>
            </a:endParaRPr>
          </a:p>
        </p:txBody>
      </p:sp>
      <p:sp>
        <p:nvSpPr>
          <p:cNvPr id="160" name="PlaceHolder 2"/>
          <p:cNvSpPr>
            <a:spLocks noGrp="1"/>
          </p:cNvSpPr>
          <p:nvPr>
            <p:ph/>
          </p:nvPr>
        </p:nvSpPr>
        <p:spPr bwMode="auto">
          <a:xfrm>
            <a:off x="635040" y="2537640"/>
            <a:ext cx="17508960" cy="14634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Proposez un contraste minimum de 4,5 entre l’arrière-plan et le texte :</a:t>
            </a:r>
            <a:endParaRPr lang="fr-FR" sz="40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4000" b="0" strike="noStrike" spc="-1">
              <a:solidFill>
                <a:schemeClr val="dk1"/>
              </a:solidFill>
              <a:latin typeface="Calibri"/>
            </a:endParaRPr>
          </a:p>
        </p:txBody>
      </p:sp>
      <p:sp>
        <p:nvSpPr>
          <p:cNvPr id="161" name="ZoneTexte 3"/>
          <p:cNvSpPr/>
          <p:nvPr/>
        </p:nvSpPr>
        <p:spPr bwMode="auto">
          <a:xfrm>
            <a:off x="635040" y="4049640"/>
            <a:ext cx="8119440" cy="2619360"/>
          </a:xfrm>
          <a:prstGeom prst="rect">
            <a:avLst/>
          </a:prstGeom>
          <a:solidFill>
            <a:schemeClr val="accent1">
              <a:lumMod val="40000"/>
              <a:lumOff val="60000"/>
            </a:schemeClr>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algn="ctr" defTabSz="457200">
              <a:lnSpc>
                <a:spcPct val="100000"/>
              </a:lnSpc>
              <a:defRPr/>
            </a:pPr>
            <a:r>
              <a:rPr lang="fr-FR" sz="16600" b="1" strike="noStrike" spc="-1">
                <a:solidFill>
                  <a:schemeClr val="accent1">
                    <a:lumMod val="60000"/>
                    <a:lumOff val="40000"/>
                  </a:schemeClr>
                </a:solidFill>
                <a:latin typeface="Calibri"/>
                <a:ea typeface="Arial"/>
              </a:rPr>
              <a:t>Mémo</a:t>
            </a:r>
            <a:endParaRPr lang="fr-FR" sz="16600" b="0" strike="noStrike" spc="-1">
              <a:solidFill>
                <a:srgbClr val="000000"/>
              </a:solidFill>
              <a:latin typeface="Arial"/>
            </a:endParaRPr>
          </a:p>
        </p:txBody>
      </p:sp>
      <p:sp>
        <p:nvSpPr>
          <p:cNvPr id="162" name="ZoneTexte 4"/>
          <p:cNvSpPr/>
          <p:nvPr/>
        </p:nvSpPr>
        <p:spPr bwMode="auto">
          <a:xfrm>
            <a:off x="8755200" y="4049640"/>
            <a:ext cx="9388800" cy="26193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algn="ctr" defTabSz="457200">
              <a:lnSpc>
                <a:spcPct val="100000"/>
              </a:lnSpc>
              <a:defRPr/>
            </a:pPr>
            <a:r>
              <a:rPr lang="fr-FR" sz="16600" b="1" strike="noStrike" spc="-1">
                <a:solidFill>
                  <a:schemeClr val="dk1"/>
                </a:solidFill>
                <a:latin typeface="Calibri"/>
                <a:ea typeface="Arial"/>
              </a:rPr>
              <a:t>Mémo</a:t>
            </a:r>
            <a:endParaRPr lang="fr-FR" sz="16600" b="0" strike="noStrike" spc="-1">
              <a:solidFill>
                <a:srgbClr val="000000"/>
              </a:solidFill>
              <a:latin typeface="Arial"/>
            </a:endParaRPr>
          </a:p>
        </p:txBody>
      </p:sp>
      <p:sp>
        <p:nvSpPr>
          <p:cNvPr id="163" name="ZoneTexte 5"/>
          <p:cNvSpPr/>
          <p:nvPr/>
        </p:nvSpPr>
        <p:spPr bwMode="auto">
          <a:xfrm>
            <a:off x="600120" y="6964200"/>
            <a:ext cx="17543520" cy="118692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457200">
              <a:lnSpc>
                <a:spcPct val="100000"/>
              </a:lnSpc>
              <a:defRPr/>
            </a:pPr>
            <a:r>
              <a:rPr lang="fr-FR" sz="3600" b="0" strike="noStrike" spc="-1">
                <a:solidFill>
                  <a:schemeClr val="dk1"/>
                </a:solidFill>
                <a:latin typeface="Calibri"/>
                <a:ea typeface="Arial"/>
              </a:rPr>
              <a:t>Outils pour mesurer les contrastes : </a:t>
            </a:r>
            <a:r>
              <a:rPr lang="fr-FR" sz="3600" b="0" u="sng" strike="noStrike" spc="-1">
                <a:solidFill>
                  <a:schemeClr val="dk1"/>
                </a:solidFill>
                <a:latin typeface="Calibri"/>
                <a:ea typeface="Arial"/>
                <a:hlinkClick r:id="rId3" tooltip="https://coolors.co/contrast-checker/"/>
              </a:rPr>
              <a:t>https://coolors.co/contrast-checker/</a:t>
            </a:r>
            <a:r>
              <a:rPr lang="fr-FR" sz="3600" b="0" strike="noStrike" spc="-1">
                <a:solidFill>
                  <a:schemeClr val="dk1"/>
                </a:solidFill>
                <a:latin typeface="Calibri"/>
                <a:ea typeface="Arial"/>
              </a:rPr>
              <a:t> ou </a:t>
            </a:r>
            <a:r>
              <a:rPr lang="fr-FR" sz="3600" b="0" u="sng" strike="noStrike" spc="-1">
                <a:solidFill>
                  <a:schemeClr val="dk1"/>
                </a:solidFill>
                <a:latin typeface="Calibri"/>
                <a:ea typeface="Arial"/>
                <a:hlinkClick r:id="rId4" tooltip="https://app.contrast-finder.org/"/>
              </a:rPr>
              <a:t>https://app.contrast-finder.org/</a:t>
            </a:r>
            <a:endParaRPr lang="fr-FR" sz="3600" b="0" strike="noStrike" spc="-1">
              <a:solidFill>
                <a:srgbClr val="000000"/>
              </a:solidFill>
              <a:latin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4"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Images et vidéos : les grands principes à retenir</a:t>
            </a:r>
            <a:endParaRPr lang="fr-FR" sz="6700" b="0" strike="noStrike" spc="-1">
              <a:solidFill>
                <a:schemeClr val="dk1"/>
              </a:solidFill>
              <a:latin typeface="Calibri"/>
            </a:endParaRPr>
          </a:p>
        </p:txBody>
      </p:sp>
      <p:sp>
        <p:nvSpPr>
          <p:cNvPr id="165" name="PlaceHolder 2"/>
          <p:cNvSpPr>
            <a:spLocks noGrp="1"/>
          </p:cNvSpPr>
          <p:nvPr>
            <p:ph/>
          </p:nvPr>
        </p:nvSpPr>
        <p:spPr bwMode="auto">
          <a:xfrm>
            <a:off x="635040" y="2537640"/>
            <a:ext cx="17870760" cy="67680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598"/>
              </a:spcAft>
              <a:buClr>
                <a:srgbClr val="000000"/>
              </a:buClr>
              <a:buFont typeface="Arial"/>
              <a:buChar char="•"/>
              <a:defRPr/>
            </a:pPr>
            <a:r>
              <a:rPr lang="fr-FR" sz="4000" b="1" strike="noStrike" spc="-1">
                <a:solidFill>
                  <a:schemeClr val="dk1"/>
                </a:solidFill>
                <a:latin typeface="Source Sans Pro"/>
                <a:ea typeface="Source Sans Pro"/>
              </a:rPr>
              <a:t>Proposer des images ou des vidéos, est-ce accessible  ?</a:t>
            </a:r>
            <a:endParaRPr lang="fr-FR" sz="4000" b="0" strike="noStrike" spc="-1">
              <a:solidFill>
                <a:schemeClr val="dk1"/>
              </a:solidFill>
              <a:latin typeface="Calibri"/>
            </a:endParaRPr>
          </a:p>
          <a:p>
            <a:pPr marL="1069200" lvl="1"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Se poser les bonnes questions :</a:t>
            </a:r>
            <a:endParaRPr lang="fr-FR" sz="3600" b="0" strike="noStrike" spc="-1">
              <a:solidFill>
                <a:schemeClr val="dk1"/>
              </a:solidFill>
              <a:latin typeface="Calibri"/>
            </a:endParaRPr>
          </a:p>
          <a:p>
            <a:pPr marL="1469160" lvl="2" indent="-356400" defTabSz="1425600">
              <a:lnSpc>
                <a:spcPct val="150000"/>
              </a:lnSpc>
              <a:spcBef>
                <a:spcPts val="780"/>
              </a:spcBef>
              <a:spcAft>
                <a:spcPts val="598"/>
              </a:spcAft>
              <a:buClr>
                <a:srgbClr val="000000"/>
              </a:buClr>
              <a:buFont typeface="Courier New"/>
              <a:buChar char="o"/>
              <a:defRPr/>
            </a:pPr>
            <a:r>
              <a:rPr lang="fr-FR" sz="2800" b="0" strike="noStrike" spc="-1">
                <a:solidFill>
                  <a:schemeClr val="dk1"/>
                </a:solidFill>
                <a:latin typeface="Source Sans Pro"/>
                <a:ea typeface="Source Sans Pro"/>
              </a:rPr>
              <a:t>La vidéo est-elle indispensable ?</a:t>
            </a:r>
            <a:endParaRPr lang="fr-FR" sz="2800" b="0" strike="noStrike" spc="-1">
              <a:solidFill>
                <a:schemeClr val="dk1"/>
              </a:solidFill>
              <a:latin typeface="Calibri"/>
            </a:endParaRPr>
          </a:p>
          <a:p>
            <a:pPr marL="1469160" lvl="2" indent="-356400" defTabSz="1425600">
              <a:lnSpc>
                <a:spcPct val="150000"/>
              </a:lnSpc>
              <a:spcBef>
                <a:spcPts val="780"/>
              </a:spcBef>
              <a:spcAft>
                <a:spcPts val="598"/>
              </a:spcAft>
              <a:buClr>
                <a:srgbClr val="000000"/>
              </a:buClr>
              <a:buFont typeface="Courier New"/>
              <a:buChar char="o"/>
              <a:defRPr/>
            </a:pPr>
            <a:r>
              <a:rPr lang="fr-FR" sz="2800" b="0" strike="noStrike" spc="-1">
                <a:solidFill>
                  <a:schemeClr val="dk1"/>
                </a:solidFill>
                <a:latin typeface="Source Sans Pro"/>
                <a:ea typeface="Source Sans Pro"/>
              </a:rPr>
              <a:t>L’image est-elle porteuse d’information ? Si oui, les informations doivent être disponibles d’une autre manière </a:t>
            </a:r>
            <a:endParaRPr lang="fr-FR" sz="2800" b="0" strike="noStrike" spc="-1">
              <a:solidFill>
                <a:schemeClr val="dk1"/>
              </a:solidFill>
              <a:latin typeface="Calibri"/>
            </a:endParaRPr>
          </a:p>
          <a:p>
            <a:pPr marL="1069200" lvl="2"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Fournir une alternative au contenu multimédia </a:t>
            </a:r>
            <a:endParaRPr lang="fr-FR" sz="3600" b="0" strike="noStrike" spc="-1">
              <a:solidFill>
                <a:schemeClr val="dk1"/>
              </a:solidFill>
              <a:latin typeface="Calibri"/>
            </a:endParaRPr>
          </a:p>
          <a:p>
            <a:pPr marL="1469160" lvl="3" indent="-356400" defTabSz="1425600">
              <a:lnSpc>
                <a:spcPct val="150000"/>
              </a:lnSpc>
              <a:spcBef>
                <a:spcPts val="780"/>
              </a:spcBef>
              <a:spcAft>
                <a:spcPts val="598"/>
              </a:spcAft>
              <a:buClr>
                <a:srgbClr val="000000"/>
              </a:buClr>
              <a:buFont typeface="Courier New"/>
              <a:buChar char="o"/>
              <a:defRPr/>
            </a:pPr>
            <a:r>
              <a:rPr lang="fr-FR" sz="2800" b="0" strike="noStrike" spc="-1">
                <a:solidFill>
                  <a:schemeClr val="dk1"/>
                </a:solidFill>
                <a:latin typeface="Source Sans Pro"/>
                <a:ea typeface="Source Sans Pro"/>
              </a:rPr>
              <a:t>Proposer un texte de remplacement</a:t>
            </a:r>
            <a:endParaRPr lang="fr-FR" sz="3600" b="0" strike="noStrike" spc="-1">
              <a:solidFill>
                <a:schemeClr val="dk1"/>
              </a:solidFill>
              <a:latin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6"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Associer la couleur à une information pour clarifier 1/2</a:t>
            </a:r>
            <a:endParaRPr lang="fr-FR" sz="5000" b="0" strike="noStrike" spc="-1">
              <a:solidFill>
                <a:schemeClr val="dk1"/>
              </a:solidFill>
              <a:latin typeface="Calibri"/>
            </a:endParaRPr>
          </a:p>
        </p:txBody>
      </p:sp>
      <p:sp>
        <p:nvSpPr>
          <p:cNvPr id="167" name="PlaceHolder 2"/>
          <p:cNvSpPr>
            <a:spLocks noGrp="1"/>
          </p:cNvSpPr>
          <p:nvPr>
            <p:ph/>
          </p:nvPr>
        </p:nvSpPr>
        <p:spPr bwMode="auto">
          <a:xfrm>
            <a:off x="635040" y="2537640"/>
            <a:ext cx="17508960" cy="103824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Ne pas véhiculer l’information qu’avec de la couleur :</a:t>
            </a:r>
            <a:endParaRPr lang="fr-FR" sz="4000" b="0" strike="noStrike" spc="-1">
              <a:solidFill>
                <a:schemeClr val="dk1"/>
              </a:solidFill>
              <a:latin typeface="Calibri"/>
            </a:endParaRPr>
          </a:p>
        </p:txBody>
      </p:sp>
      <p:sp>
        <p:nvSpPr>
          <p:cNvPr id="173" name="Espace réservé du contenu 7"/>
          <p:cNvSpPr/>
          <p:nvPr/>
        </p:nvSpPr>
        <p:spPr bwMode="auto">
          <a:xfrm>
            <a:off x="1515600" y="3783600"/>
            <a:ext cx="6258960" cy="48384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Autofit/>
          </a:bodyPr>
          <a:lstStyle/>
          <a:p>
            <a:pPr algn="ctr" defTabSz="1425600">
              <a:lnSpc>
                <a:spcPct val="150000"/>
              </a:lnSpc>
              <a:spcBef>
                <a:spcPts val="1559"/>
              </a:spcBef>
              <a:spcAft>
                <a:spcPts val="601"/>
              </a:spcAft>
              <a:tabLst>
                <a:tab pos="0" algn="l"/>
              </a:tabLst>
              <a:defRPr/>
            </a:pPr>
            <a:r>
              <a:rPr lang="fr-FR" sz="2200" b="1" strike="noStrike" spc="-1">
                <a:solidFill>
                  <a:schemeClr val="dk1"/>
                </a:solidFill>
                <a:latin typeface="Source Sans Pro"/>
                <a:ea typeface="Source Sans Pro"/>
              </a:rPr>
              <a:t>Graphique vu par une personne daltonienne </a:t>
            </a:r>
            <a:endParaRPr lang="fr-FR" sz="2200" b="0" strike="noStrike" spc="-1">
              <a:solidFill>
                <a:srgbClr val="000000"/>
              </a:solidFill>
              <a:latin typeface="Arial"/>
            </a:endParaRPr>
          </a:p>
        </p:txBody>
      </p:sp>
      <p:grpSp>
        <p:nvGrpSpPr>
          <p:cNvPr id="168" name="Groupe 9" descr="Graphique camembert qui présente des portions de couleurs vues comme identiques par une personne daltonienne"/>
          <p:cNvGrpSpPr/>
          <p:nvPr/>
        </p:nvGrpSpPr>
        <p:grpSpPr bwMode="auto">
          <a:xfrm>
            <a:off x="432000" y="4615199"/>
            <a:ext cx="7859160" cy="3898080"/>
            <a:chOff x="430560" y="4615560"/>
            <a:chExt cx="7859160" cy="3898080"/>
          </a:xfrm>
        </p:grpSpPr>
        <p:pic>
          <p:nvPicPr>
            <p:cNvPr id="169" name="Image 6" descr="Graphique camembert qui présente des portions de couleurs vues comme identiques par une personne daltonienne"/>
            <p:cNvPicPr/>
            <p:nvPr/>
          </p:nvPicPr>
          <p:blipFill>
            <a:blip r:embed="rId3"/>
            <a:stretch/>
          </p:blipFill>
          <p:spPr bwMode="auto">
            <a:xfrm>
              <a:off x="1122120" y="4615560"/>
              <a:ext cx="7167600" cy="3898080"/>
            </a:xfrm>
            <a:prstGeom prst="rect">
              <a:avLst/>
            </a:prstGeom>
            <a:ln w="0">
              <a:noFill/>
            </a:ln>
          </p:spPr>
        </p:pic>
        <p:sp>
          <p:nvSpPr>
            <p:cNvPr id="170" name="Rectangle 8" descr="Graphique camembert qui présente des portions de couleurs vues comme identiques par une personne daltonienne"/>
            <p:cNvSpPr/>
            <p:nvPr/>
          </p:nvSpPr>
          <p:spPr bwMode="auto">
            <a:xfrm>
              <a:off x="430560" y="6141600"/>
              <a:ext cx="1005480" cy="10054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grpSp>
      <p:sp>
        <p:nvSpPr>
          <p:cNvPr id="174" name="Espace réservé du contenu 7"/>
          <p:cNvSpPr/>
          <p:nvPr/>
        </p:nvSpPr>
        <p:spPr bwMode="auto">
          <a:xfrm>
            <a:off x="10315079" y="3823920"/>
            <a:ext cx="6258960" cy="48384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Autofit/>
          </a:bodyPr>
          <a:lstStyle/>
          <a:p>
            <a:pPr algn="ctr" defTabSz="1425600">
              <a:lnSpc>
                <a:spcPct val="150000"/>
              </a:lnSpc>
              <a:spcBef>
                <a:spcPts val="1559"/>
              </a:spcBef>
              <a:spcAft>
                <a:spcPts val="601"/>
              </a:spcAft>
              <a:tabLst>
                <a:tab pos="0" algn="l"/>
              </a:tabLst>
              <a:defRPr/>
            </a:pPr>
            <a:r>
              <a:rPr lang="fr-FR" sz="2200" b="1" strike="noStrike" spc="-1">
                <a:solidFill>
                  <a:schemeClr val="dk1"/>
                </a:solidFill>
                <a:latin typeface="Source Sans Pro"/>
                <a:ea typeface="Source Sans Pro"/>
              </a:rPr>
              <a:t>Graphique vu par une personne non daltonienne </a:t>
            </a:r>
            <a:endParaRPr lang="fr-FR" sz="2200" b="0" strike="noStrike" spc="-1">
              <a:solidFill>
                <a:srgbClr val="000000"/>
              </a:solidFill>
              <a:latin typeface="Arial"/>
            </a:endParaRPr>
          </a:p>
        </p:txBody>
      </p:sp>
      <p:pic>
        <p:nvPicPr>
          <p:cNvPr id="171" name="Image 3" descr="Graphique présentant des chiffres et des couleurs vu par une personne non daltonienne."/>
          <p:cNvPicPr/>
          <p:nvPr/>
        </p:nvPicPr>
        <p:blipFill>
          <a:blip r:embed="rId4"/>
          <a:stretch/>
        </p:blipFill>
        <p:spPr bwMode="auto">
          <a:xfrm>
            <a:off x="9681840" y="4555800"/>
            <a:ext cx="7525800" cy="3957840"/>
          </a:xfrm>
          <a:prstGeom prst="rect">
            <a:avLst/>
          </a:prstGeom>
          <a:ln w="0">
            <a:noFill/>
          </a:ln>
        </p:spPr>
      </p:pic>
      <p:sp>
        <p:nvSpPr>
          <p:cNvPr id="172" name="Espace réservé du contenu 7"/>
          <p:cNvSpPr/>
          <p:nvPr/>
        </p:nvSpPr>
        <p:spPr bwMode="auto">
          <a:xfrm>
            <a:off x="635040" y="8861400"/>
            <a:ext cx="17508960" cy="5644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Autofit/>
          </a:bodyPr>
          <a:lstStyle/>
          <a:p>
            <a:pPr defTabSz="1425600">
              <a:lnSpc>
                <a:spcPct val="150000"/>
              </a:lnSpc>
              <a:spcBef>
                <a:spcPts val="1559"/>
              </a:spcBef>
              <a:spcAft>
                <a:spcPts val="601"/>
              </a:spcAft>
              <a:tabLst>
                <a:tab pos="0" algn="l"/>
              </a:tabLst>
              <a:defRPr/>
            </a:pPr>
            <a:r>
              <a:rPr lang="fr-FR" sz="1800" b="0" strike="noStrike" spc="-1">
                <a:solidFill>
                  <a:schemeClr val="dk1"/>
                </a:solidFill>
                <a:latin typeface="Source Sans Pro"/>
                <a:ea typeface="Source Sans Pro"/>
              </a:rPr>
              <a:t>Source : </a:t>
            </a:r>
            <a:r>
              <a:rPr lang="fr-FR" sz="1800" b="0" u="sng" strike="noStrike" spc="-1">
                <a:solidFill>
                  <a:schemeClr val="dk1"/>
                </a:solidFill>
                <a:latin typeface="Source Sans Pro"/>
                <a:ea typeface="Source Sans Pro"/>
                <a:hlinkClick r:id="rId5" tooltip="http://www.atalan.fr/agissons/fr/daltonisme.html"/>
              </a:rPr>
              <a:t>http://www.atalan.fr/agissons/fr/daltonisme.html</a:t>
            </a:r>
            <a:endParaRPr lang="fr-FR" sz="1800" b="0" strike="noStrike" spc="-1">
              <a:solidFill>
                <a:srgbClr val="000000"/>
              </a:solidFill>
              <a:latin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5"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Associer la couleur à une information pour clarifier 2/2</a:t>
            </a:r>
            <a:endParaRPr lang="fr-FR" sz="5000" b="0" strike="noStrike" spc="-1">
              <a:solidFill>
                <a:schemeClr val="dk1"/>
              </a:solidFill>
              <a:latin typeface="Calibri"/>
            </a:endParaRPr>
          </a:p>
        </p:txBody>
      </p:sp>
      <p:sp>
        <p:nvSpPr>
          <p:cNvPr id="176" name="PlaceHolder 2"/>
          <p:cNvSpPr>
            <a:spLocks noGrp="1"/>
          </p:cNvSpPr>
          <p:nvPr>
            <p:ph/>
          </p:nvPr>
        </p:nvSpPr>
        <p:spPr bwMode="auto">
          <a:xfrm>
            <a:off x="635040" y="2537640"/>
            <a:ext cx="17508960" cy="103824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Proposition d’amélioration :</a:t>
            </a:r>
            <a:endParaRPr lang="fr-FR" sz="4000" b="0" strike="noStrike" spc="-1">
              <a:solidFill>
                <a:schemeClr val="dk1"/>
              </a:solidFill>
              <a:latin typeface="Calibri"/>
            </a:endParaRPr>
          </a:p>
        </p:txBody>
      </p:sp>
      <p:grpSp>
        <p:nvGrpSpPr>
          <p:cNvPr id="177" name="Groupe 9" descr="Graphique qui présentent des informations non associées par la couleur et donc compréhensibles par une personne daltonienne"/>
          <p:cNvGrpSpPr/>
          <p:nvPr/>
        </p:nvGrpSpPr>
        <p:grpSpPr bwMode="auto">
          <a:xfrm>
            <a:off x="3672000" y="3600000"/>
            <a:ext cx="9975240" cy="5071320"/>
            <a:chOff x="3670920" y="3601080"/>
            <a:chExt cx="9975240" cy="5071320"/>
          </a:xfrm>
        </p:grpSpPr>
        <p:pic>
          <p:nvPicPr>
            <p:cNvPr id="178" name="Image 6" descr="Graphique qui présentent des informations non associées par la couleur et donc compréhensibles par une personne daltonienne"/>
            <p:cNvPicPr/>
            <p:nvPr/>
          </p:nvPicPr>
          <p:blipFill>
            <a:blip r:embed="rId3"/>
            <a:stretch/>
          </p:blipFill>
          <p:spPr bwMode="auto">
            <a:xfrm>
              <a:off x="4820039" y="3601080"/>
              <a:ext cx="8826120" cy="5071320"/>
            </a:xfrm>
            <a:prstGeom prst="rect">
              <a:avLst/>
            </a:prstGeom>
            <a:ln w="0">
              <a:noFill/>
            </a:ln>
          </p:spPr>
        </p:pic>
        <p:sp>
          <p:nvSpPr>
            <p:cNvPr id="179" name="Rectangle 8" descr="Graphique qui présentent des informations non associées par la couleur et donc compréhensibles par une personne daltonienne"/>
            <p:cNvSpPr/>
            <p:nvPr/>
          </p:nvSpPr>
          <p:spPr bwMode="auto">
            <a:xfrm>
              <a:off x="3670920" y="5586480"/>
              <a:ext cx="1308240" cy="1308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grpSp>
      <p:sp>
        <p:nvSpPr>
          <p:cNvPr id="180" name="Espace réservé du contenu 7"/>
          <p:cNvSpPr/>
          <p:nvPr/>
        </p:nvSpPr>
        <p:spPr bwMode="auto">
          <a:xfrm>
            <a:off x="635040" y="8861400"/>
            <a:ext cx="17508960" cy="56448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Autofit/>
          </a:bodyPr>
          <a:lstStyle/>
          <a:p>
            <a:pPr defTabSz="1425600">
              <a:lnSpc>
                <a:spcPct val="150000"/>
              </a:lnSpc>
              <a:spcBef>
                <a:spcPts val="1559"/>
              </a:spcBef>
              <a:spcAft>
                <a:spcPts val="601"/>
              </a:spcAft>
              <a:tabLst>
                <a:tab pos="0" algn="l"/>
              </a:tabLst>
              <a:defRPr/>
            </a:pPr>
            <a:r>
              <a:rPr lang="fr-FR" sz="1800" b="0" strike="noStrike" spc="-1">
                <a:solidFill>
                  <a:schemeClr val="dk1"/>
                </a:solidFill>
                <a:latin typeface="Source Sans Pro"/>
                <a:ea typeface="Source Sans Pro"/>
              </a:rPr>
              <a:t>Source : </a:t>
            </a:r>
            <a:r>
              <a:rPr lang="fr-FR" sz="1800" b="0" u="sng" strike="noStrike" spc="-1">
                <a:solidFill>
                  <a:schemeClr val="dk1"/>
                </a:solidFill>
                <a:latin typeface="Source Sans Pro"/>
                <a:ea typeface="Source Sans Pro"/>
                <a:hlinkClick r:id="rId4" tooltip="http://www.atalan.fr/agissons/fr/daltonisme.html"/>
              </a:rPr>
              <a:t>http://www.atalan.fr/agissons/fr/daltonisme.html</a:t>
            </a:r>
            <a:endParaRPr lang="fr-FR" sz="1800" b="0" strike="noStrike" spc="-1">
              <a:solidFill>
                <a:srgbClr val="000000"/>
              </a:solidFill>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3"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Objectifs d’apprentissages visés</a:t>
            </a:r>
            <a:endParaRPr lang="fr-FR" sz="6700" b="0" strike="noStrike" spc="-1">
              <a:solidFill>
                <a:schemeClr val="dk1"/>
              </a:solidFill>
              <a:latin typeface="Calibri"/>
            </a:endParaRPr>
          </a:p>
        </p:txBody>
      </p:sp>
      <p:sp>
        <p:nvSpPr>
          <p:cNvPr id="54" name="PlaceHolder 2"/>
          <p:cNvSpPr>
            <a:spLocks noGrp="1"/>
          </p:cNvSpPr>
          <p:nvPr>
            <p:ph/>
          </p:nvPr>
        </p:nvSpPr>
        <p:spPr bwMode="auto">
          <a:xfrm>
            <a:off x="567720" y="1961640"/>
            <a:ext cx="17287920" cy="7128000"/>
          </a:xfrm>
          <a:prstGeom prst="rect">
            <a:avLst/>
          </a:prstGeom>
          <a:noFill/>
          <a:ln w="0">
            <a:noFill/>
          </a:ln>
        </p:spPr>
        <p:txBody>
          <a:bodyPr lIns="91440" tIns="45720" rIns="91440" bIns="45720" anchor="t">
            <a:noAutofit/>
          </a:bodyPr>
          <a:lstStyle/>
          <a:p>
            <a:pPr marL="457200" indent="-228600" defTabSz="1425600">
              <a:lnSpc>
                <a:spcPct val="150000"/>
              </a:lnSpc>
              <a:spcBef>
                <a:spcPts val="224"/>
              </a:spcBef>
              <a:buClr>
                <a:srgbClr val="000000"/>
              </a:buClr>
              <a:buFont typeface="Arial"/>
              <a:buChar char="•"/>
              <a:defRPr/>
            </a:pPr>
            <a:r>
              <a:rPr lang="fr-FR" sz="4000" b="0" strike="noStrike" spc="-1">
                <a:solidFill>
                  <a:srgbClr val="000000"/>
                </a:solidFill>
                <a:latin typeface="Source Sans Pro"/>
                <a:ea typeface="Source Sans Pro"/>
              </a:rPr>
              <a:t> </a:t>
            </a:r>
            <a:r>
              <a:rPr lang="fr-FR" sz="4000" b="1" strike="noStrike" spc="-1">
                <a:solidFill>
                  <a:srgbClr val="000000"/>
                </a:solidFill>
                <a:latin typeface="Source Sans Pro"/>
                <a:ea typeface="Source Sans Pro"/>
              </a:rPr>
              <a:t>Appréhender l’accessibilité numérique </a:t>
            </a:r>
            <a:r>
              <a:rPr lang="fr-FR" sz="4000" b="0" strike="noStrike" spc="-1">
                <a:solidFill>
                  <a:srgbClr val="000000"/>
                </a:solidFill>
                <a:latin typeface="Source Sans Pro"/>
                <a:ea typeface="Source Sans Pro"/>
              </a:rPr>
              <a:t>: les difficultés, les enjeux et les intérêts des normes</a:t>
            </a:r>
            <a:endParaRPr lang="fr-FR" sz="4000" b="0" strike="noStrike" spc="0">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4000" b="0" strike="noStrike" spc="-1">
                <a:solidFill>
                  <a:srgbClr val="000000"/>
                </a:solidFill>
                <a:latin typeface="Source Sans Pro"/>
                <a:ea typeface="Source Sans Pro"/>
              </a:rPr>
              <a:t> </a:t>
            </a:r>
            <a:r>
              <a:rPr lang="fr-FR" sz="4000" b="1" strike="noStrike" spc="-1">
                <a:solidFill>
                  <a:srgbClr val="000000"/>
                </a:solidFill>
                <a:latin typeface="Source Sans Pro"/>
                <a:ea typeface="Source Sans Pro"/>
              </a:rPr>
              <a:t>Identifier des éléments-clés </a:t>
            </a:r>
            <a:r>
              <a:rPr lang="fr-FR" sz="4000" b="0" strike="noStrike" spc="-1">
                <a:solidFill>
                  <a:srgbClr val="000000"/>
                </a:solidFill>
                <a:latin typeface="Source Sans Pro"/>
                <a:ea typeface="Source Sans Pro"/>
              </a:rPr>
              <a:t>pour prendre en compte l’accessibilité numérique réelle</a:t>
            </a:r>
            <a:endParaRPr lang="fr-FR" sz="40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4000" b="0" strike="noStrike" spc="-1">
                <a:solidFill>
                  <a:srgbClr val="000000"/>
                </a:solidFill>
                <a:latin typeface="Source Sans Pro"/>
                <a:ea typeface="Source Sans Pro"/>
              </a:rPr>
              <a:t> </a:t>
            </a:r>
            <a:r>
              <a:rPr lang="fr-FR" sz="4000" b="1" strike="noStrike" spc="-1">
                <a:solidFill>
                  <a:srgbClr val="000000"/>
                </a:solidFill>
                <a:latin typeface="Source Sans Pro"/>
                <a:ea typeface="Source Sans Pro"/>
              </a:rPr>
              <a:t>Identifier des règles, des normes et des bonnes pratiques </a:t>
            </a:r>
            <a:r>
              <a:rPr lang="fr-FR" sz="4000" b="0" strike="noStrike" spc="-1">
                <a:solidFill>
                  <a:srgbClr val="000000"/>
                </a:solidFill>
                <a:latin typeface="Source Sans Pro"/>
                <a:ea typeface="Source Sans Pro"/>
              </a:rPr>
              <a:t>à respecter selon le média (documents bureautiques de type « </a:t>
            </a:r>
            <a:r>
              <a:rPr lang="fr-FR" sz="4000" b="0" i="1" strike="noStrike" spc="-1">
                <a:solidFill>
                  <a:srgbClr val="000000"/>
                </a:solidFill>
                <a:latin typeface="Source Sans Pro"/>
                <a:ea typeface="Source Sans Pro"/>
              </a:rPr>
              <a:t>word</a:t>
            </a:r>
            <a:r>
              <a:rPr lang="fr-FR" sz="4000" b="0" strike="noStrike" spc="-1">
                <a:solidFill>
                  <a:srgbClr val="000000"/>
                </a:solidFill>
                <a:latin typeface="Source Sans Pro"/>
                <a:ea typeface="Source Sans Pro"/>
              </a:rPr>
              <a:t> », « </a:t>
            </a:r>
            <a:r>
              <a:rPr lang="fr-FR" sz="4000" b="0" i="1" strike="noStrike" spc="-1">
                <a:solidFill>
                  <a:srgbClr val="000000"/>
                </a:solidFill>
                <a:latin typeface="Source Sans Pro"/>
                <a:ea typeface="Source Sans Pro"/>
              </a:rPr>
              <a:t>powerpoint</a:t>
            </a:r>
            <a:r>
              <a:rPr lang="fr-FR" sz="4000" b="0" strike="noStrike" spc="-1">
                <a:solidFill>
                  <a:srgbClr val="000000"/>
                </a:solidFill>
                <a:latin typeface="Source Sans Pro"/>
                <a:ea typeface="Source Sans Pro"/>
              </a:rPr>
              <a:t> »,</a:t>
            </a:r>
            <a:r>
              <a:rPr lang="fr-FR" sz="4000" b="0" i="1" strike="noStrike" spc="-1">
                <a:solidFill>
                  <a:srgbClr val="000000"/>
                </a:solidFill>
                <a:latin typeface="Source Sans Pro"/>
                <a:ea typeface="Source Sans Pro"/>
              </a:rPr>
              <a:t> « pdf »,</a:t>
            </a:r>
            <a:r>
              <a:rPr lang="fr-FR" sz="4000" b="0" strike="noStrike" spc="-1">
                <a:solidFill>
                  <a:srgbClr val="000000"/>
                </a:solidFill>
                <a:latin typeface="Source Sans Pro"/>
                <a:ea typeface="Source Sans Pro"/>
              </a:rPr>
              <a:t>  </a:t>
            </a:r>
            <a:r>
              <a:rPr lang="fr-FR" sz="4000" b="0" i="1" strike="noStrike" spc="-1">
                <a:solidFill>
                  <a:srgbClr val="000000"/>
                </a:solidFill>
                <a:latin typeface="Source Sans Pro"/>
                <a:ea typeface="Source Sans Pro"/>
              </a:rPr>
              <a:t>vidéo</a:t>
            </a:r>
            <a:r>
              <a:rPr lang="fr-FR" sz="4000" b="0" strike="noStrike" spc="-1">
                <a:solidFill>
                  <a:srgbClr val="000000"/>
                </a:solidFill>
                <a:latin typeface="Source Sans Pro"/>
                <a:ea typeface="Source Sans Pro"/>
              </a:rPr>
              <a:t>)</a:t>
            </a:r>
            <a:endParaRPr lang="fr-FR" sz="4000" b="0" strike="noStrike" spc="-1">
              <a:solidFill>
                <a:schemeClr val="dk1"/>
              </a:solidFill>
              <a:latin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81"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Rédiger un texte alternatif pour les synthèses vocales </a:t>
            </a:r>
            <a:endParaRPr lang="fr-FR" sz="5000" b="0" strike="noStrike" spc="-1">
              <a:solidFill>
                <a:schemeClr val="dk1"/>
              </a:solidFill>
              <a:latin typeface="Calibri"/>
            </a:endParaRPr>
          </a:p>
        </p:txBody>
      </p:sp>
      <p:sp>
        <p:nvSpPr>
          <p:cNvPr id="182" name="PlaceHolder 2"/>
          <p:cNvSpPr>
            <a:spLocks noGrp="1"/>
          </p:cNvSpPr>
          <p:nvPr>
            <p:ph/>
          </p:nvPr>
        </p:nvSpPr>
        <p:spPr bwMode="auto">
          <a:xfrm>
            <a:off x="635039" y="2681640"/>
            <a:ext cx="17428259"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Renseignez le type d’image insérée dans une page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1" strike="noStrike" spc="-1">
                <a:solidFill>
                  <a:schemeClr val="dk1"/>
                </a:solidFill>
                <a:latin typeface="Source Sans Pro"/>
                <a:ea typeface="Source Sans Pro"/>
              </a:rPr>
              <a:t>Si elle ne présente aucune information</a:t>
            </a:r>
            <a:r>
              <a:rPr lang="fr-FR" sz="3600" b="0" strike="noStrike" spc="0">
                <a:solidFill>
                  <a:schemeClr val="dk1"/>
                </a:solidFill>
                <a:latin typeface="Source Sans Pro"/>
                <a:ea typeface="Source Sans Pro"/>
              </a:rPr>
              <a:t> : cliquez avec le bouton droit sur l’image, sélectionner « Afficher le texte de remplacement » et cochez la case « Marquer comme décoratif ».</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1" strike="noStrike" spc="-1">
                <a:solidFill>
                  <a:schemeClr val="dk1"/>
                </a:solidFill>
                <a:latin typeface="Source Sans Pro"/>
                <a:ea typeface="Source Sans Pro"/>
              </a:rPr>
              <a:t>Si elle est porteuse d’information</a:t>
            </a:r>
            <a:r>
              <a:rPr lang="fr-FR" sz="3600" b="0" strike="noStrike" spc="0">
                <a:solidFill>
                  <a:schemeClr val="dk1"/>
                </a:solidFill>
                <a:latin typeface="Source Sans Pro"/>
                <a:ea typeface="Source Sans Pro"/>
              </a:rPr>
              <a:t> : cliquez avec le bouton droit sur l’image, sélectionner « Afficher le texte de remplacement » et rédigez un texte alternatif. Soyez claires et concis.  </a:t>
            </a:r>
            <a:endParaRPr lang="fr-FR" sz="36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600" b="0" strike="noStrike" spc="-1">
              <a:solidFill>
                <a:schemeClr val="dk1"/>
              </a:solidFill>
              <a:latin typeface="Calibri"/>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83"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spc="-1">
                <a:solidFill>
                  <a:schemeClr val="dk1"/>
                </a:solidFill>
                <a:latin typeface="Source Sans Pro"/>
                <a:ea typeface="Source Sans Pro"/>
              </a:rPr>
              <a:t>Éléments complexes </a:t>
            </a:r>
            <a:r>
              <a:rPr lang="fr-FR" sz="6700" b="0" strike="noStrike" spc="-1">
                <a:solidFill>
                  <a:schemeClr val="dk1"/>
                </a:solidFill>
                <a:latin typeface="Source Sans Pro"/>
                <a:ea typeface="Source Sans Pro"/>
              </a:rPr>
              <a:t>: les principes à retenir</a:t>
            </a:r>
            <a:endParaRPr lang="fr-FR" sz="6700" b="0" strike="noStrike" spc="-1">
              <a:solidFill>
                <a:schemeClr val="dk1"/>
              </a:solidFill>
              <a:latin typeface="Calibri"/>
            </a:endParaRPr>
          </a:p>
        </p:txBody>
      </p:sp>
      <p:sp>
        <p:nvSpPr>
          <p:cNvPr id="184" name="PlaceHolder 2"/>
          <p:cNvSpPr>
            <a:spLocks noGrp="1"/>
          </p:cNvSpPr>
          <p:nvPr>
            <p:ph/>
          </p:nvPr>
        </p:nvSpPr>
        <p:spPr bwMode="auto">
          <a:xfrm>
            <a:off x="635040" y="2537640"/>
            <a:ext cx="17870760" cy="676800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598"/>
              </a:spcAft>
              <a:buClr>
                <a:srgbClr val="000000"/>
              </a:buClr>
              <a:buFont typeface="Arial"/>
              <a:buChar char="•"/>
              <a:defRPr/>
            </a:pPr>
            <a:r>
              <a:rPr lang="fr-FR" sz="4000" b="1" strike="noStrike" spc="-1">
                <a:solidFill>
                  <a:schemeClr val="dk1"/>
                </a:solidFill>
                <a:latin typeface="Source Sans Pro"/>
                <a:ea typeface="Source Sans Pro"/>
              </a:rPr>
              <a:t>Favoriser la compréhension d’éléments complexes ?</a:t>
            </a:r>
            <a:endParaRPr lang="fr-FR" sz="4000" b="0" strike="noStrike" spc="-1">
              <a:solidFill>
                <a:schemeClr val="dk1"/>
              </a:solidFill>
              <a:latin typeface="Calibri"/>
            </a:endParaRPr>
          </a:p>
          <a:p>
            <a:pPr marL="1469160" lvl="2"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Proposer des graphiques dont la couleur ne véhicule aucune information en soi</a:t>
            </a:r>
            <a:endParaRPr lang="fr-FR" sz="3600" b="0" strike="noStrike" spc="-1">
              <a:solidFill>
                <a:schemeClr val="dk1"/>
              </a:solidFill>
              <a:latin typeface="Calibri"/>
            </a:endParaRPr>
          </a:p>
          <a:p>
            <a:pPr marL="1469160" lvl="2"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Utilisez les formats de tableaux proposés par Word ou PPT</a:t>
            </a:r>
            <a:endParaRPr lang="fr-FR" sz="3600" b="0" strike="noStrike" spc="-1">
              <a:solidFill>
                <a:schemeClr val="dk1"/>
              </a:solidFill>
              <a:latin typeface="Calibri"/>
            </a:endParaRPr>
          </a:p>
          <a:p>
            <a:pPr marL="1469160" lvl="2" indent="-356400" defTabSz="1425600">
              <a:lnSpc>
                <a:spcPct val="150000"/>
              </a:lnSpc>
              <a:spcBef>
                <a:spcPts val="780"/>
              </a:spcBef>
              <a:spcAft>
                <a:spcPts val="598"/>
              </a:spcAft>
              <a:buClr>
                <a:srgbClr val="000000"/>
              </a:buClr>
              <a:buFont typeface="Courier New"/>
              <a:buChar char="o"/>
              <a:defRPr/>
            </a:pPr>
            <a:r>
              <a:rPr lang="fr-FR" sz="3600" b="0" strike="noStrike" spc="-1">
                <a:solidFill>
                  <a:schemeClr val="dk1"/>
                </a:solidFill>
                <a:latin typeface="Source Sans Pro"/>
                <a:ea typeface="Source Sans Pro"/>
              </a:rPr>
              <a:t>Préférer plusieurs tableaux simples à 1 tableau complexe</a:t>
            </a:r>
            <a:endParaRPr lang="fr-FR" sz="36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6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6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4000" b="0" strike="noStrike" spc="-1">
              <a:solidFill>
                <a:schemeClr val="dk1"/>
              </a:solidFill>
              <a:latin typeface="Calibri"/>
            </a:endParaRPr>
          </a:p>
          <a:p>
            <a:pPr indent="0" defTabSz="1425600">
              <a:lnSpc>
                <a:spcPct val="150000"/>
              </a:lnSpc>
              <a:spcBef>
                <a:spcPts val="780"/>
              </a:spcBef>
              <a:spcAft>
                <a:spcPts val="598"/>
              </a:spcAft>
              <a:buNone/>
              <a:tabLst>
                <a:tab pos="0" algn="l"/>
              </a:tabLst>
              <a:defRPr/>
            </a:pPr>
            <a:endParaRPr lang="fr-FR" sz="3200" b="0" strike="noStrike" spc="-1">
              <a:solidFill>
                <a:schemeClr val="dk1"/>
              </a:solidFill>
              <a:latin typeface="Calibri"/>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85"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fontScale="93422"/>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Utiliser des tableaux simples pour les technologies d’assistance 1/2</a:t>
            </a:r>
            <a:endParaRPr lang="fr-FR" sz="5000" b="0" strike="noStrike" spc="-1">
              <a:solidFill>
                <a:schemeClr val="dk1"/>
              </a:solidFill>
              <a:latin typeface="Calibri"/>
            </a:endParaRPr>
          </a:p>
        </p:txBody>
      </p:sp>
      <p:sp>
        <p:nvSpPr>
          <p:cNvPr id="186" name="PlaceHolder 2"/>
          <p:cNvSpPr>
            <a:spLocks noGrp="1"/>
          </p:cNvSpPr>
          <p:nvPr>
            <p:ph/>
          </p:nvPr>
        </p:nvSpPr>
        <p:spPr bwMode="auto">
          <a:xfrm>
            <a:off x="635040" y="2681640"/>
            <a:ext cx="1787148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Utilisez les formats de tableaux proposés par Word ou PPT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Proposez un tableau uniforme : chaque cellule est aisément identifiable et signifiante en contexte.</a:t>
            </a:r>
            <a:endParaRPr lang="fr-FR" sz="32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Privilégiez un tableau simple ou plusieurs, en lieu et place d’un tableau complexe. Sinon, proposez une transcription textuelle du tableau.</a:t>
            </a:r>
            <a:endParaRPr lang="fr-FR" sz="32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Évitez, si possible, de fusionner les cellules.</a:t>
            </a:r>
            <a:endParaRPr lang="fr-FR" sz="32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Supprimez les cellules vides, ou remplacez par une mention explicite.</a:t>
            </a:r>
            <a:endParaRPr lang="fr-FR" sz="32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Évitez d’insérer des images dans le tableau.</a:t>
            </a: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36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4000" b="0" strike="noStrike" spc="-1">
              <a:solidFill>
                <a:schemeClr val="dk1"/>
              </a:solidFill>
              <a:latin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87"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fontScale="93422"/>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les principes à retenir</a:t>
            </a:r>
            <a:br>
              <a:rPr sz="6700"/>
            </a:br>
            <a:r>
              <a:rPr lang="fr-FR" sz="5000" b="0" i="1" strike="noStrike" spc="-1">
                <a:solidFill>
                  <a:schemeClr val="dk1"/>
                </a:solidFill>
                <a:latin typeface="Source Sans Pro"/>
                <a:ea typeface="Source Sans Pro"/>
              </a:rPr>
              <a:t>Utiliser des tableaux simples pour les technologies d’assistance 2/2</a:t>
            </a:r>
            <a:endParaRPr lang="fr-FR" sz="5000" b="0" strike="noStrike" spc="-1">
              <a:solidFill>
                <a:schemeClr val="dk1"/>
              </a:solidFill>
              <a:latin typeface="Calibri"/>
            </a:endParaRPr>
          </a:p>
        </p:txBody>
      </p:sp>
      <p:sp>
        <p:nvSpPr>
          <p:cNvPr id="188" name="PlaceHolder 2"/>
          <p:cNvSpPr>
            <a:spLocks noGrp="1"/>
          </p:cNvSpPr>
          <p:nvPr>
            <p:ph/>
          </p:nvPr>
        </p:nvSpPr>
        <p:spPr bwMode="auto">
          <a:xfrm>
            <a:off x="635040" y="2681640"/>
            <a:ext cx="1787148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Identifier les en-têtes des lignes et des colonnes pour donner un sens de relation et de lecture entre les données présentées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Pour un tableau avec 1 seul en-tête : dans le menu du haut, cliquez sur « Création de tableau » puis cochez « Ligne d’en-tête » et décochez « Première colonne »</a:t>
            </a:r>
            <a:endParaRPr lang="fr-FR" sz="32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200" b="0" strike="noStrike" spc="-1">
                <a:solidFill>
                  <a:schemeClr val="dk1"/>
                </a:solidFill>
                <a:latin typeface="Source Sans Pro"/>
                <a:ea typeface="Source Sans Pro"/>
              </a:rPr>
              <a:t>Pour un tableau à double entrée : dans le menu du haut, cliquez sur « Création de tableau » puis cochez « Ligne d’en-tête » et « Première colonne »</a:t>
            </a: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36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4000" b="0" strike="noStrike" spc="-1">
              <a:solidFill>
                <a:schemeClr val="dk1"/>
              </a:solidFill>
              <a:latin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89"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Word et Powerpoint : restons simples</a:t>
            </a:r>
            <a:endParaRPr lang="fr-FR" sz="6700" b="0" strike="noStrike" spc="-1">
              <a:solidFill>
                <a:schemeClr val="dk1"/>
              </a:solidFill>
              <a:latin typeface="Calibri"/>
            </a:endParaRPr>
          </a:p>
        </p:txBody>
      </p:sp>
      <p:sp>
        <p:nvSpPr>
          <p:cNvPr id="190" name="PlaceHolder 2"/>
          <p:cNvSpPr>
            <a:spLocks noGrp="1"/>
          </p:cNvSpPr>
          <p:nvPr>
            <p:ph/>
          </p:nvPr>
        </p:nvSpPr>
        <p:spPr bwMode="auto">
          <a:xfrm>
            <a:off x="635040" y="2681640"/>
            <a:ext cx="1787148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Un document clair, synthétique, structuré et sans fioriture sera basiquement plus accessible </a:t>
            </a:r>
            <a:r>
              <a:rPr lang="fr-FR" sz="4000" b="0" strike="noStrike" spc="-1">
                <a:solidFill>
                  <a:schemeClr val="dk1"/>
                </a:solidFill>
                <a:latin typeface="Source Sans Pro"/>
                <a:ea typeface="Source Sans Pro"/>
              </a:rPr>
              <a:t>qu’un document agrémenté de multiples images ou animations, rehaussé de plusieurs couleurs ou polices.</a:t>
            </a:r>
            <a:endParaRPr lang="fr-FR" sz="40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2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36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4000" b="0" strike="noStrike" spc="-1">
              <a:solidFill>
                <a:schemeClr val="dk1"/>
              </a:solidFill>
              <a:latin typeface="Calibri"/>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1"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Vidéo et audio : les principes à retenir</a:t>
            </a:r>
            <a:br>
              <a:rPr sz="6700"/>
            </a:br>
            <a:r>
              <a:rPr lang="fr-FR" sz="5000" b="0" i="1" strike="noStrike" spc="-1">
                <a:solidFill>
                  <a:schemeClr val="dk1"/>
                </a:solidFill>
                <a:latin typeface="Source Sans Pro"/>
                <a:ea typeface="Source Sans Pro"/>
              </a:rPr>
              <a:t>Fournir une alternative au contenu multimédia</a:t>
            </a:r>
            <a:endParaRPr lang="fr-FR" sz="5000" b="0" strike="noStrike" spc="-1">
              <a:solidFill>
                <a:schemeClr val="dk1"/>
              </a:solidFill>
              <a:latin typeface="Calibri"/>
            </a:endParaRPr>
          </a:p>
        </p:txBody>
      </p:sp>
      <p:sp>
        <p:nvSpPr>
          <p:cNvPr id="192" name="PlaceHolder 2"/>
          <p:cNvSpPr>
            <a:spLocks noGrp="1"/>
          </p:cNvSpPr>
          <p:nvPr>
            <p:ph/>
          </p:nvPr>
        </p:nvSpPr>
        <p:spPr bwMode="auto">
          <a:xfrm>
            <a:off x="635040" y="2681640"/>
            <a:ext cx="1787148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Chaque support vidéo ou audio doit être accompagné d’un texte de remplacement :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Fournir une transcription textuelle pour une vidéo ou un audio (en annexe ou dans un fichier téléchargeable accessible via un lien explicite).</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Intégrer des sous-titres embarqués et synchronisés pour une vidéo.</a:t>
            </a:r>
            <a:endParaRPr lang="fr-FR" sz="3200" b="0" strike="noStrike" spc="-1">
              <a:solidFill>
                <a:schemeClr val="dk1"/>
              </a:solidFill>
              <a:latin typeface="Calibri"/>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3"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Vidéo et audio : les principes à retenir</a:t>
            </a:r>
            <a:br>
              <a:rPr sz="6700"/>
            </a:br>
            <a:r>
              <a:rPr lang="fr-FR" sz="5000" b="0" i="1" strike="noStrike" spc="-1">
                <a:solidFill>
                  <a:schemeClr val="dk1"/>
                </a:solidFill>
                <a:latin typeface="Source Sans Pro"/>
                <a:ea typeface="Source Sans Pro"/>
              </a:rPr>
              <a:t>Le texte comme alternative à la vidéo</a:t>
            </a:r>
            <a:endParaRPr lang="fr-FR" sz="5000" b="0" strike="noStrike" spc="-1">
              <a:solidFill>
                <a:schemeClr val="dk1"/>
              </a:solidFill>
              <a:latin typeface="Calibri"/>
            </a:endParaRPr>
          </a:p>
        </p:txBody>
      </p:sp>
      <p:sp>
        <p:nvSpPr>
          <p:cNvPr id="194" name="PlaceHolder 2"/>
          <p:cNvSpPr>
            <a:spLocks noGrp="1"/>
          </p:cNvSpPr>
          <p:nvPr>
            <p:ph/>
          </p:nvPr>
        </p:nvSpPr>
        <p:spPr bwMode="auto">
          <a:xfrm>
            <a:off x="635040" y="2681640"/>
            <a:ext cx="1787148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La transcription est le contenu textuel de la vidéo :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Elle respecte les grands principes de l’accessibilité.</a:t>
            </a:r>
            <a:endParaRPr lang="fr-FR" sz="36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3600" b="0" strike="noStrike" spc="-1">
                <a:solidFill>
                  <a:schemeClr val="dk1"/>
                </a:solidFill>
                <a:latin typeface="Source Sans Pro"/>
                <a:ea typeface="Source Sans Pro"/>
              </a:rPr>
              <a:t>Elle retranscrit tout ce qui est dit, chronologiquement et reprend les éléments descriptifs nécessaires à la compréhension (actions, mouvements, décors...).</a:t>
            </a: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600" b="0" strike="noStrike" spc="-1">
              <a:solidFill>
                <a:schemeClr val="dk1"/>
              </a:solidFill>
              <a:latin typeface="Calibri"/>
            </a:endParaRPr>
          </a:p>
          <a:p>
            <a:pPr indent="0" defTabSz="1425600">
              <a:lnSpc>
                <a:spcPct val="150000"/>
              </a:lnSpc>
              <a:spcBef>
                <a:spcPts val="1559"/>
              </a:spcBef>
              <a:spcAft>
                <a:spcPts val="601"/>
              </a:spcAft>
              <a:buNone/>
              <a:tabLst>
                <a:tab pos="0" algn="l"/>
              </a:tabLst>
              <a:defRPr/>
            </a:pPr>
            <a:endParaRPr lang="fr-FR" sz="40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600" b="0" strike="noStrike" spc="-1">
              <a:solidFill>
                <a:schemeClr val="dk1"/>
              </a:solidFill>
              <a:latin typeface="Calibri"/>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95"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Vidéo et audio : restons simple</a:t>
            </a:r>
            <a:endParaRPr lang="fr-FR" sz="6700" b="0" strike="noStrike" spc="-1">
              <a:solidFill>
                <a:schemeClr val="dk1"/>
              </a:solidFill>
              <a:latin typeface="Calibri"/>
            </a:endParaRPr>
          </a:p>
        </p:txBody>
      </p:sp>
      <p:sp>
        <p:nvSpPr>
          <p:cNvPr id="196" name="PlaceHolder 2"/>
          <p:cNvSpPr>
            <a:spLocks noGrp="1"/>
          </p:cNvSpPr>
          <p:nvPr>
            <p:ph/>
          </p:nvPr>
        </p:nvSpPr>
        <p:spPr bwMode="auto">
          <a:xfrm>
            <a:off x="635040" y="2681640"/>
            <a:ext cx="17580960" cy="630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1" strike="noStrike" spc="-1">
                <a:solidFill>
                  <a:schemeClr val="dk1"/>
                </a:solidFill>
                <a:latin typeface="Source Sans Pro"/>
                <a:ea typeface="Source Sans Pro"/>
              </a:rPr>
              <a:t>Une ressource doit-elle forcément être filmée ou visionnée pour être assimilée ?  </a:t>
            </a:r>
            <a:endParaRPr lang="fr-FR" sz="40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4000" b="0" strike="noStrike" spc="-1">
                <a:solidFill>
                  <a:schemeClr val="dk1"/>
                </a:solidFill>
                <a:latin typeface="Source Sans Pro"/>
                <a:ea typeface="Source Sans Pro"/>
              </a:rPr>
              <a:t>Si la réponse est oui, choisissez une vidéo ou un audio qui propose une alternative textuelle, un sous-titrage compréhensible et synchronisé avec l’image.</a:t>
            </a:r>
            <a:endParaRPr lang="fr-FR" sz="4000" b="0" strike="noStrike" spc="-1">
              <a:solidFill>
                <a:schemeClr val="dk1"/>
              </a:solidFill>
              <a:latin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197"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Exporter son fichier Word en PDF</a:t>
            </a:r>
            <a:endParaRPr lang="fr-FR" sz="6700" b="0" strike="noStrike" spc="-1">
              <a:solidFill>
                <a:schemeClr val="dk1"/>
              </a:solidFill>
              <a:latin typeface="Calibri"/>
            </a:endParaRPr>
          </a:p>
        </p:txBody>
      </p:sp>
      <p:sp>
        <p:nvSpPr>
          <p:cNvPr id="198" name="PlaceHolder 2"/>
          <p:cNvSpPr>
            <a:spLocks noGrp="1"/>
          </p:cNvSpPr>
          <p:nvPr>
            <p:ph/>
          </p:nvPr>
        </p:nvSpPr>
        <p:spPr bwMode="auto">
          <a:xfrm>
            <a:off x="635040" y="2089800"/>
            <a:ext cx="10956240" cy="689616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0" strike="noStrike" spc="-1">
                <a:solidFill>
                  <a:schemeClr val="dk1"/>
                </a:solidFill>
                <a:latin typeface="Source Sans Pro"/>
                <a:ea typeface="Source Sans Pro"/>
              </a:rPr>
              <a:t>Lors de l’enregistrement, choisissez le type « PDF », puis cliquez sur « Options » et cochez : </a:t>
            </a:r>
            <a:endParaRPr lang="fr-FR" sz="4000" b="0" strike="noStrike" spc="-1">
              <a:solidFill>
                <a:schemeClr val="dk1"/>
              </a:solidFill>
              <a:latin typeface="Calibri"/>
            </a:endParaRPr>
          </a:p>
          <a:p>
            <a:pPr marL="1069200" lvl="1" indent="-356400" defTabSz="1425600">
              <a:lnSpc>
                <a:spcPct val="10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Créer des signets à l’aide de :</a:t>
            </a:r>
            <a:endParaRPr lang="fr-FR" sz="2800" b="0" strike="noStrike" spc="-1">
              <a:solidFill>
                <a:schemeClr val="dk1"/>
              </a:solidFill>
              <a:latin typeface="Calibri"/>
            </a:endParaRPr>
          </a:p>
          <a:p>
            <a:pPr marL="1069200" lvl="1" indent="-356400" defTabSz="1425600">
              <a:lnSpc>
                <a:spcPct val="10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Titres</a:t>
            </a:r>
            <a:endParaRPr lang="fr-FR" sz="2800" b="0" strike="noStrike" spc="-1">
              <a:solidFill>
                <a:schemeClr val="dk1"/>
              </a:solidFill>
              <a:latin typeface="Calibri"/>
            </a:endParaRPr>
          </a:p>
          <a:p>
            <a:pPr marL="1069200" lvl="1" indent="-356400" defTabSz="1425600">
              <a:lnSpc>
                <a:spcPct val="10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Balises de structure de document pour l’accessibilité</a:t>
            </a:r>
            <a:endParaRPr lang="fr-FR" sz="2800" b="0" strike="noStrike" spc="-1">
              <a:solidFill>
                <a:schemeClr val="dk1"/>
              </a:solidFill>
              <a:latin typeface="Calibri"/>
            </a:endParaRPr>
          </a:p>
          <a:p>
            <a:pPr marL="1069200" lvl="1" indent="-356400" defTabSz="1425600">
              <a:lnSpc>
                <a:spcPct val="10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Compatibilité PDF/A</a:t>
            </a:r>
            <a:endParaRPr lang="fr-FR" sz="2800" b="0" strike="noStrike" spc="-1">
              <a:solidFill>
                <a:schemeClr val="dk1"/>
              </a:solidFill>
              <a:latin typeface="Calibri"/>
            </a:endParaRPr>
          </a:p>
          <a:p>
            <a:pPr marL="1069200" lvl="1" indent="-356400" defTabSz="1425600">
              <a:lnSpc>
                <a:spcPct val="10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Optimiser l’image et la qualité </a:t>
            </a:r>
            <a:endParaRPr lang="fr-FR" sz="28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3200" b="0" strike="noStrike" spc="-1">
                <a:solidFill>
                  <a:schemeClr val="dk1"/>
                </a:solidFill>
                <a:latin typeface="Source Sans Pro"/>
                <a:ea typeface="Source Sans Pro"/>
              </a:rPr>
              <a:t>Cliquez sur « OK » puis « Enregistrer »</a:t>
            </a:r>
            <a:endParaRPr lang="fr-FR" sz="32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3200" b="0" strike="noStrike" spc="-1">
                <a:solidFill>
                  <a:schemeClr val="dk1"/>
                </a:solidFill>
                <a:latin typeface="Source Sans Pro"/>
                <a:ea typeface="Source Sans Pro"/>
              </a:rPr>
              <a:t>Privilégier le format .docx et un export au format .pdf</a:t>
            </a:r>
            <a:endParaRPr lang="fr-FR" sz="32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600" b="0" strike="noStrike" spc="-1">
              <a:solidFill>
                <a:schemeClr val="dk1"/>
              </a:solidFill>
              <a:latin typeface="Calibri"/>
            </a:endParaRPr>
          </a:p>
        </p:txBody>
      </p:sp>
      <p:grpSp>
        <p:nvGrpSpPr>
          <p:cNvPr id="668587616" name="Groupe 668587615" descr="Popup d'enregistrement de document Word en PDF qui présente les options à sélectionner pour rendre un PDF accessible"/>
          <p:cNvGrpSpPr/>
          <p:nvPr/>
        </p:nvGrpSpPr>
        <p:grpSpPr bwMode="auto">
          <a:xfrm>
            <a:off x="12168000" y="2091599"/>
            <a:ext cx="6480000" cy="7128000"/>
            <a:chOff x="0" y="0"/>
            <a:chExt cx="6480000" cy="7128000"/>
          </a:xfrm>
        </p:grpSpPr>
        <p:pic>
          <p:nvPicPr>
            <p:cNvPr id="200" name="Image 3" descr="Popup d'enregistrement de document Word en PDF qui présente les options à sélectionner pour rendre un PDF accessible"/>
            <p:cNvPicPr/>
            <p:nvPr/>
          </p:nvPicPr>
          <p:blipFill>
            <a:blip r:embed="rId3"/>
            <a:srcRect l="53533" t="17335" r="10781" b="8542"/>
            <a:stretch/>
          </p:blipFill>
          <p:spPr bwMode="auto">
            <a:xfrm>
              <a:off x="0" y="0"/>
              <a:ext cx="6480000" cy="7128000"/>
            </a:xfrm>
            <a:prstGeom prst="rect">
              <a:avLst/>
            </a:prstGeom>
            <a:ln w="0">
              <a:noFill/>
            </a:ln>
          </p:spPr>
        </p:pic>
        <p:sp>
          <p:nvSpPr>
            <p:cNvPr id="201" name="Rectangle 4" descr="Popup d'enregistrement de document Word en PDF qui présente les options à sélectionner pour rendre un PDF accessible"/>
            <p:cNvSpPr/>
            <p:nvPr/>
          </p:nvSpPr>
          <p:spPr bwMode="auto">
            <a:xfrm>
              <a:off x="157304" y="4975920"/>
              <a:ext cx="3531698" cy="95148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sp>
          <p:nvSpPr>
            <p:cNvPr id="202" name="Rectangle 6" descr="Popup d'enregistrement de document Word en PDF qui présente les options à sélectionner pour rendre un PDF accessible"/>
            <p:cNvSpPr/>
            <p:nvPr/>
          </p:nvSpPr>
          <p:spPr bwMode="auto">
            <a:xfrm>
              <a:off x="157304" y="3505680"/>
              <a:ext cx="3531698" cy="53784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sp>
          <p:nvSpPr>
            <p:cNvPr id="203" name="Rectangle 7" descr="Popup d'enregistrement de document Word en PDF qui présente les options à sélectionner pour rendre un PDF accessible"/>
            <p:cNvSpPr/>
            <p:nvPr/>
          </p:nvSpPr>
          <p:spPr bwMode="auto">
            <a:xfrm>
              <a:off x="142548" y="4623480"/>
              <a:ext cx="5143691" cy="35172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04" name="PlaceHolder 1"/>
          <p:cNvSpPr>
            <a:spLocks noGrp="1"/>
          </p:cNvSpPr>
          <p:nvPr>
            <p:ph type="title"/>
          </p:nvPr>
        </p:nvSpPr>
        <p:spPr bwMode="auto">
          <a:xfrm>
            <a:off x="635040" y="233280"/>
            <a:ext cx="17870760" cy="208764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Exporter son fichier Powerpoint en PDF</a:t>
            </a:r>
            <a:endParaRPr lang="fr-FR" sz="6700" b="0" strike="noStrike" spc="-1">
              <a:solidFill>
                <a:schemeClr val="dk1"/>
              </a:solidFill>
              <a:latin typeface="Calibri"/>
            </a:endParaRPr>
          </a:p>
        </p:txBody>
      </p:sp>
      <p:sp>
        <p:nvSpPr>
          <p:cNvPr id="205" name="PlaceHolder 2"/>
          <p:cNvSpPr>
            <a:spLocks noGrp="1"/>
          </p:cNvSpPr>
          <p:nvPr>
            <p:ph/>
          </p:nvPr>
        </p:nvSpPr>
        <p:spPr bwMode="auto">
          <a:xfrm>
            <a:off x="635040" y="2321640"/>
            <a:ext cx="10956240" cy="66646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spcAft>
                <a:spcPts val="601"/>
              </a:spcAft>
              <a:buClr>
                <a:srgbClr val="000000"/>
              </a:buClr>
              <a:buFont typeface="Arial"/>
              <a:buChar char="•"/>
              <a:defRPr/>
            </a:pPr>
            <a:r>
              <a:rPr lang="fr-FR" sz="4000" b="0" strike="noStrike" spc="-1">
                <a:solidFill>
                  <a:schemeClr val="dk1"/>
                </a:solidFill>
                <a:latin typeface="Source Sans Pro"/>
                <a:ea typeface="Source Sans Pro"/>
              </a:rPr>
              <a:t>Lors de l’enregistrement, choisissez le type « PDF », puis cliquez sur « Options » et cochez : </a:t>
            </a:r>
            <a:endParaRPr lang="fr-FR" sz="40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Balises de structure de document pour l’accessibilité</a:t>
            </a:r>
            <a:endParaRPr lang="fr-FR" sz="2800" b="0" strike="noStrike" spc="-1">
              <a:solidFill>
                <a:schemeClr val="dk1"/>
              </a:solidFill>
              <a:latin typeface="Calibri"/>
            </a:endParaRPr>
          </a:p>
          <a:p>
            <a:pPr marL="1069200" lvl="1" indent="-356400" defTabSz="1425600">
              <a:lnSpc>
                <a:spcPct val="150000"/>
              </a:lnSpc>
              <a:spcBef>
                <a:spcPts val="780"/>
              </a:spcBef>
              <a:spcAft>
                <a:spcPts val="601"/>
              </a:spcAft>
              <a:buClr>
                <a:srgbClr val="000000"/>
              </a:buClr>
              <a:buFont typeface="Courier New"/>
              <a:buChar char="o"/>
              <a:defRPr/>
            </a:pPr>
            <a:r>
              <a:rPr lang="fr-FR" sz="2800" b="0" strike="noStrike" spc="-1">
                <a:solidFill>
                  <a:schemeClr val="dk1"/>
                </a:solidFill>
                <a:latin typeface="Source Sans Pro"/>
                <a:ea typeface="Source Sans Pro"/>
              </a:rPr>
              <a:t>Compatibilité PDF/A</a:t>
            </a:r>
            <a:endParaRPr lang="fr-FR" sz="28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3600" b="0" strike="noStrike" spc="-1">
                <a:solidFill>
                  <a:schemeClr val="dk1"/>
                </a:solidFill>
                <a:latin typeface="Source Sans Pro"/>
                <a:ea typeface="Source Sans Pro"/>
              </a:rPr>
              <a:t>Cliquez sur « OK » puis « Enregistrer »</a:t>
            </a:r>
            <a:endParaRPr lang="fr-FR" sz="3600" b="0" strike="noStrike" spc="-1">
              <a:solidFill>
                <a:schemeClr val="dk1"/>
              </a:solidFill>
              <a:latin typeface="Calibri"/>
            </a:endParaRPr>
          </a:p>
          <a:p>
            <a:pPr marL="356400" indent="-356400" defTabSz="1425600">
              <a:lnSpc>
                <a:spcPct val="150000"/>
              </a:lnSpc>
              <a:spcBef>
                <a:spcPts val="1559"/>
              </a:spcBef>
              <a:spcAft>
                <a:spcPts val="601"/>
              </a:spcAft>
              <a:buClr>
                <a:srgbClr val="000000"/>
              </a:buClr>
              <a:buFont typeface="Arial"/>
              <a:buChar char="•"/>
              <a:defRPr/>
            </a:pPr>
            <a:r>
              <a:rPr lang="fr-FR" sz="3600" b="0" strike="noStrike" spc="-1">
                <a:solidFill>
                  <a:schemeClr val="dk1"/>
                </a:solidFill>
                <a:latin typeface="Source Sans Pro"/>
                <a:ea typeface="Source Sans Pro"/>
              </a:rPr>
              <a:t>Privilégier le format .pptx et un export au format .pdf</a:t>
            </a:r>
            <a:endParaRPr lang="fr-FR" sz="3600" b="0" strike="noStrike" spc="-1">
              <a:solidFill>
                <a:schemeClr val="dk1"/>
              </a:solidFill>
              <a:latin typeface="Calibri"/>
            </a:endParaRPr>
          </a:p>
          <a:p>
            <a:pPr indent="0" defTabSz="1425600">
              <a:lnSpc>
                <a:spcPct val="150000"/>
              </a:lnSpc>
              <a:spcBef>
                <a:spcPts val="780"/>
              </a:spcBef>
              <a:spcAft>
                <a:spcPts val="601"/>
              </a:spcAft>
              <a:buNone/>
              <a:tabLst>
                <a:tab pos="0" algn="l"/>
              </a:tabLst>
              <a:defRPr/>
            </a:pPr>
            <a:endParaRPr lang="fr-FR" sz="3600" b="0" strike="noStrike" spc="-1">
              <a:solidFill>
                <a:schemeClr val="dk1"/>
              </a:solidFill>
              <a:latin typeface="Calibri"/>
            </a:endParaRPr>
          </a:p>
        </p:txBody>
      </p:sp>
      <p:grpSp>
        <p:nvGrpSpPr>
          <p:cNvPr id="206" name="Groupe 5" descr="Popup d'enregistrement de document PPT en PDF qui présente les options à sélectionner pour rendre un PDF accessible"/>
          <p:cNvGrpSpPr/>
          <p:nvPr/>
        </p:nvGrpSpPr>
        <p:grpSpPr bwMode="auto">
          <a:xfrm>
            <a:off x="12096000" y="2091599"/>
            <a:ext cx="6624000" cy="7128000"/>
            <a:chOff x="12096000" y="2089800"/>
            <a:chExt cx="6624000" cy="7128000"/>
          </a:xfrm>
        </p:grpSpPr>
        <p:pic>
          <p:nvPicPr>
            <p:cNvPr id="207" name="Image 3" descr="Popup d'enregistrement de document PPT en PDF qui présente les options à sélectionner pour rendre un PDF accessible"/>
            <p:cNvPicPr/>
            <p:nvPr/>
          </p:nvPicPr>
          <p:blipFill>
            <a:blip r:embed="rId3"/>
            <a:srcRect l="82" r="105"/>
            <a:stretch/>
          </p:blipFill>
          <p:spPr bwMode="auto">
            <a:xfrm>
              <a:off x="12096000" y="2089800"/>
              <a:ext cx="6624000" cy="7128000"/>
            </a:xfrm>
            <a:prstGeom prst="rect">
              <a:avLst/>
            </a:prstGeom>
            <a:ln w="0">
              <a:noFill/>
            </a:ln>
          </p:spPr>
        </p:pic>
        <p:sp>
          <p:nvSpPr>
            <p:cNvPr id="208" name="Rectangle 4" descr="Popup d'enregistrement de document PPT en PDF qui présente les options à sélectionner pour rendre un PDF accessible"/>
            <p:cNvSpPr/>
            <p:nvPr/>
          </p:nvSpPr>
          <p:spPr bwMode="auto">
            <a:xfrm>
              <a:off x="12343320" y="7065720"/>
              <a:ext cx="4144320" cy="35172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sp>
          <p:nvSpPr>
            <p:cNvPr id="209" name="Rectangle 6" descr="Popup d'enregistrement de document PPT en PDF qui présente les options à sélectionner pour rendre un PDF accessible"/>
            <p:cNvSpPr/>
            <p:nvPr/>
          </p:nvSpPr>
          <p:spPr bwMode="auto">
            <a:xfrm>
              <a:off x="12338640" y="7842240"/>
              <a:ext cx="3532680" cy="35172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5" name="PlaceHolder 1"/>
          <p:cNvSpPr>
            <a:spLocks noGrp="1"/>
          </p:cNvSpPr>
          <p:nvPr>
            <p:ph type="title"/>
          </p:nvPr>
        </p:nvSpPr>
        <p:spPr bwMode="auto">
          <a:xfrm>
            <a:off x="647280" y="216360"/>
            <a:ext cx="17870760" cy="1487880"/>
          </a:xfrm>
          <a:prstGeom prst="rect">
            <a:avLst/>
          </a:prstGeom>
          <a:noFill/>
          <a:ln w="0">
            <a:noFill/>
          </a:ln>
        </p:spPr>
        <p:txBody>
          <a:bodyPr lIns="91440" tIns="45720" rIns="91440" bIns="45720" anchor="ctr">
            <a:normAutofit/>
          </a:bodyPr>
          <a:lstStyle/>
          <a:p>
            <a:pPr indent="0" defTabSz="1425600">
              <a:lnSpc>
                <a:spcPct val="90000"/>
              </a:lnSpc>
              <a:buNone/>
              <a:tabLst>
                <a:tab pos="0" algn="l"/>
              </a:tabLst>
              <a:defRPr/>
            </a:pPr>
            <a:r>
              <a:rPr lang="fr-FR" sz="6700" b="0" strike="noStrike" spc="-1">
                <a:solidFill>
                  <a:schemeClr val="dk1"/>
                </a:solidFill>
                <a:latin typeface="Source Sans Pro"/>
                <a:ea typeface="Source Sans Pro"/>
              </a:rPr>
              <a:t>Déroulé de la session</a:t>
            </a:r>
            <a:endParaRPr lang="fr-FR" sz="6700" b="0" strike="noStrike" spc="-1">
              <a:solidFill>
                <a:schemeClr val="dk1"/>
              </a:solidFill>
              <a:latin typeface="Calibri"/>
            </a:endParaRPr>
          </a:p>
        </p:txBody>
      </p:sp>
      <p:sp>
        <p:nvSpPr>
          <p:cNvPr id="56" name="PlaceHolder 2"/>
          <p:cNvSpPr>
            <a:spLocks noGrp="1"/>
          </p:cNvSpPr>
          <p:nvPr>
            <p:ph/>
          </p:nvPr>
        </p:nvSpPr>
        <p:spPr bwMode="auto">
          <a:xfrm>
            <a:off x="567720" y="1961640"/>
            <a:ext cx="17870760" cy="7128000"/>
          </a:xfrm>
          <a:prstGeom prst="rect">
            <a:avLst/>
          </a:prstGeom>
          <a:noFill/>
          <a:ln w="0">
            <a:noFill/>
          </a:ln>
        </p:spPr>
        <p:txBody>
          <a:bodyPr lIns="91440" tIns="45720" rIns="91440" bIns="45720" anchor="t">
            <a:noAutofit/>
          </a:bodyPr>
          <a:lstStyle/>
          <a:p>
            <a:pPr marL="457200" indent="-228600" defTabSz="1425600">
              <a:lnSpc>
                <a:spcPct val="150000"/>
              </a:lnSpc>
              <a:spcBef>
                <a:spcPts val="224"/>
              </a:spcBef>
              <a:buClr>
                <a:srgbClr val="000000"/>
              </a:buClr>
              <a:buFont typeface="Arial"/>
              <a:buChar char="•"/>
              <a:defRPr/>
            </a:pPr>
            <a:r>
              <a:rPr lang="fr-FR" sz="3600" b="1" strike="noStrike" spc="-1">
                <a:solidFill>
                  <a:srgbClr val="000000"/>
                </a:solidFill>
                <a:latin typeface="Source Sans Pro"/>
                <a:ea typeface="Source Sans Pro"/>
              </a:rPr>
              <a:t>Tester </a:t>
            </a:r>
            <a:r>
              <a:rPr lang="fr-FR" sz="3600" b="1" strike="noStrike" spc="0">
                <a:solidFill>
                  <a:srgbClr val="000000"/>
                </a:solidFill>
                <a:latin typeface="Source Sans Pro"/>
                <a:ea typeface="Source Sans Pro"/>
              </a:rPr>
              <a:t>l’accessibilité numérique </a:t>
            </a:r>
            <a:r>
              <a:rPr lang="fr-FR" sz="3600" b="0" i="0" u="none" strike="noStrike" cap="none" spc="0">
                <a:solidFill>
                  <a:srgbClr val="000000"/>
                </a:solidFill>
                <a:latin typeface="Source Sans Pro"/>
                <a:ea typeface="Source Sans Pro"/>
                <a:cs typeface="Source Sans Pro"/>
              </a:rPr>
              <a:t>(40 min.)</a:t>
            </a:r>
            <a:endParaRPr sz="3600" b="1" strike="noStrike" spc="-1">
              <a:solidFill>
                <a:schemeClr val="dk1"/>
              </a:solidFill>
              <a:latin typeface="Calibri"/>
            </a:endParaRPr>
          </a:p>
          <a:p>
            <a:pPr marL="1170000" lvl="1" indent="-228600" defTabSz="1425600">
              <a:lnSpc>
                <a:spcPct val="150000"/>
              </a:lnSpc>
              <a:spcBef>
                <a:spcPts val="224"/>
              </a:spcBef>
              <a:buClr>
                <a:srgbClr val="000000"/>
              </a:buClr>
              <a:buFont typeface="Arial"/>
              <a:buChar char="•"/>
              <a:defRPr/>
            </a:pPr>
            <a:r>
              <a:rPr lang="fr-FR" sz="3200" b="0" strike="noStrike" spc="-1">
                <a:solidFill>
                  <a:srgbClr val="000000"/>
                </a:solidFill>
                <a:latin typeface="Source Sans Pro"/>
                <a:ea typeface="Source Sans Pro"/>
              </a:rPr>
              <a:t>Mise en situation d’accessibilité numérique simulée</a:t>
            </a:r>
            <a:endParaRPr lang="fr-FR" sz="3200" b="0" strike="noStrike" spc="-1">
              <a:solidFill>
                <a:schemeClr val="dk1"/>
              </a:solidFill>
              <a:latin typeface="Calibri"/>
            </a:endParaRPr>
          </a:p>
          <a:p>
            <a:pPr marL="1170000" lvl="1" indent="-228600" defTabSz="1425600">
              <a:lnSpc>
                <a:spcPct val="150000"/>
              </a:lnSpc>
              <a:spcBef>
                <a:spcPts val="224"/>
              </a:spcBef>
              <a:buClr>
                <a:srgbClr val="000000"/>
              </a:buClr>
              <a:buFont typeface="Arial"/>
              <a:buChar char="•"/>
              <a:defRPr/>
            </a:pPr>
            <a:r>
              <a:rPr lang="fr-FR" sz="3200" b="0" strike="noStrike" spc="-1">
                <a:solidFill>
                  <a:srgbClr val="000000"/>
                </a:solidFill>
                <a:latin typeface="Source Sans Pro"/>
                <a:ea typeface="Source Sans Pro"/>
              </a:rPr>
              <a:t>Débrief</a:t>
            </a:r>
            <a:endParaRPr lang="fr-FR" sz="32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3600" b="1" strike="noStrike" spc="-1">
                <a:solidFill>
                  <a:srgbClr val="000000"/>
                </a:solidFill>
                <a:latin typeface="Source Sans Pro"/>
                <a:ea typeface="Source Sans Pro"/>
              </a:rPr>
              <a:t>Découvrir les enjeux</a:t>
            </a:r>
            <a:r>
              <a:rPr lang="fr-FR" sz="3600" b="0" strike="noStrike" spc="0">
                <a:solidFill>
                  <a:srgbClr val="000000"/>
                </a:solidFill>
                <a:latin typeface="Source Sans Pro"/>
                <a:ea typeface="Source Sans Pro"/>
              </a:rPr>
              <a:t> de l’accessibilité numérique (15 min.)</a:t>
            </a:r>
            <a:endParaRPr lang="fr-FR" sz="36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3600" b="1" strike="noStrike" spc="-1">
                <a:solidFill>
                  <a:srgbClr val="000000"/>
                </a:solidFill>
                <a:latin typeface="Source Sans Pro"/>
                <a:ea typeface="Source Sans Pro"/>
              </a:rPr>
              <a:t>Identifier les grandes lignes directrices</a:t>
            </a:r>
            <a:r>
              <a:rPr lang="fr-FR" sz="3600" b="0" strike="noStrike" spc="0">
                <a:solidFill>
                  <a:srgbClr val="000000"/>
                </a:solidFill>
                <a:latin typeface="Source Sans Pro"/>
                <a:ea typeface="Source Sans Pro"/>
              </a:rPr>
              <a:t> d’un document accessible (TP 45 min.)</a:t>
            </a:r>
            <a:endParaRPr lang="fr-FR" sz="36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3600" b="0" strike="noStrike" spc="-1">
                <a:solidFill>
                  <a:srgbClr val="000000"/>
                </a:solidFill>
                <a:latin typeface="Source Sans Pro"/>
                <a:ea typeface="Source Sans Pro"/>
              </a:rPr>
              <a:t>Pause (10 min.) </a:t>
            </a:r>
            <a:endParaRPr lang="fr-FR" sz="36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3600" b="0" strike="noStrike" spc="-1">
                <a:solidFill>
                  <a:srgbClr val="000000"/>
                </a:solidFill>
                <a:latin typeface="Source Sans Pro"/>
                <a:ea typeface="Source Sans Pro"/>
              </a:rPr>
              <a:t>Restituer les grands principes identifiés lors du TP (30 min.)</a:t>
            </a:r>
            <a:endParaRPr lang="fr-FR" sz="3600" b="0" strike="noStrike" spc="-1">
              <a:solidFill>
                <a:schemeClr val="dk1"/>
              </a:solidFill>
              <a:latin typeface="Calibri"/>
            </a:endParaRPr>
          </a:p>
          <a:p>
            <a:pPr marL="457200" indent="-228600" defTabSz="1425600">
              <a:lnSpc>
                <a:spcPct val="150000"/>
              </a:lnSpc>
              <a:spcBef>
                <a:spcPts val="224"/>
              </a:spcBef>
              <a:buClr>
                <a:srgbClr val="000000"/>
              </a:buClr>
              <a:buFont typeface="Arial"/>
              <a:buChar char="•"/>
              <a:defRPr/>
            </a:pPr>
            <a:r>
              <a:rPr lang="fr-FR" sz="3600" b="1" strike="noStrike" spc="-1">
                <a:solidFill>
                  <a:srgbClr val="000000"/>
                </a:solidFill>
                <a:latin typeface="Source Sans Pro"/>
                <a:ea typeface="Source Sans Pro"/>
              </a:rPr>
              <a:t>Comprendre les normes et grands principes </a:t>
            </a:r>
            <a:r>
              <a:rPr lang="fr-FR" sz="3600" b="0" strike="noStrike" spc="0">
                <a:solidFill>
                  <a:srgbClr val="000000"/>
                </a:solidFill>
                <a:latin typeface="Source Sans Pro"/>
                <a:ea typeface="Source Sans Pro"/>
              </a:rPr>
              <a:t>de l’accessibilité numérique (20 min.)</a:t>
            </a:r>
            <a:endParaRPr lang="fr-FR" sz="3600" b="0" strike="noStrike" spc="-1">
              <a:solidFill>
                <a:schemeClr val="dk1"/>
              </a:solidFill>
              <a:latin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0" name="PlaceHolder 1"/>
          <p:cNvSpPr>
            <a:spLocks noGrp="1"/>
          </p:cNvSpPr>
          <p:nvPr>
            <p:ph type="title"/>
          </p:nvPr>
        </p:nvSpPr>
        <p:spPr bwMode="auto">
          <a:xfrm>
            <a:off x="635040" y="689040"/>
            <a:ext cx="17870760" cy="69192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Vérifier l’accessibilité </a:t>
            </a:r>
            <a:endParaRPr lang="fr-FR" sz="7000" b="0" strike="noStrike" spc="-1">
              <a:solidFill>
                <a:schemeClr val="dk1"/>
              </a:solidFill>
              <a:latin typeface="Calibri"/>
            </a:endParaRPr>
          </a:p>
        </p:txBody>
      </p:sp>
      <p:sp>
        <p:nvSpPr>
          <p:cNvPr id="211" name="PlaceHolder 2"/>
          <p:cNvSpPr>
            <a:spLocks noGrp="1"/>
          </p:cNvSpPr>
          <p:nvPr>
            <p:ph/>
          </p:nvPr>
        </p:nvSpPr>
        <p:spPr bwMode="auto">
          <a:xfrm>
            <a:off x="635040" y="2033640"/>
            <a:ext cx="17870760" cy="1507320"/>
          </a:xfrm>
          <a:prstGeom prst="rect">
            <a:avLst/>
          </a:prstGeom>
          <a:noFill/>
          <a:ln w="0">
            <a:noFill/>
          </a:ln>
        </p:spPr>
        <p:txBody>
          <a:bodyPr lIns="91440" tIns="45720" rIns="91440" bIns="45720" anchor="t">
            <a:normAutofit fontScale="94722" lnSpcReduction="10000"/>
          </a:bodyPr>
          <a:lstStyle/>
          <a:p>
            <a:pPr marL="356400" indent="-356400" defTabSz="1425600">
              <a:lnSpc>
                <a:spcPct val="150000"/>
              </a:lnSpc>
              <a:spcAft>
                <a:spcPts val="601"/>
              </a:spcAft>
              <a:buClr>
                <a:srgbClr val="000000"/>
              </a:buClr>
              <a:buFont typeface="Arial"/>
              <a:buChar char="•"/>
              <a:defRPr/>
            </a:pPr>
            <a:r>
              <a:rPr lang="fr-FR" sz="3600" b="0" strike="noStrike" spc="-1">
                <a:solidFill>
                  <a:schemeClr val="dk1"/>
                </a:solidFill>
                <a:latin typeface="Source Sans Pro"/>
                <a:ea typeface="Source Sans Pro"/>
              </a:rPr>
              <a:t>Powerpoint et Word proposent un vérificateur d'accessibilité intégré. Le vérificateur vous propose des recommandations tout au long de la création du contenu.</a:t>
            </a:r>
            <a:endParaRPr lang="fr-FR" sz="3600" b="0" strike="noStrike" spc="-1">
              <a:solidFill>
                <a:schemeClr val="dk1"/>
              </a:solidFill>
              <a:latin typeface="Calibri"/>
            </a:endParaRPr>
          </a:p>
        </p:txBody>
      </p:sp>
      <p:grpSp>
        <p:nvGrpSpPr>
          <p:cNvPr id="979299513" name="Groupe 979299512" descr="Sélectionner le vérificateur d'accessibilité das une interface PPT"/>
          <p:cNvGrpSpPr/>
          <p:nvPr/>
        </p:nvGrpSpPr>
        <p:grpSpPr bwMode="auto">
          <a:xfrm>
            <a:off x="640800" y="3906000"/>
            <a:ext cx="10281599" cy="5256000"/>
            <a:chOff x="0" y="0"/>
            <a:chExt cx="10281599" cy="5256000"/>
          </a:xfrm>
        </p:grpSpPr>
        <p:pic>
          <p:nvPicPr>
            <p:cNvPr id="212" name="Image 4" descr="Sélectionner le vérificateur d'accessibilité das une interface PPT"/>
            <p:cNvPicPr/>
            <p:nvPr/>
          </p:nvPicPr>
          <p:blipFill>
            <a:blip r:embed="rId3"/>
            <a:stretch/>
          </p:blipFill>
          <p:spPr bwMode="auto">
            <a:xfrm>
              <a:off x="0" y="0"/>
              <a:ext cx="10281240" cy="5194440"/>
            </a:xfrm>
            <a:prstGeom prst="rect">
              <a:avLst/>
            </a:prstGeom>
            <a:ln w="0">
              <a:noFill/>
            </a:ln>
          </p:spPr>
        </p:pic>
        <p:sp>
          <p:nvSpPr>
            <p:cNvPr id="213" name="Rectangle 5" descr="Sélectionner le vérificateur d'accessibilité das une interface PPT"/>
            <p:cNvSpPr/>
            <p:nvPr/>
          </p:nvSpPr>
          <p:spPr bwMode="auto">
            <a:xfrm>
              <a:off x="1157998" y="4968719"/>
              <a:ext cx="2015427" cy="28728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sp>
          <p:nvSpPr>
            <p:cNvPr id="214" name="Rectangle 6" descr="Sélectionner le vérificateur d'accessibilité das une interface PPT"/>
            <p:cNvSpPr/>
            <p:nvPr/>
          </p:nvSpPr>
          <p:spPr bwMode="auto">
            <a:xfrm>
              <a:off x="8286328" y="959398"/>
              <a:ext cx="1995270" cy="213660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defTabSz="457200">
                <a:lnSpc>
                  <a:spcPct val="100000"/>
                </a:lnSpc>
                <a:defRPr/>
              </a:pPr>
              <a:endParaRPr lang="fr-FR" sz="1800" b="0" strike="noStrike" spc="-1">
                <a:solidFill>
                  <a:schemeClr val="lt1"/>
                </a:solidFill>
                <a:latin typeface="Calibri"/>
                <a:ea typeface="Arial"/>
              </a:endParaRPr>
            </a:p>
          </p:txBody>
        </p:sp>
      </p:grpSp>
      <p:sp>
        <p:nvSpPr>
          <p:cNvPr id="215" name="Espace réservé du contenu 2"/>
          <p:cNvSpPr/>
          <p:nvPr/>
        </p:nvSpPr>
        <p:spPr bwMode="auto">
          <a:xfrm>
            <a:off x="11591640" y="3905640"/>
            <a:ext cx="6336000" cy="433872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normAutofit fontScale="93333" lnSpcReduction="10000"/>
          </a:bodyPr>
          <a:lstStyle/>
          <a:p>
            <a:pPr defTabSz="1425600">
              <a:lnSpc>
                <a:spcPct val="170000"/>
              </a:lnSpc>
              <a:spcAft>
                <a:spcPts val="601"/>
              </a:spcAft>
              <a:tabLst>
                <a:tab pos="0" algn="l"/>
              </a:tabLst>
              <a:defRPr/>
            </a:pPr>
            <a:r>
              <a:rPr lang="fr-FR" sz="3600" b="0" strike="noStrike" spc="-1">
                <a:solidFill>
                  <a:schemeClr val="dk1"/>
                </a:solidFill>
                <a:latin typeface="Source Sans Pro"/>
                <a:ea typeface="Source Sans Pro"/>
              </a:rPr>
              <a:t>Pour l’afficher : cliquez avec le bouton droit sur votre barre d’état en bas de la fenêtre. Sélectionnez « Vérificateur d’accessibilité ».</a:t>
            </a:r>
            <a:endParaRPr lang="fr-FR" sz="3600" b="0" strike="noStrike" spc="-1">
              <a:solidFill>
                <a:srgbClr val="000000"/>
              </a:solidFill>
              <a:latin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6" name="PlaceHolder 1"/>
          <p:cNvSpPr>
            <a:spLocks noGrp="1"/>
          </p:cNvSpPr>
          <p:nvPr>
            <p:ph type="title"/>
          </p:nvPr>
        </p:nvSpPr>
        <p:spPr bwMode="auto">
          <a:xfrm>
            <a:off x="635040" y="689040"/>
            <a:ext cx="17870760" cy="69192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Tester l’accessibilité</a:t>
            </a:r>
            <a:endParaRPr lang="fr-FR" sz="7000" b="0" strike="noStrike" spc="-1">
              <a:solidFill>
                <a:schemeClr val="dk1"/>
              </a:solidFill>
              <a:latin typeface="Calibri"/>
            </a:endParaRPr>
          </a:p>
        </p:txBody>
      </p:sp>
      <p:sp>
        <p:nvSpPr>
          <p:cNvPr id="217" name="PlaceHolder 2"/>
          <p:cNvSpPr>
            <a:spLocks noGrp="1"/>
          </p:cNvSpPr>
          <p:nvPr>
            <p:ph/>
          </p:nvPr>
        </p:nvSpPr>
        <p:spPr bwMode="auto">
          <a:xfrm>
            <a:off x="635040" y="2829960"/>
            <a:ext cx="17870760" cy="4161240"/>
          </a:xfrm>
          <a:prstGeom prst="rect">
            <a:avLst/>
          </a:prstGeom>
          <a:noFill/>
          <a:ln w="0">
            <a:noFill/>
          </a:ln>
        </p:spPr>
        <p:txBody>
          <a:bodyPr lIns="91440" tIns="45720" rIns="91440" bIns="45720" anchor="t">
            <a:normAutofit/>
          </a:bodyPr>
          <a:lstStyle/>
          <a:p>
            <a:pPr marL="356400" indent="-356400" defTabSz="1425600">
              <a:lnSpc>
                <a:spcPct val="90000"/>
              </a:lnSpc>
              <a:spcBef>
                <a:spcPts val="1559"/>
              </a:spcBef>
              <a:buClr>
                <a:srgbClr val="000000"/>
              </a:buClr>
              <a:buFont typeface="Arial"/>
              <a:buChar char="•"/>
              <a:defRPr/>
            </a:pPr>
            <a:r>
              <a:rPr lang="fr-FR" sz="3600" b="0" strike="noStrike" spc="-1">
                <a:solidFill>
                  <a:schemeClr val="dk1"/>
                </a:solidFill>
                <a:latin typeface="Source Sans Pro"/>
                <a:ea typeface="Source Sans Pro"/>
              </a:rPr>
              <a:t>Pour les utilisateurs Windows </a:t>
            </a:r>
            <a:endParaRPr lang="fr-FR" sz="3600" b="0" strike="noStrike" spc="-1">
              <a:solidFill>
                <a:schemeClr val="dk1"/>
              </a:solidFill>
              <a:latin typeface="Calibri"/>
            </a:endParaRPr>
          </a:p>
          <a:p>
            <a:pPr marL="1069200" lvl="1" indent="-356400" defTabSz="1425600">
              <a:lnSpc>
                <a:spcPct val="90000"/>
              </a:lnSpc>
              <a:spcBef>
                <a:spcPts val="780"/>
              </a:spcBef>
              <a:buClr>
                <a:srgbClr val="000000"/>
              </a:buClr>
              <a:buFont typeface="Courier New"/>
              <a:buChar char="o"/>
              <a:defRPr/>
            </a:pPr>
            <a:r>
              <a:rPr lang="fr-FR" sz="3200" b="0" u="sng" strike="noStrike" spc="-1">
                <a:solidFill>
                  <a:schemeClr val="dk1"/>
                </a:solidFill>
                <a:latin typeface="Source Sans Pro"/>
                <a:ea typeface="Source Sans Pro"/>
                <a:hlinkClick r:id="rId3" tooltip="https://www.nvda.fr"/>
              </a:rPr>
              <a:t>NVDA</a:t>
            </a:r>
            <a:r>
              <a:rPr lang="fr-FR" sz="3200" b="0" strike="noStrike" spc="-1">
                <a:solidFill>
                  <a:schemeClr val="dk1"/>
                </a:solidFill>
                <a:latin typeface="Source Sans Pro"/>
                <a:ea typeface="Source Sans Pro"/>
              </a:rPr>
              <a:t> est un lecteur d’écran gratuit, open source et portable</a:t>
            </a:r>
            <a:endParaRPr lang="fr-FR" sz="3200" b="0" strike="noStrike" spc="-1">
              <a:solidFill>
                <a:schemeClr val="dk1"/>
              </a:solidFill>
              <a:latin typeface="Calibri"/>
            </a:endParaRPr>
          </a:p>
          <a:p>
            <a:pPr marL="1069200" lvl="1" indent="-356400" defTabSz="1425600">
              <a:lnSpc>
                <a:spcPct val="90000"/>
              </a:lnSpc>
              <a:spcBef>
                <a:spcPts val="780"/>
              </a:spcBef>
              <a:buClr>
                <a:srgbClr val="000000"/>
              </a:buClr>
              <a:buFont typeface="Courier New"/>
              <a:buChar char="o"/>
              <a:defRPr/>
            </a:pPr>
            <a:r>
              <a:rPr lang="fr-FR" sz="3200" b="0" strike="noStrike" spc="-1">
                <a:solidFill>
                  <a:schemeClr val="dk1"/>
                </a:solidFill>
                <a:latin typeface="Source Sans Pro"/>
                <a:ea typeface="Source Sans Pro"/>
              </a:rPr>
              <a:t>Raccourci pour lire tout un document : NVDA (inser) +flèche bas</a:t>
            </a:r>
            <a:endParaRPr lang="fr-FR" sz="3200" b="0" strike="noStrike" spc="-1">
              <a:solidFill>
                <a:schemeClr val="dk1"/>
              </a:solidFill>
              <a:latin typeface="Calibri"/>
            </a:endParaRPr>
          </a:p>
          <a:p>
            <a:pPr indent="0" defTabSz="1425600">
              <a:lnSpc>
                <a:spcPct val="90000"/>
              </a:lnSpc>
              <a:spcBef>
                <a:spcPts val="1559"/>
              </a:spcBef>
              <a:buNone/>
              <a:tabLst>
                <a:tab pos="0" algn="l"/>
              </a:tabLst>
              <a:defRPr/>
            </a:pPr>
            <a:endParaRPr lang="fr-FR" sz="3600" b="0" strike="noStrike" spc="-1">
              <a:solidFill>
                <a:schemeClr val="dk1"/>
              </a:solidFill>
              <a:latin typeface="Calibri"/>
            </a:endParaRPr>
          </a:p>
          <a:p>
            <a:pPr marL="356400" indent="-356400" defTabSz="1425600">
              <a:lnSpc>
                <a:spcPct val="90000"/>
              </a:lnSpc>
              <a:spcBef>
                <a:spcPts val="1559"/>
              </a:spcBef>
              <a:buClr>
                <a:srgbClr val="000000"/>
              </a:buClr>
              <a:buFont typeface="Arial"/>
              <a:buChar char="•"/>
              <a:tabLst>
                <a:tab pos="0" algn="l"/>
              </a:tabLst>
              <a:defRPr/>
            </a:pPr>
            <a:r>
              <a:rPr lang="fr-FR" sz="3600" b="0" strike="noStrike" spc="-1">
                <a:solidFill>
                  <a:schemeClr val="dk1"/>
                </a:solidFill>
                <a:latin typeface="Source Sans Pro"/>
                <a:ea typeface="Source Sans Pro"/>
              </a:rPr>
              <a:t>Pour les utilisateurs Apple : </a:t>
            </a:r>
            <a:r>
              <a:rPr lang="fr-FR" sz="3600" b="0" u="sng" strike="noStrike" spc="-1">
                <a:solidFill>
                  <a:schemeClr val="dk1"/>
                </a:solidFill>
                <a:latin typeface="Source Sans Pro"/>
                <a:ea typeface="Source Sans Pro"/>
                <a:hlinkClick r:id="rId4" tooltip="https://www.apple.com/fr/accessibility/vision/"/>
              </a:rPr>
              <a:t>Vision</a:t>
            </a:r>
            <a:endParaRPr lang="fr-FR" sz="3600" b="0" strike="noStrike" spc="-1">
              <a:solidFill>
                <a:schemeClr val="dk1"/>
              </a:solidFill>
              <a:latin typeface="Calibri"/>
            </a:endParaRPr>
          </a:p>
          <a:p>
            <a:pPr marL="356400" indent="-356400" defTabSz="1425600">
              <a:lnSpc>
                <a:spcPct val="90000"/>
              </a:lnSpc>
              <a:spcBef>
                <a:spcPts val="1559"/>
              </a:spcBef>
              <a:buClr>
                <a:srgbClr val="000000"/>
              </a:buClr>
              <a:buFont typeface="Arial"/>
              <a:buChar char="•"/>
              <a:tabLst>
                <a:tab pos="0" algn="l"/>
              </a:tabLst>
              <a:defRPr/>
            </a:pPr>
            <a:r>
              <a:rPr lang="fr-FR" sz="3600" b="0" strike="noStrike" spc="-1">
                <a:solidFill>
                  <a:schemeClr val="dk1"/>
                </a:solidFill>
                <a:latin typeface="Source Sans Pro"/>
                <a:ea typeface="Source Sans Pro"/>
              </a:rPr>
              <a:t>Pour les utilisateurs Linux : </a:t>
            </a:r>
            <a:r>
              <a:rPr lang="fr-FR" sz="3600" b="0" u="sng" strike="noStrike" spc="-1">
                <a:solidFill>
                  <a:schemeClr val="dk1"/>
                </a:solidFill>
                <a:latin typeface="Source Sans Pro"/>
                <a:ea typeface="Source Sans Pro"/>
                <a:hlinkClick r:id="rId5" tooltip="https://accessdvlinux.fr/6-le-lecteur-d-ecran-orca"/>
              </a:rPr>
              <a:t>ORCA</a:t>
            </a:r>
            <a:endParaRPr lang="fr-FR" sz="3600" b="0" strike="noStrike" spc="-1">
              <a:solidFill>
                <a:schemeClr val="dk1"/>
              </a:solidFill>
              <a:latin typeface="Calibri"/>
            </a:endParaRPr>
          </a:p>
          <a:p>
            <a:pPr indent="0" defTabSz="1425600">
              <a:lnSpc>
                <a:spcPct val="90000"/>
              </a:lnSpc>
              <a:spcBef>
                <a:spcPts val="1559"/>
              </a:spcBef>
              <a:buNone/>
              <a:tabLst>
                <a:tab pos="0" algn="l"/>
              </a:tabLst>
              <a:defRPr/>
            </a:pPr>
            <a:endParaRPr lang="fr-FR" sz="3600" b="0" strike="noStrike" spc="-1">
              <a:solidFill>
                <a:schemeClr val="dk1"/>
              </a:solidFill>
              <a:latin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18" name="PlaceHolder 1"/>
          <p:cNvSpPr>
            <a:spLocks noGrp="1"/>
          </p:cNvSpPr>
          <p:nvPr>
            <p:ph type="title"/>
          </p:nvPr>
        </p:nvSpPr>
        <p:spPr bwMode="auto">
          <a:xfrm>
            <a:off x="635040" y="689040"/>
            <a:ext cx="17870760" cy="69192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Les outils pour vous aider</a:t>
            </a:r>
            <a:endParaRPr lang="fr-FR" sz="7000" b="0" strike="noStrike" spc="-1">
              <a:solidFill>
                <a:schemeClr val="dk1"/>
              </a:solidFill>
              <a:latin typeface="Calibri"/>
            </a:endParaRPr>
          </a:p>
        </p:txBody>
      </p:sp>
      <p:sp>
        <p:nvSpPr>
          <p:cNvPr id="219" name="PlaceHolder 2"/>
          <p:cNvSpPr>
            <a:spLocks noGrp="1"/>
          </p:cNvSpPr>
          <p:nvPr>
            <p:ph/>
          </p:nvPr>
        </p:nvSpPr>
        <p:spPr bwMode="auto">
          <a:xfrm>
            <a:off x="635040" y="2307240"/>
            <a:ext cx="17870760" cy="5921280"/>
          </a:xfrm>
          <a:prstGeom prst="rect">
            <a:avLst/>
          </a:prstGeom>
          <a:noFill/>
          <a:ln w="0">
            <a:noFill/>
          </a:ln>
        </p:spPr>
        <p:txBody>
          <a:bodyPr lIns="91440" tIns="45720" rIns="91440" bIns="45720" anchor="t">
            <a:noAutofit/>
          </a:bodyPr>
          <a:lstStyle/>
          <a:p>
            <a:pPr marL="356400" indent="-356400" defTabSz="1425600">
              <a:lnSpc>
                <a:spcPct val="150000"/>
              </a:lnSpc>
              <a:spcBef>
                <a:spcPts val="1559"/>
              </a:spcBef>
              <a:buClr>
                <a:srgbClr val="000000"/>
              </a:buClr>
              <a:buFont typeface="Arial"/>
              <a:buChar char="•"/>
              <a:defRPr/>
            </a:pPr>
            <a:r>
              <a:rPr lang="fr-FR" sz="3600" b="0" strike="noStrike" spc="-1">
                <a:solidFill>
                  <a:schemeClr val="dk1"/>
                </a:solidFill>
                <a:latin typeface="Source Sans Pro"/>
                <a:ea typeface="Source Sans Pro"/>
              </a:rPr>
              <a:t>Les grands principes d’accessibilité en bureautique : </a:t>
            </a:r>
            <a:r>
              <a:rPr lang="fr-FR" sz="3600" b="0" u="sng" strike="noStrike" spc="-1">
                <a:solidFill>
                  <a:schemeClr val="dk1"/>
                </a:solidFill>
                <a:latin typeface="Source Sans Pro"/>
                <a:ea typeface="Source Sans Pro"/>
                <a:hlinkClick r:id="rId3" tooltip="https://disic.github.io/guides-documents_bureautiques_accessibles/html/"/>
              </a:rPr>
              <a:t>Github</a:t>
            </a:r>
            <a:endParaRPr lang="fr-FR" sz="3600" b="0" strike="noStrike" spc="-1">
              <a:solidFill>
                <a:schemeClr val="dk1"/>
              </a:solidFill>
              <a:latin typeface="Calibri"/>
            </a:endParaRPr>
          </a:p>
          <a:p>
            <a:pPr marL="356400" indent="-356400" defTabSz="1425600">
              <a:lnSpc>
                <a:spcPct val="150000"/>
              </a:lnSpc>
              <a:spcBef>
                <a:spcPts val="1559"/>
              </a:spcBef>
              <a:buClr>
                <a:srgbClr val="000000"/>
              </a:buClr>
              <a:buFont typeface="Arial"/>
              <a:buChar char="•"/>
              <a:defRPr/>
            </a:pPr>
            <a:r>
              <a:rPr lang="fr-FR" sz="3600" b="0" strike="noStrike" spc="-1">
                <a:solidFill>
                  <a:schemeClr val="dk1"/>
                </a:solidFill>
                <a:latin typeface="Source Sans Pro"/>
                <a:ea typeface="Source Sans Pro"/>
              </a:rPr>
              <a:t>Le vérificateur d'accessibilité d</a:t>
            </a:r>
            <a:r>
              <a:rPr lang="fr-FR" sz="3600" b="0" u="sng" strike="noStrike" spc="-1">
                <a:solidFill>
                  <a:schemeClr val="dk1"/>
                </a:solidFill>
                <a:latin typeface="Source Sans Pro"/>
                <a:ea typeface="Source Sans Pro"/>
                <a:hlinkClick r:id="rId4" tooltip="https://support.microsoft.com/fr-fr/office/améliorer-l-accessibilité-à-l-aide-du-vérificateur-d-accessibilité-a16f6de0-2f39-4a2b-8bd8-5ad801426c7f"/>
              </a:rPr>
              <a:t>’Office : Suite Office</a:t>
            </a:r>
            <a:endParaRPr lang="fr-FR" sz="3600" b="0" strike="noStrike" spc="-1">
              <a:solidFill>
                <a:schemeClr val="dk1"/>
              </a:solidFill>
              <a:latin typeface="Calibri"/>
            </a:endParaRPr>
          </a:p>
          <a:p>
            <a:pPr marL="356400" indent="-356400" defTabSz="1425600">
              <a:lnSpc>
                <a:spcPct val="150000"/>
              </a:lnSpc>
              <a:spcBef>
                <a:spcPts val="1559"/>
              </a:spcBef>
              <a:buClr>
                <a:srgbClr val="000000"/>
              </a:buClr>
              <a:buFont typeface="Arial"/>
              <a:buChar char="•"/>
              <a:defRPr/>
            </a:pPr>
            <a:r>
              <a:rPr lang="fr-FR" sz="3600" b="0" strike="noStrike" spc="-1">
                <a:solidFill>
                  <a:schemeClr val="dk1"/>
                </a:solidFill>
                <a:latin typeface="Source Sans Pro"/>
                <a:ea typeface="Source Sans Pro"/>
              </a:rPr>
              <a:t>Un lecteur d'écran open source pour tester l’accessibilité : </a:t>
            </a:r>
            <a:r>
              <a:rPr lang="fr-FR" sz="3600" b="0" u="sng" strike="noStrike" spc="-1">
                <a:solidFill>
                  <a:schemeClr val="dk1"/>
                </a:solidFill>
                <a:latin typeface="Source Sans Pro"/>
                <a:ea typeface="Source Sans Pro"/>
                <a:hlinkClick r:id="rId5" tooltip="https://www.nvda.fr"/>
              </a:rPr>
              <a:t>NVDA</a:t>
            </a:r>
            <a:endParaRPr lang="fr-FR" sz="3600" b="0" strike="noStrike" spc="-1">
              <a:solidFill>
                <a:schemeClr val="dk1"/>
              </a:solidFill>
              <a:latin typeface="Calibri"/>
            </a:endParaRPr>
          </a:p>
          <a:p>
            <a:pPr marL="356400" marR="0" indent="-356400" algn="l" defTabSz="1425600">
              <a:lnSpc>
                <a:spcPct val="150000"/>
              </a:lnSpc>
              <a:spcBef>
                <a:spcPts val="1558"/>
              </a:spcBef>
              <a:spcAft>
                <a:spcPts val="0"/>
              </a:spcAft>
              <a:buClr>
                <a:srgbClr val="000000"/>
              </a:buClr>
              <a:buFont typeface="Arial"/>
              <a:buChar char="•"/>
              <a:defRPr/>
            </a:pPr>
            <a:r>
              <a:rPr lang="fr-FR" sz="3600" b="0" i="0" u="none" strike="noStrike" cap="none" spc="0">
                <a:solidFill>
                  <a:schemeClr val="dk1"/>
                </a:solidFill>
                <a:latin typeface="Source Sans Pro"/>
                <a:ea typeface="Source Sans Pro"/>
                <a:cs typeface="Source Sans Pro"/>
              </a:rPr>
              <a:t>Un outil de traduction et de transcription instantanées avec ou sans support : </a:t>
            </a:r>
            <a:r>
              <a:rPr lang="fr-FR" sz="3600" b="0" i="0" u="sng" strike="noStrike" cap="none" spc="0">
                <a:solidFill>
                  <a:schemeClr val="dk1"/>
                </a:solidFill>
                <a:latin typeface="Source Sans Pro"/>
                <a:ea typeface="Source Sans Pro"/>
                <a:cs typeface="Source Sans Pro"/>
                <a:hlinkClick r:id="rId6" tooltip="https://automatictranslator.sciences.univ-nantes.fr/AutomaticTranslator/scenarios.php"/>
              </a:rPr>
              <a:t>OMIST</a:t>
            </a:r>
            <a:endParaRPr lang="fr-FR" sz="3600" b="0" strike="noStrike" spc="0">
              <a:solidFill>
                <a:schemeClr val="dk1"/>
              </a:solidFill>
              <a:latin typeface="Calibri"/>
            </a:endParaRPr>
          </a:p>
          <a:p>
            <a:pPr marL="356400" indent="-356400" defTabSz="1425600">
              <a:lnSpc>
                <a:spcPct val="150000"/>
              </a:lnSpc>
              <a:spcBef>
                <a:spcPts val="1559"/>
              </a:spcBef>
              <a:buClr>
                <a:srgbClr val="000000"/>
              </a:buClr>
              <a:buFont typeface="Arial"/>
              <a:buChar char="•"/>
              <a:defRPr/>
            </a:pPr>
            <a:r>
              <a:rPr lang="fr-FR" sz="3600" b="0" strike="noStrike" spc="-1">
                <a:solidFill>
                  <a:schemeClr val="dk1"/>
                </a:solidFill>
                <a:latin typeface="Source Sans Pro"/>
                <a:ea typeface="Source Sans Pro"/>
              </a:rPr>
              <a:t>Un site de simulation de plusieurs handicap : </a:t>
            </a:r>
            <a:r>
              <a:rPr lang="fr-FR" sz="3600" b="0" u="sng" strike="noStrike" spc="-1">
                <a:solidFill>
                  <a:schemeClr val="dk1"/>
                </a:solidFill>
                <a:latin typeface="Source Sans Pro"/>
                <a:ea typeface="Source Sans Pro"/>
                <a:hlinkClick r:id="rId7" tooltip="https://www.atalan.fr/agissons/fr/index.html"/>
              </a:rPr>
              <a:t>atalan    </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20"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CONCLUSION</a:t>
            </a:r>
            <a:endParaRPr lang="fr-FR" sz="7000" b="0" strike="noStrike" spc="-1">
              <a:solidFill>
                <a:schemeClr val="dk1"/>
              </a:solidFill>
              <a:latin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9008058" name="PlaceHolder 1"/>
          <p:cNvSpPr>
            <a:spLocks noGrp="1"/>
          </p:cNvSpPr>
          <p:nvPr>
            <p:ph type="title" idx="4294967295"/>
          </p:nvPr>
        </p:nvSpPr>
        <p:spPr bwMode="auto">
          <a:xfrm>
            <a:off x="635040" y="689040"/>
            <a:ext cx="17870760" cy="691920"/>
          </a:xfrm>
          <a:prstGeom prst="rect">
            <a:avLst/>
          </a:prstGeom>
          <a:noFill/>
          <a:ln w="0">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90000"/>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eaLnBrk="1" fontAlgn="auto" latinLnBrk="0" hangingPunct="1">
              <a:lnSpc>
                <a:spcPct val="90000"/>
              </a:lnSpc>
              <a:spcBef>
                <a:spcPts val="0"/>
              </a:spcBef>
              <a:spcAft>
                <a:spcPts val="0"/>
              </a:spcAft>
              <a:buClrTx/>
              <a:buSzTx/>
              <a:buFontTx/>
              <a:buNone/>
              <a:tabLst>
                <a:tab pos="0" algn="l"/>
              </a:tabLst>
              <a:defRPr/>
            </a:pPr>
            <a:r>
              <a:rPr kumimoji="0" lang="fr-FR" sz="7000" b="0" i="0" u="none" strike="noStrike" kern="0" cap="none" spc="0" normalizeH="0" baseline="0" noProof="0" dirty="0">
                <a:ln>
                  <a:noFill/>
                </a:ln>
                <a:solidFill>
                  <a:schemeClr val="dk1"/>
                </a:solidFill>
                <a:effectLst/>
                <a:uLnTx/>
                <a:uFillTx/>
                <a:latin typeface="Source Sans Pro"/>
                <a:ea typeface="Source Sans Pro"/>
                <a:cs typeface="+mj-cs"/>
              </a:rPr>
              <a:t>Les ressources à votre disposition</a:t>
            </a:r>
            <a:endParaRPr kumimoji="0" lang="fr-FR" sz="7000" b="0" i="0" u="none" strike="noStrike" kern="0" cap="none" spc="0" normalizeH="0" baseline="0" noProof="0" dirty="0">
              <a:ln>
                <a:noFill/>
              </a:ln>
              <a:solidFill>
                <a:schemeClr val="dk1"/>
              </a:solidFill>
              <a:effectLst/>
              <a:uLnTx/>
              <a:uFillTx/>
              <a:latin typeface="Calibri"/>
              <a:ea typeface="+mj-ea"/>
              <a:cs typeface="+mj-cs"/>
            </a:endParaRPr>
          </a:p>
        </p:txBody>
      </p:sp>
      <p:sp>
        <p:nvSpPr>
          <p:cNvPr id="1101714927" name="ZoneTexte 1101714926"/>
          <p:cNvSpPr txBox="1"/>
          <p:nvPr/>
        </p:nvSpPr>
        <p:spPr bwMode="auto">
          <a:xfrm>
            <a:off x="780673" y="1873528"/>
            <a:ext cx="17579851" cy="8612038"/>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marL="746482" indent="-746482" algn="l">
              <a:lnSpc>
                <a:spcPct val="114999"/>
              </a:lnSpc>
              <a:buFont typeface="Arial"/>
              <a:buChar char="•"/>
              <a:defRPr/>
            </a:pPr>
            <a:r>
              <a:rPr sz="6000" b="1" dirty="0" err="1"/>
              <a:t>Accéder</a:t>
            </a:r>
            <a:r>
              <a:rPr sz="6000" b="1" dirty="0"/>
              <a:t> aux supports </a:t>
            </a:r>
            <a:r>
              <a:rPr sz="6000" b="1" dirty="0" err="1"/>
              <a:t>partagés</a:t>
            </a:r>
            <a:r>
              <a:rPr sz="6000" b="1" dirty="0"/>
              <a:t> </a:t>
            </a:r>
            <a:r>
              <a:rPr sz="6000" b="1" dirty="0" err="1"/>
              <a:t>lors</a:t>
            </a:r>
            <a:r>
              <a:rPr sz="6000" b="1" dirty="0"/>
              <a:t> de </a:t>
            </a:r>
            <a:r>
              <a:rPr sz="6000" b="1" dirty="0" err="1"/>
              <a:t>cet</a:t>
            </a:r>
            <a:r>
              <a:rPr sz="6000" b="1" dirty="0"/>
              <a:t> atelier de « </a:t>
            </a:r>
            <a:r>
              <a:rPr sz="6000" b="1" dirty="0" err="1"/>
              <a:t>Sensibilisation</a:t>
            </a:r>
            <a:r>
              <a:rPr sz="6000" b="1" dirty="0"/>
              <a:t> » : </a:t>
            </a:r>
            <a:r>
              <a:rPr lang="fr-FR" sz="8000" b="1" i="0" u="sng" strike="noStrike" cap="none" spc="0" dirty="0">
                <a:solidFill>
                  <a:schemeClr val="hlink"/>
                </a:solidFill>
                <a:latin typeface="Calibri"/>
                <a:ea typeface="Calibri"/>
                <a:cs typeface="Calibri"/>
                <a:hlinkClick r:id="rId3" tooltip="https://urls.fr/eOB6FT"/>
              </a:rPr>
              <a:t>https://urls.fr/eOB6FT</a:t>
            </a:r>
          </a:p>
          <a:p>
            <a:pPr marL="746482" indent="-746482">
              <a:lnSpc>
                <a:spcPct val="114999"/>
              </a:lnSpc>
              <a:buFont typeface="Arial"/>
              <a:buChar char="•"/>
              <a:defRPr/>
            </a:pPr>
            <a:r>
              <a:rPr lang="fr-FR" sz="5400" dirty="0"/>
              <a:t>Télécharger une REL en cours de cocréation « </a:t>
            </a:r>
            <a:r>
              <a:rPr lang="fr-FR" sz="5400" b="1" dirty="0">
                <a:ea typeface="Calibri"/>
                <a:cs typeface="Calibri"/>
              </a:rPr>
              <a:t>Concevoir une ressource éducative accessible : lignes directrices » : </a:t>
            </a:r>
            <a:r>
              <a:rPr lang="fr-FR" sz="5400" u="sng" dirty="0">
                <a:solidFill>
                  <a:schemeClr val="hlink"/>
                </a:solidFill>
                <a:ea typeface="Calibri"/>
                <a:cs typeface="Calibri"/>
                <a:hlinkClick r:id="rId4" tooltip="https://urls.fr/soK5xM"/>
              </a:rPr>
              <a:t>https://urls.fr/soK5xM</a:t>
            </a:r>
            <a:endParaRPr lang="fr-FR" sz="6600" dirty="0"/>
          </a:p>
          <a:p>
            <a:pPr marL="571500" indent="-571500">
              <a:lnSpc>
                <a:spcPct val="150000"/>
              </a:lnSpc>
              <a:buFont typeface="Arial" panose="020B0604020202020204" pitchFamily="34" charset="0"/>
              <a:buChar char="•"/>
              <a:defRPr/>
            </a:pPr>
            <a:r>
              <a:rPr lang="fr-FR" sz="4400" dirty="0"/>
              <a:t>Une version stabilisée de cette REL sera publiée prochainement sur la plateforme NÉO de Nantes Université : </a:t>
            </a:r>
            <a:r>
              <a:rPr lang="fr-FR" sz="4400" u="sng" dirty="0">
                <a:hlinkClick r:id="rId5" tooltip="https://neo-rel.univ-nantes.fr"/>
              </a:rPr>
              <a:t>https://neo-rel.univ-nantes.fr</a:t>
            </a:r>
            <a:endParaRPr lang="fr-FR" sz="4400" dirty="0"/>
          </a:p>
          <a:p>
            <a:pPr marL="746482" indent="-746482" algn="l">
              <a:lnSpc>
                <a:spcPct val="114999"/>
              </a:lnSpc>
              <a:buFont typeface="Arial"/>
              <a:buChar char="•"/>
              <a:defRPr/>
            </a:pPr>
            <a:endParaRPr sz="6000" b="1"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32" name="PlaceHolder 1"/>
          <p:cNvSpPr>
            <a:spLocks noGrp="1"/>
          </p:cNvSpPr>
          <p:nvPr>
            <p:ph type="title"/>
          </p:nvPr>
        </p:nvSpPr>
        <p:spPr bwMode="auto">
          <a:xfrm>
            <a:off x="635040" y="689040"/>
            <a:ext cx="17870760" cy="69192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Évaluation de l’atelier </a:t>
            </a:r>
            <a:endParaRPr lang="fr-FR" sz="7000" b="0" strike="noStrike" spc="-1">
              <a:solidFill>
                <a:schemeClr val="dk1"/>
              </a:solidFill>
              <a:latin typeface="Calibri"/>
            </a:endParaRPr>
          </a:p>
        </p:txBody>
      </p:sp>
      <p:grpSp>
        <p:nvGrpSpPr>
          <p:cNvPr id="233" name="Groupe 3" descr="3 minutes d'activités" title="Pictogramme Temps"/>
          <p:cNvGrpSpPr/>
          <p:nvPr/>
        </p:nvGrpSpPr>
        <p:grpSpPr bwMode="auto">
          <a:xfrm>
            <a:off x="16692598" y="504000"/>
            <a:ext cx="1636560" cy="1428480"/>
            <a:chOff x="16768440" y="47520"/>
            <a:chExt cx="1636560" cy="1428480"/>
          </a:xfrm>
        </p:grpSpPr>
        <p:pic>
          <p:nvPicPr>
            <p:cNvPr id="234" name="Google Shape;518;p63" descr="3 minutes d'activités" title="Pictogramme Temps"/>
            <p:cNvPicPr/>
            <p:nvPr/>
          </p:nvPicPr>
          <p:blipFill>
            <a:blip r:embed="rId3"/>
            <a:srcRect l="11790" t="5492" r="9704" b="18043"/>
            <a:stretch/>
          </p:blipFill>
          <p:spPr bwMode="auto">
            <a:xfrm>
              <a:off x="16938720" y="47520"/>
              <a:ext cx="1466280" cy="1428480"/>
            </a:xfrm>
            <a:prstGeom prst="rect">
              <a:avLst/>
            </a:prstGeom>
            <a:ln w="0">
              <a:noFill/>
            </a:ln>
          </p:spPr>
        </p:pic>
        <p:sp>
          <p:nvSpPr>
            <p:cNvPr id="235" name="ZoneTexte 5" descr="3 minutes d'activités" title="Pictogramme Temps"/>
            <p:cNvSpPr/>
            <p:nvPr/>
          </p:nvSpPr>
          <p:spPr bwMode="auto">
            <a:xfrm>
              <a:off x="16768440" y="70200"/>
              <a:ext cx="808560" cy="552544"/>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3</a:t>
              </a:r>
              <a:endParaRPr lang="fr-FR" sz="3000" b="0" strike="noStrike" spc="-1">
                <a:solidFill>
                  <a:schemeClr val="accent6">
                    <a:lumMod val="50000"/>
                  </a:schemeClr>
                </a:solidFill>
                <a:latin typeface="Arial"/>
              </a:endParaRPr>
            </a:p>
          </p:txBody>
        </p:sp>
      </p:grpSp>
      <p:grpSp>
        <p:nvGrpSpPr>
          <p:cNvPr id="176511655" name="Groupe 176511654" descr="Le plus de l'atelier" title="Post-it"/>
          <p:cNvGrpSpPr/>
          <p:nvPr/>
        </p:nvGrpSpPr>
        <p:grpSpPr bwMode="auto">
          <a:xfrm>
            <a:off x="838596" y="2376729"/>
            <a:ext cx="8449200" cy="5598000"/>
            <a:chOff x="0" y="0"/>
            <a:chExt cx="8449200" cy="5598000"/>
          </a:xfrm>
        </p:grpSpPr>
        <p:pic>
          <p:nvPicPr>
            <p:cNvPr id="237" name="Image 7" descr="Le plus de l'atelier" title="Post-it"/>
            <p:cNvPicPr/>
            <p:nvPr/>
          </p:nvPicPr>
          <p:blipFill>
            <a:blip r:embed="rId4"/>
            <a:stretch/>
          </p:blipFill>
          <p:spPr bwMode="auto">
            <a:xfrm>
              <a:off x="0" y="0"/>
              <a:ext cx="8449200" cy="5598000"/>
            </a:xfrm>
            <a:prstGeom prst="rect">
              <a:avLst/>
            </a:prstGeom>
            <a:ln w="0">
              <a:noFill/>
            </a:ln>
          </p:spPr>
        </p:pic>
        <p:sp>
          <p:nvSpPr>
            <p:cNvPr id="238" name="ZoneTexte 8" descr="Le plus de l'atelier" title="Post-it"/>
            <p:cNvSpPr/>
            <p:nvPr/>
          </p:nvSpPr>
          <p:spPr bwMode="auto">
            <a:xfrm rot="20376590">
              <a:off x="3092371" y="2205360"/>
              <a:ext cx="2711776" cy="118763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algn="ctr" defTabSz="914400">
                <a:lnSpc>
                  <a:spcPct val="100000"/>
                </a:lnSpc>
                <a:defRPr/>
              </a:pPr>
              <a:r>
                <a:rPr lang="fr-FR" sz="3600" b="0" i="0" u="none" strike="noStrike" cap="none" spc="0">
                  <a:solidFill>
                    <a:schemeClr val="dk1"/>
                  </a:solidFill>
                  <a:latin typeface="Source Sans Pro"/>
                  <a:ea typeface="Source Sans Pro"/>
                  <a:cs typeface="Source Sans Pro"/>
                </a:rPr>
                <a:t>Ce qui m’a </a:t>
              </a:r>
              <a:endParaRPr sz="3600" b="0" strike="noStrike" spc="0">
                <a:solidFill>
                  <a:srgbClr val="000000"/>
                </a:solidFill>
                <a:latin typeface="Arial"/>
              </a:endParaRPr>
            </a:p>
            <a:p>
              <a:pPr algn="ctr">
                <a:defRPr/>
              </a:pPr>
              <a:r>
                <a:rPr lang="fr-FR" sz="3600" b="0" i="0" u="none" strike="noStrike" cap="none" spc="0">
                  <a:solidFill>
                    <a:schemeClr val="dk1"/>
                  </a:solidFill>
                  <a:latin typeface="Source Sans Pro"/>
                  <a:ea typeface="Source Sans Pro"/>
                  <a:cs typeface="Source Sans Pro"/>
                </a:rPr>
                <a:t>manqué</a:t>
              </a:r>
              <a:endParaRPr sz="3600"/>
            </a:p>
          </p:txBody>
        </p:sp>
      </p:grpSp>
      <p:grpSp>
        <p:nvGrpSpPr>
          <p:cNvPr id="1733874793" name="Groupe 1733874792" descr="Ce qui m'a manqué" title="Post it "/>
          <p:cNvGrpSpPr/>
          <p:nvPr/>
        </p:nvGrpSpPr>
        <p:grpSpPr bwMode="auto">
          <a:xfrm>
            <a:off x="8352000" y="1789200"/>
            <a:ext cx="8413200" cy="5572797"/>
            <a:chOff x="0" y="0"/>
            <a:chExt cx="8413200" cy="5572797"/>
          </a:xfrm>
        </p:grpSpPr>
        <p:pic>
          <p:nvPicPr>
            <p:cNvPr id="239" name="Image 9" descr="Ce qui m'a manqué" title="Post it "/>
            <p:cNvPicPr/>
            <p:nvPr/>
          </p:nvPicPr>
          <p:blipFill>
            <a:blip r:embed="rId5"/>
            <a:stretch/>
          </p:blipFill>
          <p:spPr bwMode="auto">
            <a:xfrm>
              <a:off x="0" y="0"/>
              <a:ext cx="8413200" cy="5572798"/>
            </a:xfrm>
            <a:prstGeom prst="rect">
              <a:avLst/>
            </a:prstGeom>
            <a:ln w="0">
              <a:noFill/>
            </a:ln>
          </p:spPr>
        </p:pic>
        <p:sp>
          <p:nvSpPr>
            <p:cNvPr id="240" name="Rectangle 1" descr="Ce qui m'a manqué" title="Post it "/>
            <p:cNvSpPr/>
            <p:nvPr/>
          </p:nvSpPr>
          <p:spPr bwMode="auto">
            <a:xfrm rot="20462400">
              <a:off x="3598066" y="2165040"/>
              <a:ext cx="1775688" cy="1233360"/>
            </a:xfrm>
            <a:prstGeom prst="rect">
              <a:avLst/>
            </a:prstGeom>
            <a:noFill/>
            <a:ln w="0">
              <a:noFill/>
            </a:ln>
          </p:spPr>
          <p:style>
            <a:lnRef idx="0">
              <a:srgbClr val="000000"/>
            </a:lnRef>
            <a:fillRef idx="0">
              <a:srgbClr val="000000"/>
            </a:fillRef>
            <a:effectRef idx="0">
              <a:srgbClr val="000000"/>
            </a:effectRef>
            <a:fontRef idx="minor"/>
          </p:style>
          <p:txBody>
            <a:bodyPr wrap="none" lIns="90000" tIns="45000" rIns="90000" bIns="45000" anchor="t">
              <a:spAutoFit/>
            </a:bodyPr>
            <a:lstStyle/>
            <a:p>
              <a:pPr defTabSz="914400">
                <a:lnSpc>
                  <a:spcPct val="100000"/>
                </a:lnSpc>
                <a:defRPr/>
              </a:pPr>
              <a:r>
                <a:rPr lang="fr-FR" sz="3750" b="0" i="0" u="none" strike="noStrike" cap="none" spc="0">
                  <a:solidFill>
                    <a:schemeClr val="dk1"/>
                  </a:solidFill>
                  <a:latin typeface="Source Sans Pro"/>
                  <a:ea typeface="Source Sans Pro"/>
                  <a:cs typeface="Source Sans Pro"/>
                </a:rPr>
                <a:t>Les + de </a:t>
              </a:r>
              <a:endParaRPr lang="fr-FR" sz="3750" b="0" i="0" u="none" strike="noStrike" cap="none" spc="0">
                <a:solidFill>
                  <a:schemeClr val="dk1"/>
                </a:solidFill>
                <a:latin typeface="Times New Roman"/>
                <a:cs typeface="Times New Roman"/>
              </a:endParaRPr>
            </a:p>
            <a:p>
              <a:pPr defTabSz="914400">
                <a:lnSpc>
                  <a:spcPct val="100000"/>
                </a:lnSpc>
                <a:defRPr/>
              </a:pPr>
              <a:r>
                <a:rPr lang="fr-FR" sz="3750" b="0" i="0" u="none" strike="noStrike" cap="none" spc="0">
                  <a:solidFill>
                    <a:schemeClr val="dk1"/>
                  </a:solidFill>
                  <a:latin typeface="Source Sans Pro"/>
                  <a:ea typeface="Source Sans Pro"/>
                  <a:cs typeface="Source Sans Pro"/>
                </a:rPr>
                <a:t>l’atelier</a:t>
              </a:r>
              <a:endParaRPr sz="3750" b="0" strike="noStrike" spc="0">
                <a:solidFill>
                  <a:srgbClr val="000000"/>
                </a:solidFill>
                <a:latin typeface="Arial"/>
              </a:endParaRPr>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76311955" name="PlaceHolder 1"/>
          <p:cNvSpPr>
            <a:spLocks noGrp="1"/>
          </p:cNvSpPr>
          <p:nvPr>
            <p:ph type="title"/>
          </p:nvPr>
        </p:nvSpPr>
        <p:spPr bwMode="auto">
          <a:xfrm>
            <a:off x="635040" y="689040"/>
            <a:ext cx="17870760" cy="691920"/>
          </a:xfrm>
          <a:prstGeom prst="rect">
            <a:avLst/>
          </a:prstGeom>
          <a:noFill/>
          <a:ln w="0">
            <a:noFill/>
          </a:ln>
        </p:spPr>
        <p:txBody>
          <a:bodyPr lIns="91440" tIns="45720" rIns="91440" bIns="45720" anchor="ctr">
            <a:normAutofit fontScale="90000"/>
          </a:bodyPr>
          <a:lstStyle/>
          <a:p>
            <a:pPr indent="0" defTabSz="1425600">
              <a:lnSpc>
                <a:spcPct val="90000"/>
              </a:lnSpc>
              <a:buNone/>
              <a:tabLst>
                <a:tab pos="0" algn="l"/>
              </a:tabLst>
              <a:defRPr/>
            </a:pPr>
            <a:r>
              <a:rPr lang="fr-FR" sz="7000" b="0" strike="noStrike" spc="0">
                <a:solidFill>
                  <a:schemeClr val="dk1"/>
                </a:solidFill>
                <a:latin typeface="Source Sans Pro"/>
                <a:ea typeface="Source Sans Pro"/>
              </a:rPr>
              <a:t>Bibliographie 1/3</a:t>
            </a:r>
            <a:endParaRPr sz="7000" b="0" strike="noStrike" spc="0">
              <a:solidFill>
                <a:schemeClr val="dk1"/>
              </a:solidFill>
              <a:latin typeface="Calibri"/>
            </a:endParaRPr>
          </a:p>
        </p:txBody>
      </p:sp>
      <p:sp>
        <p:nvSpPr>
          <p:cNvPr id="1518717048" name="PlaceHolder 2"/>
          <p:cNvSpPr>
            <a:spLocks noGrp="1"/>
          </p:cNvSpPr>
          <p:nvPr>
            <p:ph/>
          </p:nvPr>
        </p:nvSpPr>
        <p:spPr bwMode="auto">
          <a:xfrm>
            <a:off x="635040" y="2177640"/>
            <a:ext cx="17870760" cy="6808680"/>
          </a:xfrm>
          <a:prstGeom prst="rect">
            <a:avLst/>
          </a:prstGeom>
          <a:noFill/>
          <a:ln w="0">
            <a:noFill/>
          </a:ln>
        </p:spPr>
        <p:txBody>
          <a:bodyPr lIns="91440" tIns="45720" rIns="91440" bIns="45720" numCol="1" spcCol="0" anchor="t">
            <a:normAutofit/>
          </a:bodyPr>
          <a:lstStyle/>
          <a:p>
            <a:pPr marL="356400" indent="-356400" defTabSz="1425600">
              <a:lnSpc>
                <a:spcPct val="90000"/>
              </a:lnSpc>
              <a:spcBef>
                <a:spcPts val="1558"/>
              </a:spcBef>
              <a:buClr>
                <a:srgbClr val="000000"/>
              </a:buClr>
              <a:buFont typeface="Arial"/>
              <a:buChar char="•"/>
              <a:defRPr/>
            </a:pPr>
            <a:r>
              <a:rPr lang="fr-FR" sz="3600" b="0" strike="noStrike" spc="0">
                <a:solidFill>
                  <a:schemeClr val="dk1"/>
                </a:solidFill>
                <a:latin typeface="Source Sans Pro"/>
                <a:ea typeface="Source Sans Pro"/>
              </a:rPr>
              <a:t>Bergeron, L., Rousseau, N. &amp; Leclerc, M. (2011). La pédagogie universelle : au cœur de la planification de l’inclusion scolaire. Éducation et francophonie, 39(2), 87–104, sur </a:t>
            </a:r>
            <a:r>
              <a:rPr lang="fr-FR" sz="3600" b="0" u="sng" strike="noStrike" spc="0">
                <a:solidFill>
                  <a:schemeClr val="dk1"/>
                </a:solidFill>
                <a:latin typeface="Source Sans Pro"/>
                <a:ea typeface="Source Sans Pro"/>
                <a:hlinkClick r:id="rId3" tooltip="https://doi.org/10.7202/1007729ar"/>
              </a:rPr>
              <a:t>https://doi.org/10.7202/1007729ar</a:t>
            </a:r>
            <a:endParaRPr lang="fr-FR" sz="3600" b="0" strike="noStrike" spc="0">
              <a:solidFill>
                <a:schemeClr val="dk1"/>
              </a:solidFill>
              <a:latin typeface="Calibri"/>
            </a:endParaRPr>
          </a:p>
          <a:p>
            <a:pPr marL="356400" indent="-356400" defTabSz="1425600">
              <a:lnSpc>
                <a:spcPct val="170000"/>
              </a:lnSpc>
              <a:spcBef>
                <a:spcPts val="1558"/>
              </a:spcBef>
              <a:buClr>
                <a:srgbClr val="000000"/>
              </a:buClr>
              <a:buFont typeface="Arial"/>
              <a:buChar char="•"/>
              <a:defRPr/>
            </a:pPr>
            <a:r>
              <a:rPr lang="fr-FR" sz="3600" b="0" strike="noStrike" spc="0">
                <a:solidFill>
                  <a:schemeClr val="dk1"/>
                </a:solidFill>
                <a:latin typeface="Source Sans Pro"/>
                <a:ea typeface="Source Sans Pro"/>
              </a:rPr>
              <a:t>Connac, S. (2023) </a:t>
            </a:r>
            <a:r>
              <a:rPr lang="fr-FR" sz="3600" b="0" i="1" strike="noStrike" spc="0">
                <a:solidFill>
                  <a:schemeClr val="dk1"/>
                </a:solidFill>
                <a:latin typeface="Source Sans Pro"/>
                <a:ea typeface="Source Sans Pro"/>
              </a:rPr>
              <a:t>Enseigner sans exclure : la pédagogie du colibri</a:t>
            </a:r>
            <a:r>
              <a:rPr lang="fr-FR" sz="3600" b="0" strike="noStrike" spc="0">
                <a:solidFill>
                  <a:schemeClr val="dk1"/>
                </a:solidFill>
                <a:latin typeface="Source Sans Pro"/>
                <a:ea typeface="Source Sans Pro"/>
              </a:rPr>
              <a:t>, ESF Sciences humaines.</a:t>
            </a:r>
            <a:endParaRPr lang="fr-FR" sz="3600" b="0" strike="noStrike" spc="0">
              <a:solidFill>
                <a:schemeClr val="dk1"/>
              </a:solidFill>
              <a:latin typeface="Calibri"/>
            </a:endParaRPr>
          </a:p>
          <a:p>
            <a:pPr marL="356400" indent="-356400" defTabSz="1425600">
              <a:lnSpc>
                <a:spcPct val="90000"/>
              </a:lnSpc>
              <a:spcBef>
                <a:spcPts val="1558"/>
              </a:spcBef>
              <a:buClr>
                <a:srgbClr val="000000"/>
              </a:buClr>
              <a:buFont typeface="Arial"/>
              <a:buChar char="•"/>
              <a:defRPr/>
            </a:pPr>
            <a:r>
              <a:rPr lang="fr-FR" sz="3600" b="0" strike="noStrike" spc="0">
                <a:solidFill>
                  <a:schemeClr val="dk1"/>
                </a:solidFill>
                <a:latin typeface="Source Sans Pro"/>
                <a:ea typeface="Source Sans Pro"/>
              </a:rPr>
              <a:t>Directive européenne 2016/2012 disponible sur </a:t>
            </a:r>
            <a:r>
              <a:rPr lang="fr-FR" sz="3600" b="0" u="sng" strike="noStrike" spc="0">
                <a:solidFill>
                  <a:schemeClr val="dk1"/>
                </a:solidFill>
                <a:latin typeface="Source Sans Pro"/>
                <a:ea typeface="Source Sans Pro"/>
                <a:hlinkClick r:id="rId4" tooltip="https://eur-lex.europa.eu/legal-content"/>
              </a:rPr>
              <a:t>https://eur-lex.europa.eu/legal-content</a:t>
            </a:r>
            <a:endParaRPr lang="fr-FR" sz="3600" u="sng" spc="0">
              <a:solidFill>
                <a:schemeClr val="dk1"/>
              </a:solidFill>
              <a:latin typeface="Calibri"/>
            </a:endParaRPr>
          </a:p>
          <a:p>
            <a:pPr marL="356400" indent="-356400" defTabSz="1425600">
              <a:lnSpc>
                <a:spcPct val="90000"/>
              </a:lnSpc>
              <a:spcBef>
                <a:spcPts val="1558"/>
              </a:spcBef>
              <a:buClr>
                <a:srgbClr val="000000"/>
              </a:buClr>
              <a:buFont typeface="Arial"/>
              <a:buChar char="•"/>
              <a:defRPr/>
            </a:pPr>
            <a:r>
              <a:rPr lang="fr-FR" sz="3600" b="0" strike="noStrike" spc="0">
                <a:solidFill>
                  <a:schemeClr val="dk1"/>
                </a:solidFill>
                <a:latin typeface="Source Sans Pro"/>
                <a:ea typeface="Source Sans Pro"/>
              </a:rPr>
              <a:t>Dossier – Des outils numériques pour soutenir une approche pédagogique des apprentissages </a:t>
            </a:r>
            <a:r>
              <a:rPr lang="fr-FR" sz="3600" b="0" u="sng" strike="noStrike" spc="0">
                <a:solidFill>
                  <a:schemeClr val="dk1"/>
                </a:solidFill>
                <a:latin typeface="Source Sans Pro"/>
                <a:ea typeface="Source Sans Pro"/>
                <a:hlinkClick r:id="rId5" tooltip="https://www.profweb.ca/system/cms/files/files/000/004/174/original/Profweb_Dossier_Outils_numériques_et_CUA_TurgeonAVanDromA.pdf"/>
              </a:rPr>
              <a:t>https://www.profweb.ca/system/cms/files/files/000/004/174/original/Profweb_Dossier_Outils_num%C3%A9riques_et_CUA_TurgeonAVanDromA.pdf</a:t>
            </a:r>
            <a:endParaRPr lang="fr-FR" sz="3600" b="0" strike="noStrike" spc="0">
              <a:solidFill>
                <a:schemeClr val="dk1"/>
              </a:solidFill>
              <a:latin typeface="Calibri"/>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43" name="PlaceHolder 1"/>
          <p:cNvSpPr>
            <a:spLocks noGrp="1"/>
          </p:cNvSpPr>
          <p:nvPr>
            <p:ph type="title"/>
          </p:nvPr>
        </p:nvSpPr>
        <p:spPr bwMode="auto">
          <a:xfrm>
            <a:off x="635040" y="689040"/>
            <a:ext cx="17871120" cy="692280"/>
          </a:xfrm>
          <a:prstGeom prst="rect">
            <a:avLst/>
          </a:prstGeom>
          <a:noFill/>
          <a:ln w="0">
            <a:noFill/>
          </a:ln>
        </p:spPr>
        <p:txBody>
          <a:bodyPr lIns="91440" tIns="45720" rIns="91440" bIns="45720" anchor="ctr">
            <a:noAutofit/>
          </a:bodyPr>
          <a:lstStyle/>
          <a:p>
            <a:pPr indent="0" defTabSz="914400">
              <a:lnSpc>
                <a:spcPct val="90000"/>
              </a:lnSpc>
              <a:buNone/>
              <a:defRPr/>
            </a:pPr>
            <a:r>
              <a:rPr lang="fr-FR" sz="6300" b="0" strike="noStrike" spc="-1">
                <a:solidFill>
                  <a:schemeClr val="dk1"/>
                </a:solidFill>
                <a:latin typeface="Source Sans Pro"/>
                <a:ea typeface="Source Sans Pro"/>
              </a:rPr>
              <a:t>Bibliographie 2/3</a:t>
            </a:r>
            <a:endParaRPr>
              <a:highlight>
                <a:srgbClr val="FFFF00"/>
              </a:highlight>
            </a:endParaRPr>
          </a:p>
        </p:txBody>
      </p:sp>
      <p:sp>
        <p:nvSpPr>
          <p:cNvPr id="244" name="PlaceHolder 2"/>
          <p:cNvSpPr>
            <a:spLocks noGrp="1"/>
          </p:cNvSpPr>
          <p:nvPr>
            <p:ph/>
          </p:nvPr>
        </p:nvSpPr>
        <p:spPr bwMode="auto">
          <a:xfrm>
            <a:off x="635040" y="2181897"/>
            <a:ext cx="17871120" cy="5845996"/>
          </a:xfrm>
          <a:prstGeom prst="rect">
            <a:avLst/>
          </a:prstGeom>
          <a:noFill/>
          <a:ln w="0">
            <a:noFill/>
          </a:ln>
        </p:spPr>
        <p:txBody>
          <a:bodyPr lIns="91440" tIns="45720" rIns="91440" bIns="45720" numCol="1" spcCol="0" anchor="t">
            <a:normAutofit fontScale="92500" lnSpcReduction="20000"/>
          </a:bodyPr>
          <a:lstStyle/>
          <a:p>
            <a:pPr indent="0" defTabSz="914400">
              <a:lnSpc>
                <a:spcPct val="90000"/>
              </a:lnSpc>
              <a:spcBef>
                <a:spcPts val="1001"/>
              </a:spcBef>
              <a:buNone/>
              <a:tabLst>
                <a:tab pos="0" algn="l"/>
              </a:tabLst>
              <a:defRPr/>
            </a:pPr>
            <a:endParaRPr lang="fr-FR" sz="3600" b="0" strike="noStrike" spc="-1">
              <a:solidFill>
                <a:schemeClr val="dk1"/>
              </a:solidFill>
              <a:latin typeface="Source Sans Pro"/>
              <a:ea typeface="Source Sans Pro"/>
            </a:endParaRPr>
          </a:p>
          <a:p>
            <a:pPr marL="356400" indent="-356400" defTabSz="914400">
              <a:lnSpc>
                <a:spcPct val="120000"/>
              </a:lnSpc>
              <a:spcBef>
                <a:spcPts val="1559"/>
              </a:spcBef>
              <a:buClr>
                <a:srgbClr val="000000"/>
              </a:buClr>
              <a:buFont typeface="Arial"/>
              <a:buChar char="•"/>
              <a:tabLst>
                <a:tab pos="0" algn="l"/>
              </a:tabLst>
              <a:defRPr/>
            </a:pPr>
            <a:r>
              <a:rPr lang="fr-FR" sz="3600" spc="-1">
                <a:solidFill>
                  <a:schemeClr val="dk1"/>
                </a:solidFill>
                <a:latin typeface="Source Sans Pro"/>
                <a:ea typeface="Source Sans Pro"/>
              </a:rPr>
              <a:t>Eid, C. (2019) « La conception universelle de l’apprentissage : un « pont dynamique » entre une différenciation pédagogique et une évaluation humaniste ? », Contextes et didactiques [En ligne], 13 |, consulté le 14 septembre 2021. URL : http://journals.openedition.org/ced/846 ; DOI : </a:t>
            </a:r>
            <a:r>
              <a:rPr lang="fr-FR" sz="3600" u="sng" spc="-1">
                <a:solidFill>
                  <a:schemeClr val="dk1"/>
                </a:solidFill>
                <a:latin typeface="Source Sans Pro"/>
                <a:ea typeface="Source Sans Pro"/>
                <a:hlinkClick r:id="rId3" tooltip="https://doi.org/10.4000/ced.846"/>
              </a:rPr>
              <a:t>https://doi.org/10.4000/ced.846</a:t>
            </a:r>
            <a:endParaRPr lang="fr-FR" sz="3600" spc="-1">
              <a:solidFill>
                <a:schemeClr val="dk1"/>
              </a:solidFill>
              <a:latin typeface="Source Sans Pro"/>
              <a:ea typeface="Source Sans Pro"/>
            </a:endParaRPr>
          </a:p>
          <a:p>
            <a:pPr marL="356400" indent="-356400">
              <a:lnSpc>
                <a:spcPct val="120000"/>
              </a:lnSpc>
              <a:spcBef>
                <a:spcPts val="1559"/>
              </a:spcBef>
              <a:buClr>
                <a:srgbClr val="000000"/>
              </a:buClr>
              <a:buFont typeface="Arial"/>
              <a:buChar char="•"/>
              <a:tabLst>
                <a:tab pos="0" algn="l"/>
              </a:tabLst>
              <a:defRPr/>
            </a:pPr>
            <a:r>
              <a:rPr lang="fr-FR" sz="3600" spc="-1">
                <a:solidFill>
                  <a:schemeClr val="dk1"/>
                </a:solidFill>
                <a:latin typeface="Source Sans Pro"/>
                <a:ea typeface="Source Sans Pro"/>
              </a:rPr>
              <a:t>Lawton Henry,S.  (2021) Vue d'ensemble des standards d'accessibilité du W3C [en ligne]. [consulté le 10 novembre 2021]. Disponible sur </a:t>
            </a:r>
            <a:r>
              <a:rPr lang="fr-FR" sz="3600" u="sng" spc="-1">
                <a:solidFill>
                  <a:schemeClr val="dk1"/>
                </a:solidFill>
                <a:latin typeface="Source Sans Pro"/>
                <a:ea typeface="Source Sans Pro"/>
                <a:hlinkClick r:id="rId4" tooltip="https://www.w3.org/WAI/standards-guidelines/fr"/>
              </a:rPr>
              <a:t>https://www.w3.org/WAI/standards-guidelines/fr</a:t>
            </a:r>
            <a:endParaRPr lang="fr-FR" sz="3600" spc="-1">
              <a:solidFill>
                <a:schemeClr val="dk1"/>
              </a:solidFill>
              <a:latin typeface="Source Sans Pro"/>
              <a:ea typeface="Source Sans Pro"/>
            </a:endParaRPr>
          </a:p>
          <a:p>
            <a:pPr marL="356400" indent="-356400">
              <a:lnSpc>
                <a:spcPct val="120000"/>
              </a:lnSpc>
              <a:spcBef>
                <a:spcPts val="1559"/>
              </a:spcBef>
              <a:buClr>
                <a:srgbClr val="000000"/>
              </a:buClr>
              <a:buFont typeface="Arial"/>
              <a:buChar char="•"/>
              <a:tabLst>
                <a:tab pos="0" algn="l"/>
              </a:tabLst>
              <a:defRPr/>
            </a:pPr>
            <a:r>
              <a:rPr lang="fr-FR" sz="3600" spc="-1">
                <a:solidFill>
                  <a:schemeClr val="dk1"/>
                </a:solidFill>
                <a:latin typeface="Source Sans Pro"/>
                <a:ea typeface="Source Sans Pro"/>
              </a:rPr>
              <a:t>Lespinet-Najib,V. &amp; Pinède, N. Fractures corporelles // numériques, la question des inégalités numériques ... [en ligne]. FractureS corporelles // FractureS numériques, 2016 [consulté le 25 novembre 2024]. Disponible sur </a:t>
            </a:r>
            <a:r>
              <a:rPr lang="fr-FR" sz="3600" u="sng" spc="-1">
                <a:solidFill>
                  <a:schemeClr val="dk1"/>
                </a:solidFill>
                <a:latin typeface="Source Sans Pro"/>
                <a:ea typeface="Source Sans Pro"/>
                <a:hlinkClick r:id="rId5" tooltip="https://fracturesnumeriques.fr/"/>
              </a:rPr>
              <a:t>https://fracturesnumeriques.fr</a:t>
            </a:r>
            <a:endParaRPr lang="fr-FR" sz="3600" spc="-1">
              <a:solidFill>
                <a:schemeClr val="dk1"/>
              </a:solidFill>
              <a:latin typeface="Source Sans Pro"/>
              <a:ea typeface="Source Sans Pro"/>
            </a:endParaRPr>
          </a:p>
          <a:p>
            <a:pPr indent="0" defTabSz="914400">
              <a:lnSpc>
                <a:spcPct val="90000"/>
              </a:lnSpc>
              <a:spcBef>
                <a:spcPts val="1001"/>
              </a:spcBef>
              <a:buNone/>
              <a:tabLst>
                <a:tab pos="0" algn="l"/>
              </a:tabLst>
              <a:defRPr/>
            </a:pPr>
            <a:endParaRPr lang="fr-FR" sz="3600" spc="-1">
              <a:solidFill>
                <a:schemeClr val="dk1"/>
              </a:solidFill>
              <a:latin typeface="Source Sans Pro"/>
              <a:ea typeface="Source Sans Pro"/>
            </a:endParaRPr>
          </a:p>
          <a:p>
            <a:pPr marL="228600" indent="-228600" defTabSz="914400">
              <a:lnSpc>
                <a:spcPct val="90000"/>
              </a:lnSpc>
              <a:spcBef>
                <a:spcPts val="1001"/>
              </a:spcBef>
              <a:buClr>
                <a:srgbClr val="000000"/>
              </a:buClr>
              <a:buFont typeface="Arial"/>
              <a:buChar char="•"/>
              <a:tabLst>
                <a:tab pos="0" algn="l"/>
              </a:tabLst>
              <a:defRPr/>
            </a:pPr>
            <a:endParaRPr lang="fr-FR" sz="3600" b="0" strike="noStrike" spc="-1">
              <a:solidFill>
                <a:schemeClr val="dk1"/>
              </a:solidFill>
              <a:latin typeface="Source Sans Pro"/>
              <a:ea typeface="Source Sans Pro"/>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43" name="PlaceHolder 1"/>
          <p:cNvSpPr>
            <a:spLocks noGrp="1"/>
          </p:cNvSpPr>
          <p:nvPr>
            <p:ph type="title"/>
          </p:nvPr>
        </p:nvSpPr>
        <p:spPr bwMode="auto">
          <a:xfrm>
            <a:off x="635040" y="689040"/>
            <a:ext cx="17871120" cy="692280"/>
          </a:xfrm>
          <a:prstGeom prst="rect">
            <a:avLst/>
          </a:prstGeom>
          <a:noFill/>
          <a:ln w="0">
            <a:noFill/>
          </a:ln>
        </p:spPr>
        <p:txBody>
          <a:bodyPr lIns="91440" tIns="45720" rIns="91440" bIns="45720" anchor="ctr">
            <a:normAutofit fontScale="90000"/>
          </a:bodyPr>
          <a:lstStyle/>
          <a:p>
            <a:pPr>
              <a:defRPr/>
            </a:pPr>
            <a:r>
              <a:rPr lang="fr-FR" sz="6300" spc="-1">
                <a:solidFill>
                  <a:schemeClr val="dk1"/>
                </a:solidFill>
                <a:latin typeface="Source Sans Pro"/>
                <a:ea typeface="Source Sans Pro"/>
              </a:rPr>
              <a:t>Bibliographie 3</a:t>
            </a:r>
            <a:r>
              <a:rPr lang="fr-FR" sz="6300" spc="0">
                <a:solidFill>
                  <a:schemeClr val="dk1"/>
                </a:solidFill>
                <a:latin typeface="Source Sans Pro"/>
                <a:ea typeface="Source Sans Pro"/>
              </a:rPr>
              <a:t>/3</a:t>
            </a:r>
            <a:endParaRPr/>
          </a:p>
        </p:txBody>
      </p:sp>
      <p:sp>
        <p:nvSpPr>
          <p:cNvPr id="244" name="PlaceHolder 2"/>
          <p:cNvSpPr>
            <a:spLocks noGrp="1"/>
          </p:cNvSpPr>
          <p:nvPr>
            <p:ph/>
          </p:nvPr>
        </p:nvSpPr>
        <p:spPr bwMode="auto">
          <a:xfrm>
            <a:off x="635040" y="1630567"/>
            <a:ext cx="17871120" cy="4837468"/>
          </a:xfrm>
          <a:prstGeom prst="rect">
            <a:avLst/>
          </a:prstGeom>
          <a:noFill/>
          <a:ln w="0">
            <a:noFill/>
          </a:ln>
        </p:spPr>
        <p:txBody>
          <a:bodyPr lIns="91440" tIns="45720" rIns="91440" bIns="45720" numCol="1" spcCol="0" anchor="t">
            <a:noAutofit/>
          </a:bodyPr>
          <a:lstStyle/>
          <a:p>
            <a:pPr indent="0" defTabSz="914400">
              <a:lnSpc>
                <a:spcPct val="90000"/>
              </a:lnSpc>
              <a:spcBef>
                <a:spcPts val="1001"/>
              </a:spcBef>
              <a:buNone/>
              <a:tabLst>
                <a:tab pos="0" algn="l"/>
              </a:tabLst>
              <a:defRPr/>
            </a:pPr>
            <a:endParaRPr lang="fr-FR" sz="3600" b="0" strike="noStrike" spc="-1">
              <a:solidFill>
                <a:schemeClr val="dk1"/>
              </a:solidFill>
              <a:latin typeface="Calibri"/>
            </a:endParaRPr>
          </a:p>
          <a:p>
            <a:pPr marL="228600" indent="-228600" defTabSz="914400">
              <a:lnSpc>
                <a:spcPct val="90000"/>
              </a:lnSpc>
              <a:spcBef>
                <a:spcPts val="1001"/>
              </a:spcBef>
              <a:buClr>
                <a:srgbClr val="000000"/>
              </a:buClr>
              <a:buFont typeface="Arial"/>
              <a:buChar char="•"/>
              <a:tabLst>
                <a:tab pos="0" algn="l"/>
              </a:tabLst>
              <a:defRPr/>
            </a:pPr>
            <a:r>
              <a:rPr lang="fr-FR" sz="3600" spc="-1">
                <a:solidFill>
                  <a:schemeClr val="dk1"/>
                </a:solidFill>
                <a:latin typeface="Source Sans Pro"/>
                <a:ea typeface="Source Sans Pro"/>
              </a:rPr>
              <a:t>Référentiel général d'amélioration de l'accessibilité – RGAA Version 4.1 [en ligne]. Direction Interministérielle du Numérique, 2021 [consulté le 10 novembre 2021]. Disponible sur </a:t>
            </a:r>
            <a:r>
              <a:rPr lang="fr-FR" sz="3600" u="sng" spc="-1">
                <a:solidFill>
                  <a:schemeClr val="dk1"/>
                </a:solidFill>
                <a:latin typeface="Source Sans Pro"/>
                <a:ea typeface="Source Sans Pro"/>
                <a:hlinkClick r:id="rId3" tooltip="https://www.numerique.gouv.fr/publications/rgaa-accessibilite"/>
              </a:rPr>
              <a:t>https://www.numerique.gouv.fr/publications/rgaa-accessibilite</a:t>
            </a:r>
            <a:endParaRPr lang="fr-FR" sz="3600" spc="-1">
              <a:solidFill>
                <a:schemeClr val="dk1"/>
              </a:solidFill>
              <a:latin typeface="Source Sans Pro"/>
              <a:ea typeface="Source Sans Pro"/>
            </a:endParaRPr>
          </a:p>
          <a:p>
            <a:pPr marL="228600" indent="-228600" defTabSz="914400">
              <a:lnSpc>
                <a:spcPct val="90000"/>
              </a:lnSpc>
              <a:spcBef>
                <a:spcPts val="1001"/>
              </a:spcBef>
              <a:buClr>
                <a:srgbClr val="000000"/>
              </a:buClr>
              <a:buFont typeface="Arial"/>
              <a:buChar char="•"/>
              <a:tabLst>
                <a:tab pos="0" algn="l"/>
              </a:tabLst>
              <a:defRPr/>
            </a:pPr>
            <a:endParaRPr lang="fr-FR" sz="3600" spc="-1">
              <a:solidFill>
                <a:schemeClr val="dk1"/>
              </a:solidFill>
              <a:latin typeface="Source Sans Pro"/>
              <a:ea typeface="Source Sans Pro"/>
            </a:endParaRPr>
          </a:p>
          <a:p>
            <a:pPr marL="228600" indent="-228600" defTabSz="914400">
              <a:lnSpc>
                <a:spcPct val="90000"/>
              </a:lnSpc>
              <a:spcBef>
                <a:spcPts val="1001"/>
              </a:spcBef>
              <a:buClr>
                <a:srgbClr val="000000"/>
              </a:buClr>
              <a:buFont typeface="Arial"/>
              <a:buChar char="•"/>
              <a:tabLst>
                <a:tab pos="0" algn="l"/>
              </a:tabLst>
              <a:defRPr/>
            </a:pPr>
            <a:r>
              <a:rPr lang="fr-FR" sz="3600" spc="-1">
                <a:solidFill>
                  <a:schemeClr val="dk1"/>
                </a:solidFill>
                <a:latin typeface="Source Sans Pro"/>
                <a:ea typeface="Source Sans Pro"/>
              </a:rPr>
              <a:t>Référentiel AccessiWeb 2.2 [en ligne]. Association BrailleNet, 2012 [consulté le 10 novembre 2021]. Disponible sur </a:t>
            </a:r>
            <a:r>
              <a:rPr lang="fr-FR" sz="3600" u="sng" spc="-1">
                <a:solidFill>
                  <a:schemeClr val="dk1"/>
                </a:solidFill>
                <a:latin typeface="Source Sans Pro"/>
                <a:ea typeface="Source Sans Pro"/>
                <a:hlinkClick r:id="rId4" tooltip="http://www.accessiweb.org/index.php/accessiweb_2.2_liste_generale.html"/>
              </a:rPr>
              <a:t>http://www.accessiweb.org/index.php/accessiweb_2.2_liste_generale.html</a:t>
            </a:r>
            <a:endParaRPr lang="fr-FR" sz="3600" spc="-1">
              <a:solidFill>
                <a:schemeClr val="dk1"/>
              </a:solidFill>
              <a:latin typeface="Source Sans Pro"/>
              <a:ea typeface="Source Sans Pro"/>
            </a:endParaRPr>
          </a:p>
          <a:p>
            <a:pPr marL="228600" indent="-228600" defTabSz="914400">
              <a:lnSpc>
                <a:spcPct val="90000"/>
              </a:lnSpc>
              <a:spcBef>
                <a:spcPts val="1001"/>
              </a:spcBef>
              <a:buClr>
                <a:srgbClr val="000000"/>
              </a:buClr>
              <a:buFont typeface="Arial"/>
              <a:buChar char="•"/>
              <a:tabLst>
                <a:tab pos="0" algn="l"/>
              </a:tabLst>
              <a:defRPr/>
            </a:pPr>
            <a:endParaRPr lang="fr-FR" sz="3600" spc="-1">
              <a:solidFill>
                <a:schemeClr val="dk1"/>
              </a:solidFill>
              <a:latin typeface="Source Sans Pro"/>
              <a:ea typeface="Source Sans Pro"/>
            </a:endParaRPr>
          </a:p>
          <a:p>
            <a:pPr marL="228600" indent="-228600" defTabSz="914400">
              <a:lnSpc>
                <a:spcPct val="90000"/>
              </a:lnSpc>
              <a:spcBef>
                <a:spcPts val="1001"/>
              </a:spcBef>
              <a:buClr>
                <a:srgbClr val="000000"/>
              </a:buClr>
              <a:buFont typeface="Arial"/>
              <a:buChar char="•"/>
              <a:tabLst>
                <a:tab pos="0" algn="l"/>
              </a:tabLst>
              <a:defRPr/>
            </a:pPr>
            <a:endParaRPr lang="fr-FR" sz="3600" b="0" strike="noStrike" spc="-1">
              <a:solidFill>
                <a:schemeClr val="dk1"/>
              </a:solidFill>
              <a:latin typeface="Calibri"/>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re 1"/>
          <p:cNvSpPr>
            <a:spLocks noGrp="1"/>
          </p:cNvSpPr>
          <p:nvPr>
            <p:ph type="title" idx="4294967295"/>
          </p:nvPr>
        </p:nvSpPr>
        <p:spPr bwMode="auto"/>
        <p:txBody>
          <a:bodyPr/>
          <a:lstStyle/>
          <a:p>
            <a:pPr>
              <a:defRPr/>
            </a:pPr>
            <a:r>
              <a:rPr lang="fr-FR"/>
              <a:t>Fin de la présentation</a:t>
            </a:r>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fade/>
      </p:transition>
    </mc:Choice>
    <mc:Fallback xmlns:w="http://schemas.openxmlformats.org/wordprocessingml/2006/main" xmlns:m="http://schemas.openxmlformats.org/officeDocument/2006/math" xmlns="">
      <p:transition spd="slow"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7" name="PlaceHolder 1"/>
          <p:cNvSpPr>
            <a:spLocks noGrp="1"/>
          </p:cNvSpPr>
          <p:nvPr>
            <p:ph type="title"/>
          </p:nvPr>
        </p:nvSpPr>
        <p:spPr bwMode="auto">
          <a:xfrm>
            <a:off x="1127160" y="2957400"/>
            <a:ext cx="17101440" cy="3544920"/>
          </a:xfrm>
          <a:prstGeom prst="rect">
            <a:avLst/>
          </a:prstGeom>
          <a:noFill/>
          <a:ln w="0">
            <a:noFill/>
          </a:ln>
        </p:spPr>
        <p:txBody>
          <a:bodyPr lIns="91440" tIns="45720" rIns="91440" bIns="45720" anchor="ctr">
            <a:noAutofit/>
          </a:bodyPr>
          <a:lstStyle/>
          <a:p>
            <a:pPr indent="0" defTabSz="1425600">
              <a:lnSpc>
                <a:spcPct val="90000"/>
              </a:lnSpc>
              <a:buNone/>
              <a:tabLst>
                <a:tab pos="0" algn="l"/>
              </a:tabLst>
              <a:defRPr/>
            </a:pPr>
            <a:r>
              <a:rPr lang="fr-FR" sz="7000" b="0" strike="noStrike" spc="-1">
                <a:solidFill>
                  <a:schemeClr val="dk1"/>
                </a:solidFill>
                <a:latin typeface="Source Sans Pro"/>
                <a:ea typeface="Source Sans Pro"/>
              </a:rPr>
              <a:t>Expérimenter l’accessibilité…</a:t>
            </a:r>
            <a:endParaRPr lang="fr-FR" sz="7000" b="0" strike="noStrike" spc="-1">
              <a:solidFill>
                <a:schemeClr val="dk1"/>
              </a:solidFill>
              <a:latin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64953018" name="PlaceHolder 1"/>
          <p:cNvSpPr>
            <a:spLocks noGrp="1"/>
          </p:cNvSpPr>
          <p:nvPr>
            <p:ph type="title" idx="4294967295"/>
          </p:nvPr>
        </p:nvSpPr>
        <p:spPr bwMode="auto">
          <a:xfrm>
            <a:off x="647280" y="216360"/>
            <a:ext cx="15692650" cy="1487880"/>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a:lnSpc>
                <a:spcPct val="90000"/>
              </a:lnSpc>
              <a:spcBef>
                <a:spcPts val="0"/>
              </a:spcBef>
              <a:spcAft>
                <a:spcPts val="0"/>
              </a:spcAft>
              <a:buClrTx/>
              <a:buSzTx/>
              <a:buFontTx/>
              <a:buNone/>
              <a:tabLst>
                <a:tab pos="0" algn="l"/>
              </a:tabLst>
              <a:defRPr/>
            </a:pPr>
            <a:r>
              <a:rPr lang="fr-FR" sz="6700" b="0" i="0" u="none" strike="noStrike" cap="none" spc="0">
                <a:ln>
                  <a:noFill/>
                </a:ln>
                <a:solidFill>
                  <a:schemeClr val="dk1"/>
                </a:solidFill>
                <a:latin typeface="Source Sans Pro"/>
                <a:ea typeface="Source Sans Pro"/>
                <a:cs typeface="Arial"/>
              </a:rPr>
              <a:t>Mise en situation</a:t>
            </a:r>
            <a:endParaRPr lang="fr-FR" sz="6700" b="0" i="0" u="none" strike="noStrike" cap="none" spc="0">
              <a:ln>
                <a:noFill/>
              </a:ln>
              <a:solidFill>
                <a:schemeClr val="dk1"/>
              </a:solidFill>
              <a:latin typeface="Calibri"/>
              <a:ea typeface="Arial"/>
              <a:cs typeface="Arial"/>
            </a:endParaRPr>
          </a:p>
        </p:txBody>
      </p:sp>
      <p:grpSp>
        <p:nvGrpSpPr>
          <p:cNvPr id="63" name="Groupe 9" descr="Pictogramme Temps : 30 minutes d'activités"/>
          <p:cNvGrpSpPr/>
          <p:nvPr/>
        </p:nvGrpSpPr>
        <p:grpSpPr bwMode="auto">
          <a:xfrm>
            <a:off x="16768440" y="340199"/>
            <a:ext cx="1636559" cy="1428480"/>
            <a:chOff x="0" y="0"/>
            <a:chExt cx="1636559" cy="1428480"/>
          </a:xfrm>
        </p:grpSpPr>
        <p:pic>
          <p:nvPicPr>
            <p:cNvPr id="64" name="Google Shape;518;p63"/>
            <p:cNvPicPr/>
            <p:nvPr/>
          </p:nvPicPr>
          <p:blipFill>
            <a:blip r:embed="rId3"/>
            <a:srcRect l="11790" t="5492" r="9704" b="18043"/>
            <a:stretch/>
          </p:blipFill>
          <p:spPr bwMode="auto">
            <a:xfrm>
              <a:off x="170279" y="0"/>
              <a:ext cx="1466280" cy="1428480"/>
            </a:xfrm>
            <a:prstGeom prst="rect">
              <a:avLst/>
            </a:prstGeom>
            <a:ln w="0">
              <a:noFill/>
            </a:ln>
          </p:spPr>
        </p:pic>
        <p:sp>
          <p:nvSpPr>
            <p:cNvPr id="65" name="ZoneTexte 11"/>
            <p:cNvSpPr/>
            <p:nvPr/>
          </p:nvSpPr>
          <p:spPr bwMode="auto">
            <a:xfrm>
              <a:off x="0" y="22680"/>
              <a:ext cx="809280" cy="5475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20</a:t>
              </a:r>
              <a:endParaRPr lang="fr-FR" sz="3000" b="0" strike="noStrike" spc="-1">
                <a:solidFill>
                  <a:schemeClr val="accent6">
                    <a:lumMod val="50000"/>
                  </a:schemeClr>
                </a:solidFill>
                <a:latin typeface="Arial"/>
              </a:endParaRPr>
            </a:p>
          </p:txBody>
        </p:sp>
      </p:grpSp>
      <p:grpSp>
        <p:nvGrpSpPr>
          <p:cNvPr id="3" name="Groupe 2" descr="Activité par groupe"/>
          <p:cNvGrpSpPr/>
          <p:nvPr/>
        </p:nvGrpSpPr>
        <p:grpSpPr bwMode="auto">
          <a:xfrm>
            <a:off x="937433" y="3289021"/>
            <a:ext cx="5436000" cy="3330982"/>
            <a:chOff x="550800" y="3364200"/>
            <a:chExt cx="5436000" cy="3330982"/>
          </a:xfrm>
        </p:grpSpPr>
        <p:sp>
          <p:nvSpPr>
            <p:cNvPr id="61" name="ZoneTexte 7"/>
            <p:cNvSpPr/>
            <p:nvPr/>
          </p:nvSpPr>
          <p:spPr bwMode="auto">
            <a:xfrm>
              <a:off x="1738800" y="3364200"/>
              <a:ext cx="2981519" cy="91260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5400" b="0" strike="noStrike" spc="-1">
                  <a:solidFill>
                    <a:schemeClr val="dk1"/>
                  </a:solidFill>
                  <a:latin typeface="Calibri"/>
                  <a:ea typeface="Arial"/>
                </a:rPr>
                <a:t>5 groupes</a:t>
              </a:r>
              <a:endParaRPr lang="fr-FR" sz="5400" b="0" strike="noStrike" spc="-1">
                <a:solidFill>
                  <a:srgbClr val="000000"/>
                </a:solidFill>
                <a:latin typeface="Arial"/>
              </a:endParaRPr>
            </a:p>
          </p:txBody>
        </p:sp>
        <p:grpSp>
          <p:nvGrpSpPr>
            <p:cNvPr id="2" name="Groupe 1" descr="Groupe de personnes"/>
            <p:cNvGrpSpPr/>
            <p:nvPr/>
          </p:nvGrpSpPr>
          <p:grpSpPr bwMode="auto">
            <a:xfrm>
              <a:off x="550800" y="4770000"/>
              <a:ext cx="5436000" cy="1925182"/>
              <a:chOff x="550800" y="4770000"/>
              <a:chExt cx="5436000" cy="1925182"/>
            </a:xfrm>
          </p:grpSpPr>
          <p:pic>
            <p:nvPicPr>
              <p:cNvPr id="59" name="Image 5" descr="Groupe de 4 personnes&#10;"/>
              <p:cNvPicPr/>
              <p:nvPr/>
            </p:nvPicPr>
            <p:blipFill>
              <a:blip r:embed="rId4"/>
              <a:stretch/>
            </p:blipFill>
            <p:spPr bwMode="auto">
              <a:xfrm>
                <a:off x="3128400" y="4790782"/>
                <a:ext cx="2858400" cy="1904400"/>
              </a:xfrm>
              <a:prstGeom prst="rect">
                <a:avLst/>
              </a:prstGeom>
              <a:ln w="0">
                <a:noFill/>
              </a:ln>
            </p:spPr>
          </p:pic>
          <p:pic>
            <p:nvPicPr>
              <p:cNvPr id="60" name="Image 6" descr="Groupe de 4 personnes&#10;"/>
              <p:cNvPicPr/>
              <p:nvPr/>
            </p:nvPicPr>
            <p:blipFill>
              <a:blip r:embed="rId4"/>
              <a:stretch/>
            </p:blipFill>
            <p:spPr bwMode="auto">
              <a:xfrm>
                <a:off x="550800" y="4770000"/>
                <a:ext cx="2858400" cy="1904400"/>
              </a:xfrm>
              <a:prstGeom prst="rect">
                <a:avLst/>
              </a:prstGeom>
              <a:ln w="0">
                <a:noFill/>
              </a:ln>
            </p:spPr>
          </p:pic>
        </p:grpSp>
      </p:grpSp>
      <p:sp>
        <p:nvSpPr>
          <p:cNvPr id="62" name="ZoneTexte 8"/>
          <p:cNvSpPr/>
          <p:nvPr/>
        </p:nvSpPr>
        <p:spPr bwMode="auto">
          <a:xfrm>
            <a:off x="7608960" y="2130840"/>
            <a:ext cx="10599424" cy="490619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4000" b="1" strike="noStrike" spc="-1">
                <a:solidFill>
                  <a:schemeClr val="dk1"/>
                </a:solidFill>
                <a:latin typeface="Calibri"/>
                <a:ea typeface="Arial"/>
              </a:rPr>
              <a:t>Objectif : tester l’accessibilité d’un document </a:t>
            </a:r>
            <a:br>
              <a:rPr lang="fr-FR" sz="4000" b="1" strike="noStrike" spc="-1">
                <a:solidFill>
                  <a:schemeClr val="dk1"/>
                </a:solidFill>
                <a:latin typeface="Calibri"/>
                <a:ea typeface="Arial"/>
              </a:rPr>
            </a:br>
            <a:r>
              <a:rPr lang="fr-FR" sz="4000" b="1" strike="noStrike" spc="-1">
                <a:solidFill>
                  <a:schemeClr val="dk1"/>
                </a:solidFill>
                <a:latin typeface="Calibri"/>
                <a:ea typeface="Arial"/>
              </a:rPr>
              <a:t>via un lecteur d’écran</a:t>
            </a:r>
            <a:endParaRPr lang="fr-FR" sz="4000" b="0" strike="noStrike" spc="0">
              <a:solidFill>
                <a:schemeClr val="dk1"/>
              </a:solidFill>
              <a:latin typeface="Calibri"/>
              <a:ea typeface="Arial"/>
            </a:endParaRPr>
          </a:p>
          <a:p>
            <a:pPr defTabSz="914400">
              <a:lnSpc>
                <a:spcPct val="100000"/>
              </a:lnSpc>
              <a:defRPr/>
            </a:pPr>
            <a:endParaRPr lang="fr-FR" sz="4000" b="0" strike="noStrike" spc="0">
              <a:solidFill>
                <a:srgbClr val="000000"/>
              </a:solidFill>
              <a:latin typeface="Arial"/>
            </a:endParaRPr>
          </a:p>
          <a:p>
            <a:pPr defTabSz="914400">
              <a:lnSpc>
                <a:spcPct val="100000"/>
              </a:lnSpc>
              <a:defRPr/>
            </a:pPr>
            <a:r>
              <a:rPr lang="fr-FR" sz="4000" b="0" strike="noStrike" spc="0">
                <a:solidFill>
                  <a:schemeClr val="dk1"/>
                </a:solidFill>
                <a:latin typeface="Calibri"/>
                <a:ea typeface="Arial"/>
              </a:rPr>
              <a:t>Dans chaque groupe :</a:t>
            </a:r>
          </a:p>
          <a:p>
            <a:pPr marL="526320" indent="-526320" defTabSz="914400">
              <a:lnSpc>
                <a:spcPct val="100000"/>
              </a:lnSpc>
              <a:buClr>
                <a:srgbClr val="000000"/>
              </a:buClr>
              <a:buFont typeface="Arial"/>
              <a:buChar char="•"/>
              <a:defRPr/>
            </a:pPr>
            <a:r>
              <a:rPr lang="fr-FR" sz="4000" b="0" strike="noStrike" spc="-1">
                <a:solidFill>
                  <a:schemeClr val="dk1"/>
                </a:solidFill>
                <a:latin typeface="Calibri"/>
                <a:ea typeface="Arial"/>
              </a:rPr>
              <a:t>1 expérimentateur</a:t>
            </a:r>
            <a:endParaRPr lang="fr-FR" sz="4000" b="0" strike="noStrike" spc="-1">
              <a:solidFill>
                <a:srgbClr val="000000"/>
              </a:solidFill>
              <a:latin typeface="Arial"/>
            </a:endParaRPr>
          </a:p>
          <a:p>
            <a:pPr marL="526320" indent="-526320" defTabSz="914400">
              <a:lnSpc>
                <a:spcPct val="100000"/>
              </a:lnSpc>
              <a:buClr>
                <a:srgbClr val="000000"/>
              </a:buClr>
              <a:buFont typeface="Arial"/>
              <a:buChar char="•"/>
              <a:defRPr/>
            </a:pPr>
            <a:r>
              <a:rPr lang="fr-FR" sz="4000" b="0" strike="noStrike" spc="-1">
                <a:solidFill>
                  <a:schemeClr val="dk1"/>
                </a:solidFill>
                <a:latin typeface="Calibri"/>
                <a:ea typeface="Arial"/>
              </a:rPr>
              <a:t>1 aidant</a:t>
            </a:r>
            <a:endParaRPr lang="fr-FR" sz="4000" b="0" strike="noStrike" spc="-1">
              <a:solidFill>
                <a:srgbClr val="000000"/>
              </a:solidFill>
              <a:latin typeface="Arial"/>
            </a:endParaRPr>
          </a:p>
          <a:p>
            <a:pPr marL="526320" indent="-526320" defTabSz="914400">
              <a:lnSpc>
                <a:spcPct val="100000"/>
              </a:lnSpc>
              <a:buClr>
                <a:srgbClr val="000000"/>
              </a:buClr>
              <a:buFont typeface="Arial"/>
              <a:buChar char="•"/>
              <a:defRPr/>
            </a:pPr>
            <a:r>
              <a:rPr lang="fr-FR" sz="4000" b="0" strike="noStrike" spc="-1">
                <a:solidFill>
                  <a:schemeClr val="dk1"/>
                </a:solidFill>
                <a:latin typeface="Calibri"/>
                <a:ea typeface="Arial"/>
              </a:rPr>
              <a:t>2 observateurs </a:t>
            </a:r>
            <a:endParaRPr lang="fr-FR" sz="4000" b="0" strike="noStrike" spc="-1">
              <a:solidFill>
                <a:srgbClr val="000000"/>
              </a:solidFill>
              <a:latin typeface="Arial"/>
            </a:endParaRPr>
          </a:p>
          <a:p>
            <a:pPr defTabSz="914400">
              <a:lnSpc>
                <a:spcPct val="100000"/>
              </a:lnSpc>
              <a:defRPr/>
            </a:pPr>
            <a:endParaRPr lang="fr-FR" sz="1800" b="0" strike="noStrike" spc="-1">
              <a:solidFill>
                <a:srgbClr val="000000"/>
              </a:solidFill>
              <a:latin typeface="Arial"/>
            </a:endParaRPr>
          </a:p>
          <a:p>
            <a:pPr defTabSz="914400">
              <a:lnSpc>
                <a:spcPct val="100000"/>
              </a:lnSpc>
              <a:defRPr/>
            </a:pPr>
            <a:endParaRPr lang="fr-FR" sz="1800" b="0" strike="noStrike" spc="-1">
              <a:solidFill>
                <a:srgbClr val="000000"/>
              </a:solidFill>
              <a:latin typeface="Arial"/>
            </a:endParaRPr>
          </a:p>
        </p:txBody>
      </p:sp>
      <p:sp>
        <p:nvSpPr>
          <p:cNvPr id="66" name="ZoneTexte 7"/>
          <p:cNvSpPr/>
          <p:nvPr/>
        </p:nvSpPr>
        <p:spPr bwMode="auto">
          <a:xfrm>
            <a:off x="7608960" y="6914443"/>
            <a:ext cx="9486092" cy="1983151"/>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14999"/>
              </a:lnSpc>
              <a:defRPr/>
            </a:pPr>
            <a:r>
              <a:rPr lang="fr-FR" sz="3600" b="1" strike="noStrike" spc="-1">
                <a:solidFill>
                  <a:schemeClr val="dk1"/>
                </a:solidFill>
                <a:latin typeface="Calibri"/>
                <a:ea typeface="Arial"/>
              </a:rPr>
              <a:t>Matériel nécessaire :</a:t>
            </a:r>
            <a:endParaRPr lang="fr-FR" sz="3600" b="0" strike="noStrike" spc="-1">
              <a:solidFill>
                <a:srgbClr val="000000"/>
              </a:solidFill>
              <a:latin typeface="Arial"/>
            </a:endParaRPr>
          </a:p>
          <a:p>
            <a:pPr marL="680400" indent="-680400" defTabSz="914400">
              <a:lnSpc>
                <a:spcPct val="114999"/>
              </a:lnSpc>
              <a:buClr>
                <a:srgbClr val="000000"/>
              </a:buClr>
              <a:buFont typeface="Arial"/>
              <a:buChar char="•"/>
              <a:defRPr/>
            </a:pPr>
            <a:r>
              <a:rPr lang="fr-FR" sz="3600" b="0" strike="noStrike" spc="-1">
                <a:solidFill>
                  <a:schemeClr val="dk1"/>
                </a:solidFill>
                <a:latin typeface="Calibri"/>
                <a:ea typeface="Arial"/>
              </a:rPr>
              <a:t>Ordinateur, clavier, casque, lecteur NVDA</a:t>
            </a:r>
            <a:endParaRPr lang="fr-FR" sz="3600" b="0" strike="noStrike" spc="-1">
              <a:solidFill>
                <a:srgbClr val="000000"/>
              </a:solidFill>
              <a:latin typeface="Arial"/>
            </a:endParaRPr>
          </a:p>
          <a:p>
            <a:pPr marL="680400" indent="-680400" defTabSz="914400">
              <a:lnSpc>
                <a:spcPct val="114999"/>
              </a:lnSpc>
              <a:buClr>
                <a:srgbClr val="000000"/>
              </a:buClr>
              <a:buFont typeface="Arial"/>
              <a:buChar char="•"/>
              <a:defRPr/>
            </a:pPr>
            <a:r>
              <a:rPr lang="fr-FR" sz="3600" b="0" strike="noStrike" spc="-1">
                <a:solidFill>
                  <a:schemeClr val="dk1"/>
                </a:solidFill>
                <a:latin typeface="Calibri"/>
                <a:ea typeface="Arial"/>
              </a:rPr>
              <a:t>Smartphone avec VoiceOver ou TalkBack</a:t>
            </a:r>
            <a:endParaRPr lang="fr-FR" sz="3600" b="0" strike="noStrike" spc="-1">
              <a:solidFill>
                <a:srgbClr val="000000"/>
              </a:solidFill>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7" name="ZoneTexte 1"/>
          <p:cNvSpPr>
            <a:spLocks noGrp="1"/>
          </p:cNvSpPr>
          <p:nvPr>
            <p:ph type="title" idx="4294967295"/>
          </p:nvPr>
        </p:nvSpPr>
        <p:spPr bwMode="auto">
          <a:xfrm>
            <a:off x="658800" y="645480"/>
            <a:ext cx="10626480" cy="1110960"/>
          </a:xfrm>
          <a:prstGeom prst="rect">
            <a:avLst/>
          </a:prstGeom>
          <a:noFill/>
          <a:ln w="0">
            <a:noFill/>
            <a:prstDash val="solid"/>
          </a:ln>
          <a:effectLst/>
        </p:spPr>
        <p:style>
          <a:lnRef idx="0">
            <a:srgbClr val="000000"/>
          </a:lnRef>
          <a:fillRef idx="0">
            <a:srgbClr val="000000"/>
          </a:fillRef>
          <a:effectRef idx="0">
            <a:srgbClr val="000000"/>
          </a:effectRef>
          <a:fontRef idx="minor"/>
        </p:style>
        <p:txBody>
          <a:bodyPr rot="0" spcFirstLastPara="0" vertOverflow="overflow" horzOverflow="overflow" vert="horz" wrap="square" lIns="90000" tIns="45000" rIns="90000" bIns="45000" numCol="1" spcCol="0" rtlCol="0" fromWordArt="0" anchor="t" anchorCtr="0" forceAA="0" compatLnSpc="1">
            <a:prstTxWarp prst="textNoShape">
              <a:avLst/>
            </a:prstTxWarp>
            <a:spAutoFit/>
          </a:bodyPr>
          <a:lstStyle/>
          <a:p>
            <a:pPr marL="0" marR="0" lvl="0" indent="0" algn="l" defTabSz="914400">
              <a:lnSpc>
                <a:spcPct val="100000"/>
              </a:lnSpc>
              <a:spcBef>
                <a:spcPts val="0"/>
              </a:spcBef>
              <a:spcAft>
                <a:spcPts val="0"/>
              </a:spcAft>
              <a:buClrTx/>
              <a:buSzTx/>
              <a:buFontTx/>
              <a:buNone/>
              <a:defRPr/>
            </a:pPr>
            <a:r>
              <a:rPr lang="fr-FR" sz="6700" b="0" i="0" u="none" strike="noStrike" cap="none" spc="-1" dirty="0">
                <a:ln>
                  <a:noFill/>
                </a:ln>
                <a:solidFill>
                  <a:schemeClr val="dk1"/>
                </a:solidFill>
                <a:latin typeface="Source Sans Pro"/>
                <a:ea typeface="Source Sans Pro"/>
                <a:cs typeface="Arial"/>
              </a:rPr>
              <a:t>Ressource à disposition</a:t>
            </a:r>
            <a:endParaRPr lang="fr-FR" sz="6700" b="0" i="0" u="none" strike="noStrike" cap="none" spc="-1" dirty="0">
              <a:ln>
                <a:noFill/>
              </a:ln>
              <a:solidFill>
                <a:srgbClr val="000000"/>
              </a:solidFill>
              <a:latin typeface="Arial"/>
              <a:ea typeface="Arial"/>
              <a:cs typeface="Arial"/>
            </a:endParaRPr>
          </a:p>
        </p:txBody>
      </p:sp>
      <p:grpSp>
        <p:nvGrpSpPr>
          <p:cNvPr id="68" name="Groupe 9" descr="Pictogramme Temps : 30 minutes d'activités"/>
          <p:cNvGrpSpPr/>
          <p:nvPr/>
        </p:nvGrpSpPr>
        <p:grpSpPr bwMode="auto">
          <a:xfrm>
            <a:off x="16768797" y="362782"/>
            <a:ext cx="1637995" cy="1429200"/>
            <a:chOff x="0" y="0"/>
            <a:chExt cx="1637995" cy="1429200"/>
          </a:xfrm>
        </p:grpSpPr>
        <p:pic>
          <p:nvPicPr>
            <p:cNvPr id="69" name="Google Shape;518;p63" descr="30 minutes d'activités" title="Pictogramme Temps"/>
            <p:cNvPicPr/>
            <p:nvPr/>
          </p:nvPicPr>
          <p:blipFill>
            <a:blip r:embed="rId3"/>
            <a:srcRect l="11790" t="5492" r="9704" b="18043"/>
            <a:stretch/>
          </p:blipFill>
          <p:spPr bwMode="auto">
            <a:xfrm>
              <a:off x="170427" y="0"/>
              <a:ext cx="1467568" cy="1429200"/>
            </a:xfrm>
            <a:prstGeom prst="rect">
              <a:avLst/>
            </a:prstGeom>
            <a:ln w="0">
              <a:noFill/>
            </a:ln>
          </p:spPr>
        </p:pic>
        <p:sp>
          <p:nvSpPr>
            <p:cNvPr id="70" name="ZoneTexte 11" descr="30 minutes d'activités" title="Pictogramme Temps"/>
            <p:cNvSpPr/>
            <p:nvPr/>
          </p:nvSpPr>
          <p:spPr bwMode="auto">
            <a:xfrm>
              <a:off x="0" y="22689"/>
              <a:ext cx="811429" cy="547560"/>
            </a:xfrm>
            <a:prstGeom prst="rect">
              <a:avLst/>
            </a:prstGeom>
            <a:solidFill>
              <a:schemeClr val="bg1"/>
            </a:solid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00000"/>
                </a:lnSpc>
                <a:defRPr/>
              </a:pPr>
              <a:r>
                <a:rPr lang="fr-FR" sz="3000" b="1" strike="noStrike" spc="-1">
                  <a:solidFill>
                    <a:schemeClr val="accent6">
                      <a:lumMod val="50000"/>
                    </a:schemeClr>
                  </a:solidFill>
                  <a:latin typeface="Calibri"/>
                  <a:ea typeface="Arial"/>
                </a:rPr>
                <a:t>20</a:t>
              </a:r>
              <a:endParaRPr lang="fr-FR" sz="3000" b="0" strike="noStrike" spc="-1">
                <a:solidFill>
                  <a:schemeClr val="accent6">
                    <a:lumMod val="50000"/>
                  </a:schemeClr>
                </a:solidFill>
                <a:latin typeface="Arial"/>
              </a:endParaRPr>
            </a:p>
          </p:txBody>
        </p:sp>
      </p:grpSp>
      <p:sp>
        <p:nvSpPr>
          <p:cNvPr id="71" name="ZoneTexte 7"/>
          <p:cNvSpPr/>
          <p:nvPr/>
        </p:nvSpPr>
        <p:spPr bwMode="auto">
          <a:xfrm>
            <a:off x="1329840" y="2413898"/>
            <a:ext cx="7704361" cy="173627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50000"/>
              </a:lnSpc>
              <a:defRPr/>
            </a:pPr>
            <a:r>
              <a:rPr lang="fr-FR" sz="3600" b="0" strike="noStrike" spc="-1">
                <a:solidFill>
                  <a:schemeClr val="dk1"/>
                </a:solidFill>
                <a:latin typeface="Calibri"/>
                <a:ea typeface="Arial"/>
              </a:rPr>
              <a:t>Scanner le QR code pour accéder au document depuis votre smartphone :</a:t>
            </a:r>
            <a:endParaRPr lang="fr-FR" sz="3600" b="0" strike="noStrike" spc="-1">
              <a:solidFill>
                <a:srgbClr val="000000"/>
              </a:solidFill>
              <a:latin typeface="Arial"/>
            </a:endParaRPr>
          </a:p>
        </p:txBody>
      </p:sp>
      <p:pic>
        <p:nvPicPr>
          <p:cNvPr id="72" name="Image 291232323" descr="QR Code"/>
          <p:cNvPicPr/>
          <p:nvPr/>
        </p:nvPicPr>
        <p:blipFill>
          <a:blip r:embed="rId4"/>
          <a:stretch/>
        </p:blipFill>
        <p:spPr bwMode="auto">
          <a:xfrm>
            <a:off x="2199941" y="4150178"/>
            <a:ext cx="5093629" cy="5093629"/>
          </a:xfrm>
          <a:prstGeom prst="rect">
            <a:avLst/>
          </a:prstGeom>
          <a:ln w="0">
            <a:noFill/>
          </a:ln>
        </p:spPr>
      </p:pic>
      <p:sp>
        <p:nvSpPr>
          <p:cNvPr id="275354364" name="ZoneTexte 7"/>
          <p:cNvSpPr/>
          <p:nvPr/>
        </p:nvSpPr>
        <p:spPr bwMode="auto">
          <a:xfrm>
            <a:off x="9799605" y="2413898"/>
            <a:ext cx="7729921" cy="1736279"/>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defTabSz="914400">
              <a:lnSpc>
                <a:spcPct val="150000"/>
              </a:lnSpc>
              <a:defRPr/>
            </a:pPr>
            <a:r>
              <a:rPr lang="fr-FR" sz="3600" b="0" strike="noStrike" spc="0">
                <a:solidFill>
                  <a:schemeClr val="dk1"/>
                </a:solidFill>
                <a:latin typeface="Calibri"/>
                <a:ea typeface="Arial"/>
              </a:rPr>
              <a:t>Utiliser ce lien court pour y accéder depuis votre ordinateur  :</a:t>
            </a:r>
            <a:endParaRPr lang="fr-FR" sz="3600" b="0" strike="noStrike" spc="0">
              <a:solidFill>
                <a:srgbClr val="000000"/>
              </a:solidFill>
              <a:latin typeface="Arial"/>
            </a:endParaRPr>
          </a:p>
        </p:txBody>
      </p:sp>
      <p:sp>
        <p:nvSpPr>
          <p:cNvPr id="1860885439" name="ZoneTexte 1860885438"/>
          <p:cNvSpPr txBox="1"/>
          <p:nvPr/>
        </p:nvSpPr>
        <p:spPr bwMode="auto">
          <a:xfrm>
            <a:off x="9799605" y="4921778"/>
            <a:ext cx="8404247" cy="1036679"/>
          </a:xfrm>
          <a:prstGeom prst="rect">
            <a:avLst/>
          </a:prstGeom>
          <a:noFill/>
        </p:spPr>
        <p:txBody>
          <a:bodyPr vertOverflow="overflow" horzOverflow="overflow" vert="horz" wrap="square" lIns="91440" tIns="45720" rIns="91440" bIns="45720" numCol="1" spcCol="0" rtlCol="0" fromWordArt="0" anchor="t" anchorCtr="0" forceAA="0" compatLnSpc="0">
            <a:spAutoFit/>
          </a:bodyPr>
          <a:lstStyle/>
          <a:p>
            <a:pPr algn="l">
              <a:defRPr/>
            </a:pPr>
            <a:r>
              <a:rPr sz="6200" b="1" u="sng">
                <a:solidFill>
                  <a:schemeClr val="hlink"/>
                </a:solidFill>
                <a:hlinkClick r:id="rId5" tooltip="https://urls.fr/TQ823i"/>
              </a:rPr>
              <a:t>https://urls.fr/TQ823i</a:t>
            </a:r>
            <a:endParaRPr sz="6200" b="1"/>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64500253" name="PlaceHolder 1"/>
          <p:cNvSpPr>
            <a:spLocks noGrp="1"/>
          </p:cNvSpPr>
          <p:nvPr>
            <p:ph type="title" idx="4294967295"/>
          </p:nvPr>
        </p:nvSpPr>
        <p:spPr bwMode="auto">
          <a:xfrm>
            <a:off x="647280" y="216360"/>
            <a:ext cx="15692649" cy="1487880"/>
          </a:xfrm>
          <a:prstGeom prst="rect">
            <a:avLst/>
          </a:prstGeom>
          <a:noFill/>
          <a:ln w="0">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1425600">
              <a:lnSpc>
                <a:spcPct val="90000"/>
              </a:lnSpc>
              <a:spcBef>
                <a:spcPts val="0"/>
              </a:spcBef>
              <a:spcAft>
                <a:spcPts val="0"/>
              </a:spcAft>
              <a:buClrTx/>
              <a:buSzTx/>
              <a:buFontTx/>
              <a:buNone/>
              <a:tabLst>
                <a:tab pos="0" algn="l"/>
              </a:tabLst>
              <a:defRPr/>
            </a:pPr>
            <a:r>
              <a:rPr lang="fr-FR" sz="6700" b="0" i="0" u="none" strike="noStrike" cap="none" spc="0">
                <a:ln>
                  <a:noFill/>
                </a:ln>
                <a:solidFill>
                  <a:schemeClr val="dk1"/>
                </a:solidFill>
                <a:latin typeface="Source Sans Pro"/>
                <a:ea typeface="Source Sans Pro"/>
                <a:cs typeface="Arial"/>
              </a:rPr>
              <a:t>Vidéo d’une utilisation de synthèse vocale</a:t>
            </a:r>
            <a:endParaRPr sz="6700" b="0" i="0" u="none" strike="noStrike" cap="none" spc="0">
              <a:ln>
                <a:noFill/>
              </a:ln>
              <a:solidFill>
                <a:schemeClr val="dk1"/>
              </a:solidFill>
              <a:highlight>
                <a:srgbClr val="FFFF00"/>
              </a:highlight>
              <a:latin typeface="Calibri"/>
              <a:ea typeface="Arial"/>
              <a:cs typeface="Arial"/>
            </a:endParaRPr>
          </a:p>
        </p:txBody>
      </p:sp>
      <p:pic>
        <p:nvPicPr>
          <p:cNvPr id="1977318285" name="Image 1977318284" descr="Capture écran d'une vidéo qui explique comment les personnes aveugles naviguent sur internet via leur smartphone "/>
          <p:cNvPicPr>
            <a:picLocks noChangeAspect="1"/>
          </p:cNvPicPr>
          <p:nvPr/>
        </p:nvPicPr>
        <p:blipFill>
          <a:blip r:embed="rId3"/>
          <a:stretch/>
        </p:blipFill>
        <p:spPr bwMode="auto">
          <a:xfrm>
            <a:off x="1040400" y="1854000"/>
            <a:ext cx="9705600" cy="6782400"/>
          </a:xfrm>
          <a:prstGeom prst="rect">
            <a:avLst/>
          </a:prstGeom>
        </p:spPr>
      </p:pic>
      <p:sp>
        <p:nvSpPr>
          <p:cNvPr id="58232358" name="ZoneTexte 8"/>
          <p:cNvSpPr/>
          <p:nvPr/>
        </p:nvSpPr>
        <p:spPr bwMode="auto">
          <a:xfrm>
            <a:off x="11298024" y="1854741"/>
            <a:ext cx="6979145" cy="3747960"/>
          </a:xfrm>
          <a:prstGeom prst="rect">
            <a:avLst/>
          </a:prstGeom>
          <a:noFill/>
          <a:ln w="0">
            <a:noFill/>
          </a:ln>
        </p:spPr>
        <p:style>
          <a:lnRef idx="0">
            <a:srgbClr val="000000"/>
          </a:lnRef>
          <a:fillRef idx="0">
            <a:srgbClr val="000000"/>
          </a:fillRef>
          <a:effectRef idx="0">
            <a:srgbClr val="000000"/>
          </a:effectRef>
          <a:fontRef idx="minor"/>
        </p:style>
        <p:txBody>
          <a:bodyPr lIns="90000" tIns="45000" rIns="90000" bIns="45000" anchor="t">
            <a:spAutoFit/>
          </a:bodyPr>
          <a:lstStyle/>
          <a:p>
            <a:pPr marL="526320" indent="-526320" defTabSz="914400">
              <a:lnSpc>
                <a:spcPct val="150000"/>
              </a:lnSpc>
              <a:buClr>
                <a:srgbClr val="000000"/>
              </a:buClr>
              <a:buFont typeface="Arial"/>
              <a:buChar char="•"/>
              <a:defRPr/>
            </a:pPr>
            <a:r>
              <a:rPr lang="fr-FR" sz="4000" b="0" strike="noStrike" spc="0">
                <a:solidFill>
                  <a:srgbClr val="000000"/>
                </a:solidFill>
                <a:latin typeface="Arial"/>
              </a:rPr>
              <a:t>Comment les personnes aveugles utilisent internet depuis leur smarphone : </a:t>
            </a:r>
            <a:r>
              <a:rPr lang="fr-FR" sz="4000" b="0" u="sng" strike="noStrike" spc="0">
                <a:solidFill>
                  <a:srgbClr val="000000"/>
                </a:solidFill>
                <a:latin typeface="Arial"/>
                <a:hlinkClick r:id="rId4" tooltip="https://www.youtube.com/watch?v=uPCPES9ENvs"/>
              </a:rPr>
              <a:t>regarder la vidéo</a:t>
            </a:r>
            <a:endParaRPr lang="fr-FR" sz="4000" b="0" strike="noStrike" spc="0">
              <a:solidFill>
                <a:srgbClr val="000000"/>
              </a:solidFill>
              <a:latin typeface="Arial"/>
            </a:endParaRPr>
          </a:p>
        </p:txBody>
      </p:sp>
    </p:spTree>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Arial"/>
        <a:cs typeface="Arial"/>
      </a:majorFont>
      <a:minorFont>
        <a:latin typeface="Calibri"/>
        <a:ea typeface="Arial"/>
        <a:cs typeface="Arial"/>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gradFill>
      </a:bgFillStyleLst>
    </a:fmtScheme>
  </a:themeElements>
  <a:objectDefaults/>
  <a:extraClrSchemeLst/>
</a:theme>
</file>

<file path=ppt/theme/theme2.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Arial"/>
        <a:cs typeface="Arial"/>
      </a:majorFont>
      <a:minorFont>
        <a:latin typeface="Calibri"/>
        <a:ea typeface="Arial"/>
        <a:cs typeface="Arial"/>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gradFill>
      </a:bgFillStyleLst>
    </a:fmtScheme>
  </a:themeElements>
  <a:objectDefaults/>
  <a:extraClrSchemeLst/>
</a:theme>
</file>

<file path=ppt/theme/theme3.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Arial"/>
        <a:cs typeface="Arial"/>
      </a:majorFont>
      <a:minorFont>
        <a:latin typeface="Calibri"/>
        <a:ea typeface="Arial"/>
        <a:cs typeface="Arial"/>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gradFill>
      </a:bgFillStyleLst>
    </a:fmtScheme>
  </a:themeElements>
  <a:objectDefaults/>
  <a:extraClrSchemeLst/>
</a:theme>
</file>

<file path=ppt/theme/theme4.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Arial"/>
        <a:cs typeface="Arial"/>
      </a:majorFont>
      <a:minorFont>
        <a:latin typeface="Calibri"/>
        <a:ea typeface="Arial"/>
        <a:cs typeface="Arial"/>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gradFill>
      </a:bgFillStyleLst>
    </a:fmtScheme>
  </a:themeElements>
  <a:objectDefaults/>
  <a:extraClrSchemeLst/>
</a:theme>
</file>

<file path=ppt/theme/theme5.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Arial"/>
        <a:cs typeface="Arial"/>
      </a:majorFont>
      <a:minorFont>
        <a:latin typeface="Calibri"/>
        <a:ea typeface="Arial"/>
        <a:cs typeface="Arial"/>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gradFill>
      </a:bgFillStyleLst>
    </a:fmtScheme>
  </a:themeElements>
  <a:objectDefaults/>
  <a:extraClrSchemeLst/>
</a:theme>
</file>

<file path=ppt/theme/theme6.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9</TotalTime>
  <Words>4402</Words>
  <Application>Microsoft Office PowerPoint</Application>
  <DocSecurity>0</DocSecurity>
  <PresentationFormat>Personnalisé</PresentationFormat>
  <Paragraphs>443</Paragraphs>
  <Slides>59</Slides>
  <Notes>59</Notes>
  <HiddenSlides>8</HiddenSlides>
  <MMClips>0</MMClips>
  <ScaleCrop>false</ScaleCrop>
  <HeadingPairs>
    <vt:vector size="6" baseType="variant">
      <vt:variant>
        <vt:lpstr>Polices utilisées</vt:lpstr>
      </vt:variant>
      <vt:variant>
        <vt:i4>11</vt:i4>
      </vt:variant>
      <vt:variant>
        <vt:lpstr>Thème</vt:lpstr>
      </vt:variant>
      <vt:variant>
        <vt:i4>5</vt:i4>
      </vt:variant>
      <vt:variant>
        <vt:lpstr>Titres des diapositives</vt:lpstr>
      </vt:variant>
      <vt:variant>
        <vt:i4>59</vt:i4>
      </vt:variant>
    </vt:vector>
  </HeadingPairs>
  <TitlesOfParts>
    <vt:vector size="75" baseType="lpstr">
      <vt:lpstr>Arial</vt:lpstr>
      <vt:lpstr>Calibri</vt:lpstr>
      <vt:lpstr>Calibri Light</vt:lpstr>
      <vt:lpstr>Courier New</vt:lpstr>
      <vt:lpstr>Police système Courant</vt:lpstr>
      <vt:lpstr>Source Sans Pro</vt:lpstr>
      <vt:lpstr>Source Sans Pro SemiBold</vt:lpstr>
      <vt:lpstr>Symbol</vt:lpstr>
      <vt:lpstr>Times New Roman</vt:lpstr>
      <vt:lpstr>Verdana</vt:lpstr>
      <vt:lpstr>Wingdings</vt:lpstr>
      <vt:lpstr>Thème Office</vt:lpstr>
      <vt:lpstr>Thème Office</vt:lpstr>
      <vt:lpstr>Thème Office</vt:lpstr>
      <vt:lpstr>Thème Office</vt:lpstr>
      <vt:lpstr>Thème Office</vt:lpstr>
      <vt:lpstr>Accessibilité numérique réelle :  des obstacles aux leviers d’action</vt:lpstr>
      <vt:lpstr>Table des matières</vt:lpstr>
      <vt:lpstr>Qui sommes-nous ?</vt:lpstr>
      <vt:lpstr>Objectifs d’apprentissages visés</vt:lpstr>
      <vt:lpstr>Déroulé de la session</vt:lpstr>
      <vt:lpstr>Expérimenter l’accessibilité…</vt:lpstr>
      <vt:lpstr>Mise en situation</vt:lpstr>
      <vt:lpstr>Ressource à disposition</vt:lpstr>
      <vt:lpstr>Vidéo d’une utilisation de synthèse vocale</vt:lpstr>
      <vt:lpstr>La malvoyance</vt:lpstr>
      <vt:lpstr>La dyslexie</vt:lpstr>
      <vt:lpstr>Le daltonisme</vt:lpstr>
      <vt:lpstr>Partage</vt:lpstr>
      <vt:lpstr>Une approche environnementale inclusive</vt:lpstr>
      <vt:lpstr>Situations de handicap et enseignement inclusif</vt:lpstr>
      <vt:lpstr>Modèle de développement humain et processus de production du handicap </vt:lpstr>
      <vt:lpstr>La conception universelle des apprentissages (CUA)</vt:lpstr>
      <vt:lpstr>CUA - Lignes directrices en lien avec l’accessibilité</vt:lpstr>
      <vt:lpstr>Qu’est-ce que l’accessibilité numérique ?</vt:lpstr>
      <vt:lpstr>Définition de l'accessibilité numérique 1/2</vt:lpstr>
      <vt:lpstr>Définition de l'accessibilité numérique</vt:lpstr>
      <vt:lpstr>Comment rendre un contenu numérique accessible ? Issu du référentiel général d’amélioration de l’accessibilité (RGAA)</vt:lpstr>
      <vt:lpstr>À partir d’une ressource ( PPT, Word, Vidéo) : identifier ce qui selon vous peut faire obstacle et pourrait être amélioré.  Pour accéder aux ressources : https://url-r.fr/Sfyft</vt:lpstr>
      <vt:lpstr>PAUSE</vt:lpstr>
      <vt:lpstr>Présentations croisées</vt:lpstr>
      <vt:lpstr>Normes et standards de l’accessibilité numérique</vt:lpstr>
      <vt:lpstr>Normes et standards de l'accessibilité des contenus</vt:lpstr>
      <vt:lpstr>La législation européenne</vt:lpstr>
      <vt:lpstr>Quelques chiffres </vt:lpstr>
      <vt:lpstr>Quelques chiffres en Belgique </vt:lpstr>
      <vt:lpstr>Concevoir et réaliser un document accessible Les grands principes</vt:lpstr>
      <vt:lpstr>Les grands principes à retenir</vt:lpstr>
      <vt:lpstr>Word et Powerpoint : les principes à retenir Choisir la bonne police pour une meilleure lisibilité</vt:lpstr>
      <vt:lpstr>Word et Powerpoint : les principes à retenir Aérer son contenu pour faciliter la lecture</vt:lpstr>
      <vt:lpstr>Word et Powerpoint : les principes à retenir Structurer son contenu pour améliorer sa compréhension</vt:lpstr>
      <vt:lpstr>Word et Powerpoint : les principes à retenir Choisir le bon contraste couleur pour une meilleure lisibilité</vt:lpstr>
      <vt:lpstr>Images et vidéos : les grands principes à retenir</vt:lpstr>
      <vt:lpstr>Word et Powerpoint : les principes à retenir Associer la couleur à une information pour clarifier 1/2</vt:lpstr>
      <vt:lpstr>Word et Powerpoint : les principes à retenir Associer la couleur à une information pour clarifier 2/2</vt:lpstr>
      <vt:lpstr>Word et Powerpoint : les principes à retenir Rédiger un texte alternatif pour les synthèses vocales </vt:lpstr>
      <vt:lpstr>Éléments complexes : les principes à retenir</vt:lpstr>
      <vt:lpstr>Word et Powerpoint : les principes à retenir Utiliser des tableaux simples pour les technologies d’assistance 1/2</vt:lpstr>
      <vt:lpstr>Word et Powerpoint : les principes à retenir Utiliser des tableaux simples pour les technologies d’assistance 2/2</vt:lpstr>
      <vt:lpstr>Word et Powerpoint : restons simples</vt:lpstr>
      <vt:lpstr>Vidéo et audio : les principes à retenir Fournir une alternative au contenu multimédia</vt:lpstr>
      <vt:lpstr>Vidéo et audio : les principes à retenir Le texte comme alternative à la vidéo</vt:lpstr>
      <vt:lpstr>Vidéo et audio : restons simple</vt:lpstr>
      <vt:lpstr>Exporter son fichier Word en PDF</vt:lpstr>
      <vt:lpstr>Exporter son fichier Powerpoint en PDF</vt:lpstr>
      <vt:lpstr>Vérifier l’accessibilité </vt:lpstr>
      <vt:lpstr>Tester l’accessibilité</vt:lpstr>
      <vt:lpstr>Les outils pour vous aider</vt:lpstr>
      <vt:lpstr>CONCLUSION</vt:lpstr>
      <vt:lpstr>Les ressources à votre disposition</vt:lpstr>
      <vt:lpstr>Évaluation de l’atelier </vt:lpstr>
      <vt:lpstr>Bibliographie 1/3</vt:lpstr>
      <vt:lpstr>Bibliographie 2/3</vt:lpstr>
      <vt:lpstr>Bibliographie 3/3</vt:lpstr>
      <vt:lpstr>Fin de la présentation</vt:lpstr>
    </vt:vector>
  </TitlesOfParts>
  <Manager/>
  <Company>Nantes Université</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Favoriser l’accessibilité de mes documents pédagogiques</dc:title>
  <dc:subject/>
  <dc:creator>CreativeCorpOmega</dc:creator>
  <cp:keywords>accessibilité</cp:keywords>
  <dc:description/>
  <cp:lastModifiedBy>Aurélie JOZAN</cp:lastModifiedBy>
  <cp:revision>392</cp:revision>
  <dcterms:created xsi:type="dcterms:W3CDTF">2019-11-20T14:44:30Z</dcterms:created>
  <dcterms:modified xsi:type="dcterms:W3CDTF">2025-03-11T22:36:05Z</dcterms:modified>
  <cp:category/>
  <dc:identifier/>
  <cp:contentStatus/>
  <dc:language>fr-FR</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MClips">
    <vt:i4>2</vt:i4>
  </property>
  <property fmtid="{D5CDD505-2E9C-101B-9397-08002B2CF9AE}" pid="3" name="Notes">
    <vt:i4>55</vt:i4>
  </property>
  <property fmtid="{D5CDD505-2E9C-101B-9397-08002B2CF9AE}" pid="4" name="PresentationFormat">
    <vt:lpwstr>Personnalisé</vt:lpwstr>
  </property>
  <property fmtid="{D5CDD505-2E9C-101B-9397-08002B2CF9AE}" pid="5" name="Slides">
    <vt:i4>55</vt:i4>
  </property>
</Properties>
</file>