
<file path=[Content_Types].xml><?xml version="1.0" encoding="utf-8"?>
<Types xmlns="http://schemas.openxmlformats.org/package/2006/content-types">
  <Default Extension="wmf" ContentType="image/x-wmf"/>
  <Default Extension="gif" ContentType="image/gi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57.xml" ContentType="application/vnd.openxmlformats-officedocument.presentationml.notesSlide+xml"/>
  <Override PartName="/ppt/notesSlides/notesSlide56.xml" ContentType="application/vnd.openxmlformats-officedocument.presentationml.notesSlide+xml"/>
  <Override PartName="/ppt/notesSlides/notesSlide54.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5.xml" ContentType="application/vnd.openxmlformats-officedocument.presentationml.notesSlide+xml"/>
  <Override PartName="/ppt/notesSlides/notesSlide44.xml" ContentType="application/vnd.openxmlformats-officedocument.presentationml.notesSlide+xml"/>
  <Override PartName="/ppt/notesSlides/notesSlide37.xml" ContentType="application/vnd.openxmlformats-officedocument.presentationml.notesSlide+xml"/>
  <Override PartName="/ppt/notesSlides/notesSlide36.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0.xml" ContentType="application/vnd.openxmlformats-officedocument.presentationml.notesSlide+xml"/>
  <Override PartName="/ppt/notesSlides/notesSlide27.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32.xml" ContentType="application/vnd.openxmlformats-officedocument.presentationml.notesSlide+xml"/>
  <Override PartName="/ppt/notesSlides/notesSlide18.xml" ContentType="application/vnd.openxmlformats-officedocument.presentationml.notesSlide+xml"/>
  <Override PartName="/ppt/notesSlides/notesSlide13.xml" ContentType="application/vnd.openxmlformats-officedocument.presentationml.notesSlide+xml"/>
  <Override PartName="/ppt/notesSlides/notesSlide40.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8.xml" ContentType="application/vnd.openxmlformats-officedocument.presentationml.notesSlide+xml"/>
  <Override PartName="/ppt/notesSlides/notesSlide31.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56.xml" ContentType="application/vnd.openxmlformats-officedocument.presentationml.slide+xml"/>
  <Override PartName="/ppt/slides/slide55.xml" ContentType="application/vnd.openxmlformats-officedocument.presentationml.slide+xml"/>
  <Override PartName="/ppt/notesSlides/notesSlide25.xml" ContentType="application/vnd.openxmlformats-officedocument.presentationml.notesSlide+xml"/>
  <Override PartName="/ppt/slides/slide52.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notesSlides/notesSlide9.xml" ContentType="application/vnd.openxmlformats-officedocument.presentationml.notesSlide+xml"/>
  <Override PartName="/ppt/slides/slide43.xml" ContentType="application/vnd.openxmlformats-officedocument.presentationml.slide+xml"/>
  <Override PartName="/ppt/slides/slide37.xml" ContentType="application/vnd.openxmlformats-officedocument.presentationml.slide+xml"/>
  <Override PartName="/ppt/slides/slide51.xml" ContentType="application/vnd.openxmlformats-officedocument.presentationml.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slides/slide3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notesSlides/notesSlide16.xml" ContentType="application/vnd.openxmlformats-officedocument.presentationml.notesSlide+xml"/>
  <Override PartName="/ppt/slides/slide29.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ppt/slides/slide18.xml" ContentType="application/vnd.openxmlformats-officedocument.presentationml.slide+xml"/>
  <Override PartName="/ppt/slides/slide17.xml" ContentType="application/vnd.openxmlformats-officedocument.presentationml.slide+xml"/>
  <Override PartName="/ppt/slides/slide42.xml" ContentType="application/vnd.openxmlformats-officedocument.presentationml.slide+xml"/>
  <Override PartName="/ppt/notesSlides/notesSlide19.xml" ContentType="application/vnd.openxmlformats-officedocument.presentationml.notesSlide+xml"/>
  <Override PartName="/ppt/slides/slide13.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44.xml" ContentType="application/vnd.openxmlformats-officedocument.presentationml.slide+xml"/>
  <Override PartName="/ppt/slides/slide6.xml" ContentType="application/vnd.openxmlformats-officedocument.presentationml.slide+xml"/>
  <Override PartName="/ppt/slides/slide21.xml" ContentType="application/vnd.openxmlformats-officedocument.presentationml.slide+xml"/>
  <Override PartName="/ppt/notesSlides/notesSlide35.xml" ContentType="application/vnd.openxmlformats-officedocument.presentationml.notesSlide+xml"/>
  <Override PartName="/ppt/slides/slide7.xml" ContentType="application/vnd.openxmlformats-officedocument.presentationml.slide+xml"/>
  <Override PartName="/ppt/slides/slide57.xml" ContentType="application/vnd.openxmlformats-officedocument.presentationml.slide+xml"/>
  <Override PartName="/ppt/slideLayouts/slideLayout13.xml" ContentType="application/vnd.openxmlformats-officedocument.presentationml.slideLayout+xml"/>
  <Override PartName="/ppt/notesSlides/notesSlide29.xml" ContentType="application/vnd.openxmlformats-officedocument.presentationml.notesSlide+xml"/>
  <Override PartName="/ppt/notesSlides/notesSlide15.xml" ContentType="application/vnd.openxmlformats-officedocument.presentationml.notesSlide+xml"/>
  <Override PartName="/ppt/slides/slide33.xml" ContentType="application/vnd.openxmlformats-officedocument.presentationml.slide+xml"/>
  <Override PartName="/ppt/slides/slide8.xml" ContentType="application/vnd.openxmlformats-officedocument.presentationml.slide+xml"/>
  <Override PartName="/ppt/slides/slide35.xml" ContentType="application/vnd.openxmlformats-officedocument.presentationml.slide+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notesSlides/notesSlide41.xml" ContentType="application/vnd.openxmlformats-officedocument.presentationml.notesSlide+xml"/>
  <Override PartName="/ppt/notesSlides/notesSlide48.xml" ContentType="application/vnd.openxmlformats-officedocument.presentationml.notes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notesSlides/notesSlide39.xml" ContentType="application/vnd.openxmlformats-officedocument.presentationml.notesSlide+xml"/>
  <Override PartName="/ppt/slides/slide27.xml" ContentType="application/vnd.openxmlformats-officedocument.presentationml.slide+xml"/>
  <Override PartName="/ppt/slides/slide48.xml" ContentType="application/vnd.openxmlformats-officedocument.presentationml.slide+xml"/>
  <Override PartName="/ppt/slides/slide4.xml" ContentType="application/vnd.openxmlformats-officedocument.presentationml.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47.xml" ContentType="application/vnd.openxmlformats-officedocument.presentationml.notesSlide+xml"/>
  <Override PartName="/ppt/notesSlides/notesSlide38.xml" ContentType="application/vnd.openxmlformats-officedocument.presentationml.notesSlide+xml"/>
  <Override PartName="/ppt/slides/slide5.xml" ContentType="application/vnd.openxmlformats-officedocument.presentationml.slide+xml"/>
  <Override PartName="/ppt/slides/slide12.xml" ContentType="application/vnd.openxmlformats-officedocument.presentationml.slide+xml"/>
  <Override PartName="/ppt/slides/slide3.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notesSlides/notesSlide43.xml" ContentType="application/vnd.openxmlformats-officedocument.presentationml.notesSlide+xml"/>
  <Override PartName="/ppt/slideLayouts/slideLayout7.xml" ContentType="application/vnd.openxmlformats-officedocument.presentationml.slideLayout+xml"/>
  <Override PartName="/ppt/slideLayouts/slideLayout10.xml" ContentType="application/vnd.openxmlformats-officedocument.presentationml.slideLayout+xml"/>
  <Override PartName="/ppt/slides/slide40.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theme/theme2.xml" ContentType="application/vnd.openxmlformats-officedocument.them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17.xml" ContentType="application/vnd.openxmlformats-officedocument.presentationml.notesSlide+xml"/>
  <Override PartName="/ppt/slideLayouts/slideLayout11.xml" ContentType="application/vnd.openxmlformats-officedocument.presentationml.slideLayout+xml"/>
  <Override PartName="/ppt/tableStyles.xml" ContentType="application/vnd.openxmlformats-officedocument.presentationml.tableStyles+xml"/>
  <Override PartName="/ppt/slides/slide28.xml" ContentType="application/vnd.openxmlformats-officedocument.presentationml.slide+xml"/>
  <Override PartName="/ppt/slides/slide53.xml" ContentType="application/vnd.openxmlformats-officedocument.presentationml.slide+xml"/>
  <Override PartName="/ppt/theme/theme1.xml" ContentType="application/vnd.openxmlformats-officedocument.theme+xml"/>
  <Override PartName="/ppt/slides/slide16.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slides/slide39.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s/slide49.xml" ContentType="application/vnd.openxmlformats-officedocument.presentationml.slide+xml"/>
  <Override PartName="/ppt/notesSlides/notesSlide55.xml" ContentType="application/vnd.openxmlformats-officedocument.presentationml.notesSlide+xml"/>
  <Override PartName="/ppt/slides/slide38.xml" ContentType="application/vnd.openxmlformats-officedocument.presentationml.slide+xml"/>
  <Override PartName="/ppt/slideLayouts/slideLayout6.xml" ContentType="application/vnd.openxmlformats-officedocument.presentationml.slideLayout+xml"/>
  <Override PartName="/ppt/notesSlides/notesSlide42.xml" ContentType="application/vnd.openxmlformats-officedocument.presentationml.notesSlide+xml"/>
  <Override PartName="/ppt/slides/slide34.xml" ContentType="application/vnd.openxmlformats-officedocument.presentationml.slide+xml"/>
  <Override PartName="/ppt/notesSlides/notesSlide12.xml" ContentType="application/vnd.openxmlformats-officedocument.presentationml.notesSlide+xml"/>
  <Override PartName="/ppt/slideLayouts/slideLayout5.xml" ContentType="application/vnd.openxmlformats-officedocument.presentationml.slideLayout+xml"/>
  <Override PartName="/ppt/slides/slide54.xml" ContentType="application/vnd.openxmlformats-officedocument.presentationml.slide+xml"/>
  <Override PartName="/ppt/notesSlides/notesSlide22.xml" ContentType="application/vnd.openxmlformats-officedocument.presentationml.notesSlide+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embedTrueTypeFonts="1" saveSubsetFonts="1" strictFirstAndLastChars="0">
  <p:sldMasterIdLst>
    <p:sldMasterId id="2147483648" r:id="rId1"/>
  </p:sldMasterIdLst>
  <p:notesMasterIdLst>
    <p:notesMasterId r:id="rId6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Lst>
  <p:sldSz cx="9144000" cy="5143500" type="screen16x9"/>
  <p:notesSz cx="6858000" cy="9144000"/>
  <p:defaultText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84" d="100"/>
          <a:sy n="84" d="100"/>
        </p:scale>
        <p:origin x="780" y="40"/>
      </p:cViewPr>
      <p:guideLst>
        <p:guide pos="1620" orient="horz"/>
        <p:guide pos="2880"/>
      </p:guideLst>
    </p:cSldViewPr>
  </p:slide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60" Type="http://schemas.openxmlformats.org/officeDocument/2006/relationships/slide" Target="slides/slide57.xml"/><Relationship Id="rId61" Type="http://schemas.openxmlformats.org/officeDocument/2006/relationships/notesMaster" Target="notesMasters/notesMaster1.xml"/><Relationship Id="rId62" Type="http://schemas.openxmlformats.org/officeDocument/2006/relationships/presProps" Target="presProps.xml" /><Relationship Id="rId63" Type="http://schemas.openxmlformats.org/officeDocument/2006/relationships/tableStyles" Target="tableStyles.xml" /><Relationship Id="rId64"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Pr shadeToTitle="0">
        <a:solidFill>
          <a:schemeClr val="lt1"/>
        </a:solidFill>
      </p:bgPr>
    </p:bg>
    <p:spTree>
      <p:nvGrpSpPr>
        <p:cNvPr id="1" name=""/>
        <p:cNvGrpSpPr/>
        <p:nvPr/>
      </p:nvGrpSpPr>
      <p:grpSpPr bwMode="auto">
        <a:xfrm>
          <a:off x="0" y="0"/>
          <a:ext cx="0" cy="0"/>
          <a:chOff x="0" y="0"/>
          <a:chExt cx="0" cy="0"/>
        </a:xfrm>
      </p:grpSpPr>
      <p:sp>
        <p:nvSpPr>
          <p:cNvPr id="3" name="Google Shape;3;n"/>
          <p:cNvSpPr>
            <a:spLocks noChangeAspect="1" noGrp="1" noRot="1"/>
          </p:cNvSpPr>
          <p:nvPr>
            <p:ph type="sldImg" idx="2"/>
          </p:nvPr>
        </p:nvSpPr>
        <p:spPr bwMode="auto">
          <a:xfrm>
            <a:off x="1143225" y="685800"/>
            <a:ext cx="4572225"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1pPr>
            <a:lvl2pPr marL="914400" marR="0" lvl="1"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2pPr>
            <a:lvl3pPr marL="1371600" marR="0" lvl="2"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3pPr>
            <a:lvl4pPr marL="1828800" marR="0" lvl="3"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4pPr>
            <a:lvl5pPr marL="2286000" marR="0" lvl="4"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5pPr>
            <a:lvl6pPr marL="2743200" marR="0" lvl="5"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6pPr>
            <a:lvl7pPr marL="3200400" marR="0" lvl="6"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7pPr>
            <a:lvl8pPr marL="3657600" marR="0" lvl="7"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8pPr>
            <a:lvl9pPr marL="4114800" marR="0" lvl="8" indent="-317500" algn="l">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defRPr>
            </a:lvl9pPr>
          </a:lstStyle>
          <a:p>
            <a:pPr>
              <a:defRPr/>
            </a:pPr>
            <a:endParaRPr/>
          </a:p>
        </p:txBody>
      </p:sp>
    </p:spTree>
  </p:cSld>
  <p:clrMap bg1="lt1" tx1="dk1" bg2="dk2" tx2="lt2" accent1="accent1" accent2="accent2" accent3="accent3" accent4="accent4" accent5="accent5" accent6="accent6" hlink="hlink" folHlink="folHlink"/>
  <p:notes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 Id="rId3" Type="http://schemas.openxmlformats.org/officeDocument/2006/relationships/hyperlink" Target="http://playground.tensorflow.org/#activation=tanh&amp;batchSize=10&amp;dataset=gauss&amp;regDataset=reg-plane&amp;learningRate=0.03&amp;regularizationRate=0&amp;noise=0&amp;networkShape=1&amp;seed=0.76081&amp;showTestData=false&amp;discretize=false&amp;percTrainData=50&amp;x=true&amp;y=true&amp;xTimesY=false&amp;xSquared=false&amp;ySquared=false&amp;cosX=false&amp;sinX=false&amp;cosY=false&amp;sinY=false&amp;collectStats=false&amp;problem=classification&amp;initZero=false&amp;hideText=false"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73" name="Google Shape;73;p1:notes"/>
          <p:cNvSpPr txBox="1">
            <a:spLocks noGrp="1"/>
          </p:cNvSpPr>
          <p:nvPr>
            <p:ph type="body" idx="1"/>
          </p:nvPr>
        </p:nvSpPr>
        <p:spPr bwMode="auto">
          <a:xfrm>
            <a:off x="914510" y="4342451"/>
            <a:ext cx="5028986" cy="4114361"/>
          </a:xfrm>
          <a:prstGeom prst="rect">
            <a:avLst/>
          </a:prstGeom>
          <a:noFill/>
          <a:ln>
            <a:noFill/>
          </a:ln>
        </p:spPr>
        <p:txBody>
          <a:bodyPr spcFirstLastPara="1" wrap="square" lIns="95700" tIns="47850" rIns="95700" bIns="47850" anchor="t" anchorCtr="0">
            <a:noAutofit/>
          </a:bodyPr>
          <a:lstStyle/>
          <a:p>
            <a:pPr marL="0" lvl="0" indent="0" algn="l">
              <a:lnSpc>
                <a:spcPct val="100000"/>
              </a:lnSpc>
              <a:spcBef>
                <a:spcPts val="360"/>
              </a:spcBef>
              <a:spcAft>
                <a:spcPts val="0"/>
              </a:spcAft>
              <a:buSzPts val="1400"/>
              <a:buNone/>
              <a:defRPr/>
            </a:pPr>
            <a:endParaRPr/>
          </a:p>
        </p:txBody>
      </p:sp>
      <p:sp>
        <p:nvSpPr>
          <p:cNvPr id="74" name="Google Shape;74;p1:notes"/>
          <p:cNvSpPr>
            <a:spLocks noChangeAspect="1" noGrp="1" noRot="1"/>
          </p:cNvSpPr>
          <p:nvPr>
            <p:ph type="sldImg" idx="2"/>
          </p:nvPr>
        </p:nvSpPr>
        <p:spPr bwMode="auto">
          <a:xfrm>
            <a:off x="384175" y="687388"/>
            <a:ext cx="6091238" cy="3427412"/>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60" name="Google Shape;160;p1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1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68" name="Google Shape;168;p11: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9" name="Google Shape;169;p11: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Arial"/>
                <a:ea typeface="Arial"/>
                <a:cs typeface="Arial"/>
              </a:rPr>
              <a:t>Voilà,</a:t>
            </a:r>
            <a:r>
              <a:rPr lang="fr-FR" sz="1400" b="1" i="0" u="none" strike="noStrike" cap="none">
                <a:solidFill>
                  <a:srgbClr val="000000"/>
                </a:solidFill>
                <a:latin typeface="Arial"/>
                <a:ea typeface="Arial"/>
                <a:cs typeface="Arial"/>
              </a:rPr>
              <a:t> l’intelligence mécanique c’est ça. </a:t>
            </a:r>
            <a:endParaRPr sz="1400" b="1"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Arial"/>
                <a:ea typeface="Arial"/>
                <a:cs typeface="Arial"/>
              </a:rPr>
              <a:t>Une machine qui peut réaliser ces 4 opérations et ainsi exécuter tous les algorithmes du monde ! Y compris envoyer des fusées sur la lune !</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r>
              <a:rPr lang="fr-FR" sz="1400" b="1" i="0" u="none" strike="noStrike" cap="none">
                <a:solidFill>
                  <a:schemeClr val="dk1"/>
                </a:solidFill>
                <a:latin typeface="Arial"/>
                <a:ea typeface="Arial"/>
                <a:cs typeface="Arial"/>
              </a:rPr>
              <a:t>Et l’intelligence artificielle ?</a:t>
            </a:r>
            <a:endParaRPr sz="14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1" i="0" u="none" strike="noStrike" cap="none">
                <a:solidFill>
                  <a:schemeClr val="dk1"/>
                </a:solidFill>
                <a:latin typeface="Arial"/>
                <a:ea typeface="Arial"/>
                <a:cs typeface="Arial"/>
              </a:rPr>
              <a:t>Ben c’est à peu près pareil, c’est juste un peu plus complexe.</a:t>
            </a:r>
            <a:endParaRPr sz="14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plutôt que de faire plusieurs algorithmes on va privilégier 1 algorithme générique</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dans lequel on va charger beaucoup de données différentes que l’on va modifier,</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et on mélange le tout avec une bonne pincée de probabilités et de statistiques…</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du coup y a beaucoup de beaucoup de variables et faut beaucoup de données pour les ajuster.</a:t>
            </a: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76" name="Google Shape;176;p1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p12: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1" i="0" u="none" strike="noStrike" cap="none">
                <a:solidFill>
                  <a:schemeClr val="dk1"/>
                </a:solidFill>
                <a:latin typeface="Arial"/>
                <a:ea typeface="Arial"/>
                <a:cs typeface="Arial"/>
              </a:rPr>
              <a:t>Comment ça marche.</a:t>
            </a:r>
            <a:endParaRPr sz="1400" b="1"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va prendre deux données par exemple la taille et le diamètre. En les plaçant sur un graphique on se rend compte que l’on pourrait faire passer une ligne par ses points. Ce serait une bonne idée car cela nous permettrait ensuite de d’anticiper la taille si on possède le diamètre ou inversement.</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L’apprentissage machine fonctionne un peu pareil. Le truc c’est d'entraîner la machine à trouver cette droite en lui fournissant des données d’entrée et de sortie la taille et le poids.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Elle va faire varier les curseurs (l’origine et la pente) jusqu’à trouver la droite qui correspondent. C’est la phase d’apprentissage.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Une fois qu’elle a trouv</a:t>
            </a:r>
            <a:r>
              <a:rPr lang="fr-FR" sz="1400">
                <a:solidFill>
                  <a:schemeClr val="dk1"/>
                </a:solidFill>
              </a:rPr>
              <a:t>é</a:t>
            </a:r>
            <a:r>
              <a:rPr lang="fr-FR" sz="1400" b="0" i="0" u="none" strike="noStrike" cap="none">
                <a:solidFill>
                  <a:schemeClr val="dk1"/>
                </a:solidFill>
                <a:latin typeface="Arial"/>
                <a:ea typeface="Arial"/>
                <a:cs typeface="Arial"/>
              </a:rPr>
              <a:t> cette droite, c’est à dire la relation on pourra lui donner une donnée et elle pourra nous fournir la donnée manquante.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Bon la c’est facile car il n’y a pas beaucoup de données.</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86" name="Google Shape;186;p1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p13: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1" i="0" u="none" strike="noStrike" cap="none">
                <a:solidFill>
                  <a:schemeClr val="dk1"/>
                </a:solidFill>
                <a:latin typeface="Arial"/>
                <a:ea typeface="Arial"/>
                <a:cs typeface="Arial"/>
              </a:rPr>
              <a:t>Comment ça marche.</a:t>
            </a:r>
            <a:endParaRPr sz="1400" b="1"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va prendre deux données par exemple la taille et le diamètre. En les plaçant sur un graphique on se rend compte que l’on pourrait faire passer une ligne par ses points. Ce serait une bonne idée car cela nous permettrait ensuite de d’anticiper la taille si on possède le diamètre ou inversement.</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L’apprentissage machine fonctionne un peu pareil. Le truc c’est d'entraîner la machine à trouver cette droite en lui fournissant des données d’entrée et de sortie la taille et le poids.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Elle va faire varier les curseurs (l’origine et la pente) jusqu’à trouver la droite qui correspondent. C’est la phase d’apprentissage.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Une fois qu’elle a trouv</a:t>
            </a:r>
            <a:r>
              <a:rPr lang="fr-FR" sz="1400">
                <a:solidFill>
                  <a:schemeClr val="dk1"/>
                </a:solidFill>
              </a:rPr>
              <a:t>é</a:t>
            </a:r>
            <a:r>
              <a:rPr lang="fr-FR" sz="1400" b="0" i="0" u="none" strike="noStrike" cap="none">
                <a:solidFill>
                  <a:schemeClr val="dk1"/>
                </a:solidFill>
                <a:latin typeface="Arial"/>
                <a:ea typeface="Arial"/>
                <a:cs typeface="Arial"/>
              </a:rPr>
              <a:t> cette droite, c’est à dire la relation on pourra lui donner une donnée et elle pourra nous fournir la donnée manquante.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Bon la c’est facile car il n’y a pas beaucoup de données.</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93" name="Google Shape;193;p14: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14: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chemeClr val="dk1"/>
              </a:solidFill>
              <a:latin typeface="Arial"/>
              <a:ea typeface="Arial"/>
              <a:cs typeface="Arial"/>
            </a:endParaRPr>
          </a:p>
          <a:p>
            <a:pPr marL="0" marR="0" lvl="0" indent="0" algn="l">
              <a:lnSpc>
                <a:spcPct val="150000"/>
              </a:lnSpc>
              <a:spcBef>
                <a:spcPts val="0"/>
              </a:spcBef>
              <a:spcAft>
                <a:spcPts val="1500"/>
              </a:spcAft>
              <a:buClr>
                <a:schemeClr val="dk1"/>
              </a:buClr>
              <a:buSzPts val="11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04" name="Google Shape;204;p1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5" name="Google Shape;205;p15: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chemeClr val="dk1"/>
              </a:solidFill>
              <a:latin typeface="Arial"/>
              <a:ea typeface="Arial"/>
              <a:cs typeface="Arial"/>
            </a:endParaRPr>
          </a:p>
          <a:p>
            <a:pPr marL="0" marR="0" lvl="0" indent="0" algn="l">
              <a:lnSpc>
                <a:spcPct val="150000"/>
              </a:lnSpc>
              <a:spcBef>
                <a:spcPts val="0"/>
              </a:spcBef>
              <a:spcAft>
                <a:spcPts val="1500"/>
              </a:spcAft>
              <a:buClr>
                <a:schemeClr val="dk1"/>
              </a:buClr>
              <a:buSzPts val="11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12" name="Google Shape;212;p16: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16: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chemeClr val="dk1"/>
              </a:solidFill>
              <a:latin typeface="Arial"/>
              <a:ea typeface="Arial"/>
              <a:cs typeface="Arial"/>
            </a:endParaRPr>
          </a:p>
          <a:p>
            <a:pPr marL="0" marR="0" lvl="0" indent="0" algn="l">
              <a:lnSpc>
                <a:spcPct val="150000"/>
              </a:lnSpc>
              <a:spcBef>
                <a:spcPts val="0"/>
              </a:spcBef>
              <a:spcAft>
                <a:spcPts val="1500"/>
              </a:spcAft>
              <a:buClr>
                <a:schemeClr val="dk1"/>
              </a:buClr>
              <a:buSzPts val="11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21" name="Google Shape;221;p17: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p17: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Le neurone artificiel c’est quoi.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donne plusieur donnée d’entrée à laquelle on peut affect</a:t>
            </a:r>
            <a:r>
              <a:rPr lang="fr-FR" sz="1400">
                <a:solidFill>
                  <a:schemeClr val="dk1"/>
                </a:solidFill>
              </a:rPr>
              <a:t>er</a:t>
            </a:r>
            <a:r>
              <a:rPr lang="fr-FR" sz="1400" b="0" i="0" u="none" strike="noStrike" cap="none">
                <a:solidFill>
                  <a:schemeClr val="dk1"/>
                </a:solidFill>
                <a:latin typeface="Arial"/>
                <a:ea typeface="Arial"/>
                <a:cs typeface="Arial"/>
              </a:rPr>
              <a:t> des poids?</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fait la somme de ces données et si cette somme est supérieur à un certain seuil on envoie 1 sinon on envoie zéro.</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a des valeur d’entrée : la taille, le poids, la pilosité, la couleur des yeux, la longueur des cheveux, etc. et de sortie, c’est un garçon, c’est une fille.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On va affect</a:t>
            </a:r>
            <a:r>
              <a:rPr lang="fr-FR" sz="1400">
                <a:solidFill>
                  <a:schemeClr val="dk1"/>
                </a:solidFill>
              </a:rPr>
              <a:t>er</a:t>
            </a:r>
            <a:r>
              <a:rPr lang="fr-FR" sz="1400" b="0" i="0" u="none" strike="noStrike" cap="none">
                <a:solidFill>
                  <a:schemeClr val="dk1"/>
                </a:solidFill>
                <a:latin typeface="Arial"/>
                <a:ea typeface="Arial"/>
                <a:cs typeface="Arial"/>
              </a:rPr>
              <a:t> un poids à chacune de ses données en indiquant celle s’ils sont plus ou moins important pour faire la distinction.</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Puis on va généraliser. C’est à dire que le programme va essayer de retrouver la droite qui sépare les garçons des filles, toujours en faisant bouger le curseur. c’est la phase d’apprentissage.</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Ensuite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Je vous montre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sng" strike="noStrike" cap="none">
                <a:solidFill>
                  <a:schemeClr val="hlink"/>
                </a:solidFill>
                <a:latin typeface="Arial"/>
                <a:ea typeface="Arial"/>
                <a:cs typeface="Arial"/>
                <a:hlinkClick r:id="rId3" tooltip="http://playground.tensorflow.org/#activation=tanh&amp;batchSize=10&amp;dataset=gauss&amp;regDataset=reg-plane&amp;learningRate=0.03&amp;regularizationRate=0&amp;noise=0&amp;networkShape=1&amp;seed=0.76081&amp;showTestData=false&amp;discretize=false&amp;percTrainData=50&amp;x=true&amp;y=true&amp;xTimesY=false&amp;xSquared=false&amp;ySquared=false&amp;cosX=false&amp;sinX=false&amp;cosY=false&amp;sinY=false&amp;collectStats=false&amp;problem=classification&amp;initZero=false&amp;hideText=false"/>
              </a:rPr>
              <a:t>http://playground.tensorflow.org/#activation=tanh&amp;batchSize=10&amp;dataset=gauss&amp;regDataset=reg-plane&amp;learningRate=0.03&amp;regularizationRate=0&amp;noise=0&amp;networkShape=1&amp;seed=0.76081&amp;showTestData=false&amp;discretize=false&amp;percTrainData=50&amp;x=true&amp;y=true&amp;xTimesY=false&amp;xSquared=false&amp;ySquared=false&amp;cosX=false&amp;sinX=false&amp;cosY=false&amp;sinY=false&amp;collectStats=false&amp;problem=classification&amp;initZero=false&amp;hideText=false</a:t>
            </a:r>
            <a:endParaRPr sz="1400" b="0" i="0" u="none" strike="noStrike" cap="none">
              <a:solidFill>
                <a:schemeClr val="dk1"/>
              </a:solidFill>
              <a:latin typeface="Arial"/>
              <a:ea typeface="Arial"/>
              <a:cs typeface="Arial"/>
            </a:endParaRPr>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31" name="Google Shape;231;p1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18: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37" name="Google Shape;237;p19: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38" name="Google Shape;238;p19: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81" name="Google Shape;81;p2: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82" name="Google Shape;82;p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49" name="Google Shape;249;p20: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50" name="Google Shape;250;p2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57" name="Google Shape;257;p21: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58" name="Google Shape;258;p21: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65" name="Google Shape;265;p22: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66" name="Google Shape;266;p2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72" name="Google Shape;272;p23: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73" name="Google Shape;273;p2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79" name="Google Shape;279;p24: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280" name="Google Shape;280;p24: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86" name="Google Shape;286;p2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p25: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294" name="Google Shape;294;p26: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p26:notes"/>
          <p:cNvSpPr txBox="1">
            <a:spLocks noGrp="1"/>
          </p:cNvSpPr>
          <p:nvPr>
            <p:ph type="body" idx="1"/>
          </p:nvPr>
        </p:nvSpPr>
        <p:spPr bwMode="auto">
          <a:xfrm>
            <a:off x="685800" y="4343400"/>
            <a:ext cx="5486400" cy="4114800"/>
          </a:xfrm>
          <a:prstGeom prst="rect">
            <a:avLst/>
          </a:prstGeom>
          <a:noFill/>
          <a:ln>
            <a:noFill/>
          </a:ln>
        </p:spPr>
        <p:txBody>
          <a:bodyPr spcFirstLastPara="1" wrap="square" lIns="0" tIns="0" rIns="0" bIns="0" anchor="t" anchorCtr="0">
            <a:noAutofit/>
          </a:bodyPr>
          <a:lstStyle/>
          <a:p>
            <a:pPr marL="0" lvl="0" indent="0" algn="l">
              <a:lnSpc>
                <a:spcPct val="100000"/>
              </a:lnSpc>
              <a:spcBef>
                <a:spcPts val="0"/>
              </a:spcBef>
              <a:spcAft>
                <a:spcPts val="0"/>
              </a:spcAft>
              <a:buSzPts val="1400"/>
              <a:buNone/>
              <a:defRPr/>
            </a:pPr>
            <a:endParaRPr/>
          </a:p>
        </p:txBody>
      </p:sp>
    </p:spTree>
  </p:cSld>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03" name="Google Shape;303;p27: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04" name="Google Shape;304;p27: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12" name="Google Shape;312;p28: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13" name="Google Shape;313;p2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22" name="Google Shape;322;p29: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3" name="Google Shape;323;p29: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92" name="Google Shape;92;p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3: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100" b="0" i="0" u="none" strike="noStrike" cap="none">
              <a:solidFill>
                <a:srgbClr val="000000"/>
              </a:solidFill>
              <a:latin typeface="Arial"/>
              <a:ea typeface="Arial"/>
              <a:cs typeface="Arial"/>
            </a:endParaRPr>
          </a:p>
        </p:txBody>
      </p:sp>
    </p:spTree>
  </p:cSld>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28" name="Google Shape;328;p30: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29" name="Google Shape;329;p3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43" name="Google Shape;343;p31: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44" name="Google Shape;344;p31: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55" name="Google Shape;355;p3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6" name="Google Shape;356;p32: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73" name="Google Shape;373;p33: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74" name="Google Shape;374;p3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83" name="Google Shape;383;p34: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384" name="Google Shape;384;p34: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394" name="Google Shape;394;p3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5" name="Google Shape;395;p35: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3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04" name="Google Shape;404;p36: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405" name="Google Shape;405;p36: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14" name="Google Shape;414;p37: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415" name="Google Shape;415;p37: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3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25" name="Google Shape;425;p3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p38: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3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37" name="Google Shape;437;p39: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8" name="Google Shape;438;p39: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98" name="Google Shape;98;p4: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99" name="Google Shape;99;p4: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63" name="Google Shape;463;p40: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464" name="Google Shape;464;p4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474" name="Google Shape;474;p41: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475" name="Google Shape;475;p41: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03" name="Google Shape;503;p4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4" name="Google Shape;504;p42: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4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15" name="Google Shape;515;g10693f4298e_0_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6" name="Google Shape;516;g10693f4298e_0_0: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a:lnSpc>
                <a:spcPct val="100000"/>
              </a:lnSpc>
              <a:spcBef>
                <a:spcPts val="0"/>
              </a:spcBef>
              <a:spcAft>
                <a:spcPts val="0"/>
              </a:spcAft>
              <a:buClr>
                <a:srgbClr val="000000"/>
              </a:buClr>
              <a:buSzPts val="1400"/>
              <a:buFont typeface="Arial"/>
              <a:buChar char="●"/>
              <a:defRPr/>
            </a:pPr>
            <a:r>
              <a:rPr lang="fr-FR"/>
              <a:t>La force brute d’un côté, l’apprentissage non supervisé de l’autre.</a:t>
            </a:r>
            <a:endParaRPr/>
          </a:p>
        </p:txBody>
      </p:sp>
    </p:spTree>
  </p:cSld>
</p:notes>
</file>

<file path=ppt/notesSlides/notesSlide4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28" name="Google Shape;528;g10693f4298e_0_12: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529" name="Google Shape;529;g10693f4298e_0_1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35" name="Google Shape;535;g10693f4298e_0_1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6" name="Google Shape;536;g10693f4298e_0_18: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4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43" name="Google Shape;543;g10693f4298e_0_2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44" name="Google Shape;544;g10693f4298e_0_25: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Arial"/>
                <a:ea typeface="Arial"/>
                <a:cs typeface="Arial"/>
              </a:rPr>
              <a:t>Voilà,</a:t>
            </a:r>
            <a:r>
              <a:rPr lang="fr-FR" sz="1400" b="1" i="0" u="none" strike="noStrike" cap="none">
                <a:solidFill>
                  <a:srgbClr val="000000"/>
                </a:solidFill>
                <a:latin typeface="Arial"/>
                <a:ea typeface="Arial"/>
                <a:cs typeface="Arial"/>
              </a:rPr>
              <a:t> l’intelligence mécanique c’est ça. </a:t>
            </a:r>
            <a:endParaRPr sz="1400" b="1"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Arial"/>
                <a:ea typeface="Arial"/>
                <a:cs typeface="Arial"/>
              </a:rPr>
              <a:t>Une machine qui peut réaliser ces 4 opérations et ainsi exécuter tous les algorithmes du monde ! Y compris envoyer des fusées sur la lune !</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r>
              <a:rPr lang="fr-FR" sz="1400" b="1" i="0" u="none" strike="noStrike" cap="none">
                <a:solidFill>
                  <a:schemeClr val="dk1"/>
                </a:solidFill>
                <a:latin typeface="Arial"/>
                <a:ea typeface="Arial"/>
                <a:cs typeface="Arial"/>
              </a:rPr>
              <a:t>Et l’intelligence artificielle ?</a:t>
            </a:r>
            <a:endParaRPr sz="14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1" i="0" u="none" strike="noStrike" cap="none">
                <a:solidFill>
                  <a:schemeClr val="dk1"/>
                </a:solidFill>
                <a:latin typeface="Arial"/>
                <a:ea typeface="Arial"/>
                <a:cs typeface="Arial"/>
              </a:rPr>
              <a:t>Ben c’est à peu près pareil, c’est juste un peu plus complexe.</a:t>
            </a:r>
            <a:endParaRPr sz="14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plutôt que de faire plusieurs algorithmes on va privilégier 1 algorithme générique</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dans lequel on va charger beaucoup de données différentes que l’on va modifier,</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et on mélange le tout avec une bonne pincée de probabilités et de statistiques…</a:t>
            </a: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rgbClr val="000000"/>
              </a:buClr>
              <a:buSzPts val="14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333333"/>
                </a:solidFill>
                <a:highlight>
                  <a:schemeClr val="lt1"/>
                </a:highlight>
                <a:latin typeface="Arial"/>
                <a:ea typeface="Arial"/>
                <a:cs typeface="Arial"/>
              </a:rPr>
              <a:t>→ du coup y a beaucoup de beaucoup de variables et faut beaucoup de données pour les ajuster.</a:t>
            </a: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333333"/>
              </a:solidFill>
              <a:highlight>
                <a:schemeClr val="lt1"/>
              </a:highlight>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4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51" name="Google Shape;551;g10693f4298e_0_32: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552" name="Google Shape;552;g10693f4298e_0_32: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63" name="Google Shape;563;g10693f4298e_0_43: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564" name="Google Shape;564;g10693f4298e_0_4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4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71" name="Google Shape;571;g10693f4298e_0_50: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2" name="Google Shape;572;g10693f4298e_0_50:notes"/>
          <p:cNvSpPr txBox="1">
            <a:spLocks noGrp="1"/>
          </p:cNvSpPr>
          <p:nvPr>
            <p:ph type="body" idx="1"/>
          </p:nvPr>
        </p:nvSpPr>
        <p:spPr bwMode="auto">
          <a:xfrm>
            <a:off x="685800" y="4343400"/>
            <a:ext cx="5486400" cy="4114800"/>
          </a:xfrm>
          <a:prstGeom prst="rect">
            <a:avLst/>
          </a:prstGeom>
          <a:noFill/>
          <a:ln>
            <a:noFill/>
          </a:ln>
        </p:spPr>
        <p:txBody>
          <a:bodyPr spcFirstLastPara="1" wrap="square" lIns="0" tIns="0" rIns="0" bIns="0" anchor="t" anchorCtr="0">
            <a:noAutofit/>
          </a:bodyPr>
          <a:lstStyle/>
          <a:p>
            <a:pPr marL="0" lvl="0" indent="0" algn="l">
              <a:lnSpc>
                <a:spcPct val="100000"/>
              </a:lnSpc>
              <a:spcBef>
                <a:spcPts val="0"/>
              </a:spcBef>
              <a:spcAft>
                <a:spcPts val="0"/>
              </a:spcAft>
              <a:buSzPts val="1400"/>
              <a:buNone/>
              <a:defRPr/>
            </a:pPr>
            <a:endParaRPr/>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05" name="Google Shape;105;p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p5: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a:lnSpc>
                <a:spcPct val="100000"/>
              </a:lnSpc>
              <a:spcBef>
                <a:spcPts val="0"/>
              </a:spcBef>
              <a:spcAft>
                <a:spcPts val="0"/>
              </a:spcAft>
              <a:buClr>
                <a:srgbClr val="000000"/>
              </a:buClr>
              <a:buSzPts val="1400"/>
              <a:buFont typeface="Arial"/>
              <a:buChar char="●"/>
              <a:defRPr/>
            </a:pPr>
            <a:r>
              <a:rPr lang="fr-FR"/>
              <a:t>Les machines à vecteurs de support ou séparateurs à vaste marge (en anglais support vector machine, SVM) sont un ensemble de techniques d'apprentissage supervisé destinées à résoudre des problèmes de discrimination et de régression. Les SVM sont une généralisation des classifieurs linéaires.</a:t>
            </a:r>
            <a:endParaRPr/>
          </a:p>
        </p:txBody>
      </p:sp>
    </p:spTree>
  </p:cSld>
</p:notes>
</file>

<file path=ppt/notesSlides/notesSlide5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80" name="Google Shape;580;g10693f4298e_0_58: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581" name="Google Shape;581;g10693f4298e_0_5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89" name="Google Shape;589;g10693f4298e_0_66: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590" name="Google Shape;590;g10693f4298e_0_66: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599" name="Google Shape;599;g10693f4298e_0_75: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600" name="Google Shape;600;g10693f4298e_0_7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610" name="Google Shape;610;g10693f4298e_0_85: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611" name="Google Shape;611;g10693f4298e_0_8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639" name="Google Shape;639;g10693f4298e_0_11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10693f4298e_0_113: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28600" algn="l">
              <a:lnSpc>
                <a:spcPct val="100000"/>
              </a:lnSpc>
              <a:spcBef>
                <a:spcPts val="0"/>
              </a:spcBef>
              <a:spcAft>
                <a:spcPts val="0"/>
              </a:spcAft>
              <a:buClr>
                <a:srgbClr val="000000"/>
              </a:buClr>
              <a:buSzPts val="1400"/>
              <a:buFont typeface="Arial"/>
              <a:buNone/>
              <a:defRPr/>
            </a:pPr>
            <a:endParaRPr/>
          </a:p>
        </p:txBody>
      </p:sp>
    </p:spTree>
  </p:cSld>
</p:notes>
</file>

<file path=ppt/notesSlides/notesSlide5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651" name="Google Shape;651;p43: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652" name="Google Shape;652;p43: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658" name="Google Shape;658;p44: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659" name="Google Shape;659;p44: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5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665" name="Google Shape;665;p45: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666" name="Google Shape;666;p45: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14" name="Google Shape;114;p6: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6: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chemeClr val="dk1"/>
                </a:solidFill>
                <a:latin typeface="Arial"/>
                <a:ea typeface="Arial"/>
                <a:cs typeface="Arial"/>
              </a:rPr>
              <a:t>L’informatique est </a:t>
            </a:r>
            <a:r>
              <a:rPr lang="fr-FR" sz="1400">
                <a:solidFill>
                  <a:schemeClr val="dk1"/>
                </a:solidFill>
              </a:rPr>
              <a:t>la</a:t>
            </a:r>
            <a:r>
              <a:rPr lang="fr-FR" sz="1400" b="0" i="0" u="none" strike="noStrike" cap="none">
                <a:solidFill>
                  <a:schemeClr val="dk1"/>
                </a:solidFill>
                <a:latin typeface="Arial"/>
                <a:ea typeface="Arial"/>
                <a:cs typeface="Arial"/>
              </a:rPr>
              <a:t> science de l’information. Pour cela elle s’appuie sur : </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457200" marR="0" lvl="0" indent="-317500" algn="l">
              <a:lnSpc>
                <a:spcPct val="100000"/>
              </a:lnSpc>
              <a:spcBef>
                <a:spcPts val="0"/>
              </a:spcBef>
              <a:spcAft>
                <a:spcPts val="0"/>
              </a:spcAft>
              <a:buClr>
                <a:schemeClr val="dk1"/>
              </a:buClr>
              <a:buSzPts val="1400"/>
              <a:buFont typeface="Arial"/>
              <a:buChar char="●"/>
              <a:defRPr/>
            </a:pPr>
            <a:r>
              <a:rPr lang="fr-FR" sz="1400" b="1" i="0" u="none" strike="noStrike" cap="none">
                <a:solidFill>
                  <a:schemeClr val="dk1"/>
                </a:solidFill>
                <a:latin typeface="Arial"/>
                <a:ea typeface="Arial"/>
                <a:cs typeface="Arial"/>
              </a:rPr>
              <a:t>des Données | </a:t>
            </a:r>
            <a:r>
              <a:rPr lang="fr-FR" sz="1400" b="0" i="0" u="none" strike="noStrike" cap="none">
                <a:solidFill>
                  <a:schemeClr val="dk1"/>
                </a:solidFill>
                <a:latin typeface="Arial"/>
                <a:ea typeface="Arial"/>
                <a:cs typeface="Arial"/>
              </a:rPr>
              <a:t>qu’il va falloir traiter pour produire de l’information. Ces données sont produites par des humaines mais surtout par des machines : satellites, capteurs, etc.  Aujourd’hui on parle de </a:t>
            </a:r>
            <a:r>
              <a:rPr lang="fr-FR" sz="1400" b="1" i="0" u="none" strike="noStrike" cap="none">
                <a:solidFill>
                  <a:schemeClr val="dk1"/>
                </a:solidFill>
                <a:latin typeface="Arial"/>
                <a:ea typeface="Arial"/>
                <a:cs typeface="Arial"/>
              </a:rPr>
              <a:t>Big Data</a:t>
            </a:r>
            <a:r>
              <a:rPr lang="fr-FR" sz="1400" b="0" i="0" u="none" strike="noStrike" cap="none">
                <a:solidFill>
                  <a:schemeClr val="dk1"/>
                </a:solidFill>
                <a:latin typeface="Arial"/>
                <a:ea typeface="Arial"/>
                <a:cs typeface="Arial"/>
              </a:rPr>
              <a:t> car ces données sont en très grand nombre et sont produites à un rythme soutenu. Google : </a:t>
            </a:r>
            <a:r>
              <a:rPr lang="fr-FR" sz="1200" b="0" i="0" u="none" strike="noStrike" cap="none">
                <a:solidFill>
                  <a:srgbClr val="303030"/>
                </a:solidFill>
                <a:highlight>
                  <a:srgbClr val="FFFFFF"/>
                </a:highlight>
                <a:latin typeface="Arial"/>
                <a:ea typeface="Arial"/>
                <a:cs typeface="Arial"/>
              </a:rPr>
              <a:t>30 000 milliards de pages indexées, 3,3 milliards de requêtes effectué chaque jour, 100 milliards par mois !</a:t>
            </a:r>
            <a:endParaRPr sz="1200" b="0" i="0" u="none" strike="noStrike" cap="none">
              <a:solidFill>
                <a:srgbClr val="303030"/>
              </a:solidFill>
              <a:highlight>
                <a:srgbClr val="FFFFFF"/>
              </a:highlight>
              <a:latin typeface="Arial"/>
              <a:ea typeface="Arial"/>
              <a:cs typeface="Arial"/>
            </a:endParaRPr>
          </a:p>
          <a:p>
            <a:pPr marL="457200" marR="0" lvl="0" indent="0" algn="l">
              <a:lnSpc>
                <a:spcPct val="100000"/>
              </a:lnSpc>
              <a:spcBef>
                <a:spcPts val="0"/>
              </a:spcBef>
              <a:spcAft>
                <a:spcPts val="0"/>
              </a:spcAft>
              <a:buClr>
                <a:srgbClr val="000000"/>
              </a:buClr>
              <a:buSzPts val="1400"/>
              <a:buFont typeface="Arial"/>
              <a:buNone/>
              <a:defRPr/>
            </a:pPr>
            <a:endParaRPr sz="1200" b="0" i="0" u="none" strike="noStrike" cap="none">
              <a:solidFill>
                <a:srgbClr val="303030"/>
              </a:solidFill>
              <a:highlight>
                <a:srgbClr val="FFFFFF"/>
              </a:highlight>
              <a:latin typeface="Arial"/>
              <a:ea typeface="Arial"/>
              <a:cs typeface="Arial"/>
            </a:endParaRPr>
          </a:p>
          <a:p>
            <a:pPr marL="457200" marR="0" lvl="0" indent="-317500" algn="l">
              <a:lnSpc>
                <a:spcPct val="100000"/>
              </a:lnSpc>
              <a:spcBef>
                <a:spcPts val="0"/>
              </a:spcBef>
              <a:spcAft>
                <a:spcPts val="0"/>
              </a:spcAft>
              <a:buClr>
                <a:schemeClr val="dk1"/>
              </a:buClr>
              <a:buSzPts val="1400"/>
              <a:buFont typeface="Arial"/>
              <a:buChar char="●"/>
              <a:defRPr/>
            </a:pPr>
            <a:r>
              <a:rPr lang="fr-FR" sz="1400" b="1" i="0" u="none" strike="noStrike" cap="none">
                <a:solidFill>
                  <a:schemeClr val="dk1"/>
                </a:solidFill>
                <a:latin typeface="Arial"/>
                <a:ea typeface="Arial"/>
                <a:cs typeface="Arial"/>
              </a:rPr>
              <a:t>que l’on va entrer dans une Machine</a:t>
            </a:r>
            <a:r>
              <a:rPr lang="fr-FR" sz="1400" b="0" i="0" u="none" strike="noStrike" cap="none">
                <a:solidFill>
                  <a:schemeClr val="dk1"/>
                </a:solidFill>
                <a:latin typeface="Arial"/>
                <a:ea typeface="Arial"/>
                <a:cs typeface="Arial"/>
              </a:rPr>
              <a:t> | cette machine est extraordinaire car elle est universelle. et tout les ordinateur fonctionnent de la même manière qu’il soit grand ou tout petit. Ces machines sont très différentes des humains, à l’opposée presque. Elles sont rapides, elles sont exactes mais par contre elles sont très très bêtes. Du coup il faut trouver une méthode pour passer notre intelligence dans la bêtise des machines, et cette méthode ce sont </a:t>
            </a:r>
            <a:endParaRPr sz="1400" b="0" i="0" u="none" strike="noStrike" cap="none">
              <a:solidFill>
                <a:schemeClr val="dk1"/>
              </a:solidFill>
              <a:latin typeface="Arial"/>
              <a:ea typeface="Arial"/>
              <a:cs typeface="Arial"/>
            </a:endParaRPr>
          </a:p>
          <a:p>
            <a:pPr marL="45720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457200" marR="0" lvl="0" indent="-317500" algn="l">
              <a:lnSpc>
                <a:spcPct val="100000"/>
              </a:lnSpc>
              <a:spcBef>
                <a:spcPts val="0"/>
              </a:spcBef>
              <a:spcAft>
                <a:spcPts val="0"/>
              </a:spcAft>
              <a:buClr>
                <a:schemeClr val="dk1"/>
              </a:buClr>
              <a:buSzPts val="1400"/>
              <a:buFont typeface="Arial"/>
              <a:buChar char="●"/>
              <a:defRPr/>
            </a:pPr>
            <a:r>
              <a:rPr lang="fr-FR" sz="1400" b="1" i="0" u="none" strike="noStrike" cap="none">
                <a:solidFill>
                  <a:schemeClr val="dk1"/>
                </a:solidFill>
                <a:latin typeface="Arial"/>
                <a:ea typeface="Arial"/>
                <a:cs typeface="Arial"/>
              </a:rPr>
              <a:t>les Algorithmes</a:t>
            </a:r>
            <a:r>
              <a:rPr lang="fr-FR" sz="1400" b="0" i="0" u="none" strike="noStrike" cap="none">
                <a:solidFill>
                  <a:schemeClr val="dk1"/>
                </a:solidFill>
                <a:latin typeface="Arial"/>
                <a:ea typeface="Arial"/>
                <a:cs typeface="Arial"/>
              </a:rPr>
              <a:t> </a:t>
            </a:r>
            <a:r>
              <a:rPr lang="fr-FR" sz="1400" b="1" i="0" u="none" strike="noStrike" cap="none">
                <a:solidFill>
                  <a:schemeClr val="dk1"/>
                </a:solidFill>
                <a:latin typeface="Arial"/>
                <a:ea typeface="Arial"/>
                <a:cs typeface="Arial"/>
              </a:rPr>
              <a:t>|</a:t>
            </a:r>
            <a:r>
              <a:rPr lang="fr-FR" sz="1400" b="0" i="0" u="none" strike="noStrike" cap="none">
                <a:solidFill>
                  <a:schemeClr val="dk1"/>
                </a:solidFill>
                <a:latin typeface="Arial"/>
                <a:ea typeface="Arial"/>
                <a:cs typeface="Arial"/>
              </a:rPr>
              <a:t> D’o</a:t>
            </a:r>
            <a:r>
              <a:rPr lang="fr-FR" sz="1400">
                <a:solidFill>
                  <a:schemeClr val="dk1"/>
                </a:solidFill>
              </a:rPr>
              <a:t>ù</a:t>
            </a:r>
            <a:r>
              <a:rPr lang="fr-FR" sz="1400" b="0" i="0" u="none" strike="noStrike" cap="none">
                <a:solidFill>
                  <a:schemeClr val="dk1"/>
                </a:solidFill>
                <a:latin typeface="Arial"/>
                <a:ea typeface="Arial"/>
                <a:cs typeface="Arial"/>
              </a:rPr>
              <a:t> vient le mot algorithme  ? Al khwarizmi. Né en l’an 780 ap.JC. C’est une méthode pour permettre à des gens de son temps qui n’avait pas d’éducation, qui ne savait pas compter d’effectuer des opérations de la vie de tous les jours. Et cette méthode qui consiste à décrire très précisément une suite d’action très simple à réaliser, un peu comme une recette de cuisine, permet de faire des calculs sur à peu près n’importe quoi.</a:t>
            </a:r>
            <a:endParaRPr sz="1400" b="0" i="0" u="none" strike="noStrike" cap="none">
              <a:solidFill>
                <a:schemeClr val="dk1"/>
              </a:solidFill>
              <a:latin typeface="Arial"/>
              <a:ea typeface="Arial"/>
              <a:cs typeface="Arial"/>
            </a:endParaRPr>
          </a:p>
          <a:p>
            <a:pPr marL="0" marR="0" lvl="0" indent="45720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a:p>
            <a:pPr marL="457200" marR="0" lvl="0" indent="-317500" algn="l">
              <a:lnSpc>
                <a:spcPct val="100000"/>
              </a:lnSpc>
              <a:spcBef>
                <a:spcPts val="0"/>
              </a:spcBef>
              <a:spcAft>
                <a:spcPts val="0"/>
              </a:spcAft>
              <a:buClr>
                <a:schemeClr val="dk1"/>
              </a:buClr>
              <a:buSzPts val="1400"/>
              <a:buFont typeface="Arial"/>
              <a:buChar char="●"/>
              <a:defRPr/>
            </a:pPr>
            <a:r>
              <a:rPr lang="fr-FR" sz="1400" b="1" i="0" u="none" strike="noStrike" cap="none">
                <a:solidFill>
                  <a:schemeClr val="dk1"/>
                </a:solidFill>
                <a:latin typeface="Arial"/>
                <a:ea typeface="Arial"/>
                <a:cs typeface="Arial"/>
              </a:rPr>
              <a:t>on va ensuite utiliser des Langages</a:t>
            </a:r>
            <a:r>
              <a:rPr lang="fr-FR" sz="1400" b="0" i="0" u="none" strike="noStrike" cap="none">
                <a:solidFill>
                  <a:schemeClr val="dk1"/>
                </a:solidFill>
                <a:latin typeface="Arial"/>
                <a:ea typeface="Arial"/>
                <a:cs typeface="Arial"/>
              </a:rPr>
              <a:t> pour coder l’information et entrer dans la machine les données et les moyens de la traiter.</a:t>
            </a:r>
            <a:endParaRPr sz="1400" b="0"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chemeClr val="dk1"/>
              </a:solidFill>
              <a:latin typeface="Arial"/>
              <a:ea typeface="Arial"/>
              <a:cs typeface="Arial"/>
            </a:endParaRPr>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34" name="Google Shape;134;p7: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p7: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317500" algn="l">
              <a:lnSpc>
                <a:spcPct val="100000"/>
              </a:lnSpc>
              <a:spcBef>
                <a:spcPts val="0"/>
              </a:spcBef>
              <a:spcAft>
                <a:spcPts val="0"/>
              </a:spcAft>
              <a:buClr>
                <a:srgbClr val="000000"/>
              </a:buClr>
              <a:buSzPts val="1400"/>
              <a:buFont typeface="Arial"/>
              <a:buChar char="●"/>
              <a:defRPr/>
            </a:pPr>
            <a:r>
              <a:rPr lang="fr-FR"/>
              <a:t>La force brute d’un côté, l’apprentissage non supervisé de l’autre.</a:t>
            </a:r>
            <a:endParaRPr/>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47" name="Google Shape;147;p8:notes"/>
          <p:cNvSpPr txBox="1">
            <a:spLocks noGrp="1"/>
          </p:cNvSpPr>
          <p:nvPr>
            <p:ph type="body" idx="1"/>
          </p:nvPr>
        </p:nvSpPr>
        <p:spPr bwMode="auto">
          <a:xfrm>
            <a:off x="685800" y="4343400"/>
            <a:ext cx="5486400" cy="4114800"/>
          </a:xfrm>
          <a:prstGeom prst="rect">
            <a:avLst/>
          </a:prstGeom>
        </p:spPr>
        <p:txBody>
          <a:bodyPr spcFirstLastPara="1" wrap="square" lIns="91425" tIns="91425" rIns="91425" bIns="91425" anchor="t" anchorCtr="0">
            <a:noAutofit/>
          </a:bodyPr>
          <a:lstStyle/>
          <a:p>
            <a:pPr marL="0" lvl="0" indent="0" algn="l">
              <a:spcBef>
                <a:spcPts val="0"/>
              </a:spcBef>
              <a:spcAft>
                <a:spcPts val="0"/>
              </a:spcAft>
              <a:buNone/>
              <a:defRPr/>
            </a:pPr>
            <a:endParaRPr/>
          </a:p>
        </p:txBody>
      </p:sp>
      <p:sp>
        <p:nvSpPr>
          <p:cNvPr id="148" name="Google Shape;148;p8: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p:spPr>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MasterSp="0">
  <p:cSld name="">
    <p:spTree>
      <p:nvGrpSpPr>
        <p:cNvPr id="1" name=""/>
        <p:cNvGrpSpPr/>
        <p:nvPr/>
      </p:nvGrpSpPr>
      <p:grpSpPr bwMode="auto">
        <a:xfrm>
          <a:off x="0" y="0"/>
          <a:ext cx="0" cy="0"/>
          <a:chOff x="0" y="0"/>
          <a:chExt cx="0" cy="0"/>
        </a:xfrm>
      </p:grpSpPr>
      <p:sp>
        <p:nvSpPr>
          <p:cNvPr id="154" name="Google Shape;154;p9:notes"/>
          <p:cNvSpPr>
            <a:spLocks noChangeAspect="1" noGrp="1" noRot="1"/>
          </p:cNvSpPr>
          <p:nvPr>
            <p:ph type="sldImg" idx="2"/>
          </p:nvPr>
        </p:nvSpPr>
        <p:spPr bwMode="auto">
          <a:xfrm>
            <a:off x="381000" y="685800"/>
            <a:ext cx="6096000" cy="3429000"/>
          </a:xfrm>
          <a:custGeom>
            <a:avLst/>
            <a:gdLst/>
            <a:ahLst/>
            <a:cxnLst/>
            <a:rect l="l" t="t" r="r" b="b"/>
            <a:pathLst>
              <a:path w="120000" h="120000" fill="norm" stroke="1"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p9:notes"/>
          <p:cNvSpPr txBox="1">
            <a:spLocks noGrp="1"/>
          </p:cNvSpPr>
          <p:nvPr>
            <p:ph type="body" idx="1"/>
          </p:nvPr>
        </p:nvSpPr>
        <p:spPr bwMode="auto">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100" b="0" i="0" u="none" strike="noStrike" cap="none">
              <a:solidFill>
                <a:srgbClr val="000000"/>
              </a:solidFill>
              <a:latin typeface="Arial"/>
              <a:ea typeface="Arial"/>
              <a:cs typeface="Arial"/>
            </a:endParaRPr>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1_Titre du diaporama" preserve="0" showMasterPhAnim="0" showMasterSp="1" userDrawn="1">
  <p:cSld name="1_Titre du diaporama">
    <p:spTree>
      <p:nvGrpSpPr>
        <p:cNvPr id="1" name=""/>
        <p:cNvGrpSpPr/>
        <p:nvPr/>
      </p:nvGrpSpPr>
      <p:grpSpPr bwMode="auto">
        <a:xfrm>
          <a:off x="0" y="0"/>
          <a:ext cx="0" cy="0"/>
          <a:chOff x="0" y="0"/>
          <a:chExt cx="0" cy="0"/>
        </a:xfrm>
      </p:grpSpPr>
      <p:pic>
        <p:nvPicPr>
          <p:cNvPr id="10" name="Google Shape;10;p47" descr="patern ppt.png"/>
          <p:cNvPicPr/>
          <p:nvPr/>
        </p:nvPicPr>
        <p:blipFill>
          <a:blip r:embed="rId2">
            <a:alphaModFix/>
          </a:blip>
          <a:stretch/>
        </p:blipFill>
        <p:spPr bwMode="auto">
          <a:xfrm>
            <a:off x="0" y="0"/>
            <a:ext cx="9144000" cy="5143500"/>
          </a:xfrm>
          <a:prstGeom prst="rect">
            <a:avLst/>
          </a:prstGeom>
          <a:noFill/>
          <a:ln>
            <a:noFill/>
          </a:ln>
        </p:spPr>
      </p:pic>
      <p:sp>
        <p:nvSpPr>
          <p:cNvPr id="11" name="Google Shape;11;p47"/>
          <p:cNvSpPr/>
          <p:nvPr/>
        </p:nvSpPr>
        <p:spPr bwMode="auto">
          <a:xfrm>
            <a:off x="0" y="3921919"/>
            <a:ext cx="9144000" cy="1221581"/>
          </a:xfrm>
          <a:prstGeom prst="rect">
            <a:avLst/>
          </a:prstGeom>
          <a:solidFill>
            <a:srgbClr val="003667"/>
          </a:solidFill>
          <a:ln>
            <a:noFill/>
          </a:ln>
        </p:spPr>
        <p:txBody>
          <a:bodyPr spcFirstLastPara="1" wrap="square" lIns="68550" tIns="34275" rIns="68550" bIns="34275" anchor="ctr" anchorCtr="0">
            <a:noAutofit/>
          </a:bodyPr>
          <a:lstStyle/>
          <a:p>
            <a:pPr marL="0" marR="0" lvl="0" indent="0" algn="l">
              <a:lnSpc>
                <a:spcPct val="100000"/>
              </a:lnSpc>
              <a:spcBef>
                <a:spcPts val="0"/>
              </a:spcBef>
              <a:spcAft>
                <a:spcPts val="0"/>
              </a:spcAft>
              <a:buClr>
                <a:srgbClr val="000000"/>
              </a:buClr>
              <a:buSzPts val="1800"/>
              <a:buFont typeface="Arial"/>
              <a:buNone/>
              <a:defRPr/>
            </a:pPr>
            <a:endParaRPr sz="1800" b="0" i="0" u="none" strike="noStrike" cap="none">
              <a:solidFill>
                <a:srgbClr val="000000"/>
              </a:solidFill>
              <a:latin typeface="Arial"/>
              <a:ea typeface="Arial"/>
              <a:cs typeface="Arial"/>
            </a:endParaRPr>
          </a:p>
        </p:txBody>
      </p:sp>
      <p:sp>
        <p:nvSpPr>
          <p:cNvPr id="12" name="Google Shape;12;p47"/>
          <p:cNvSpPr txBox="1"/>
          <p:nvPr/>
        </p:nvSpPr>
        <p:spPr bwMode="auto">
          <a:xfrm>
            <a:off x="2555876" y="3706416"/>
            <a:ext cx="3598863" cy="213122"/>
          </a:xfrm>
          <a:prstGeom prst="rect">
            <a:avLst/>
          </a:prstGeom>
          <a:noFill/>
          <a:ln>
            <a:noFill/>
          </a:ln>
        </p:spPr>
        <p:txBody>
          <a:bodyPr spcFirstLastPara="1" wrap="square" lIns="67500" tIns="0" rIns="67500" bIns="0" anchor="t" anchorCtr="0">
            <a:noAutofit/>
          </a:bodyPr>
          <a:lstStyle/>
          <a:p>
            <a:pPr marL="0" marR="0" lvl="0" indent="0" algn="l">
              <a:lnSpc>
                <a:spcPct val="100000"/>
              </a:lnSpc>
              <a:spcBef>
                <a:spcPts val="0"/>
              </a:spcBef>
              <a:spcAft>
                <a:spcPts val="0"/>
              </a:spcAft>
              <a:buClr>
                <a:srgbClr val="000000"/>
              </a:buClr>
              <a:buSzPts val="1700"/>
              <a:buFont typeface="Times New Roman"/>
              <a:buNone/>
              <a:defRPr/>
            </a:pPr>
            <a:r>
              <a:rPr lang="fr-FR" sz="1300" b="1" i="0" u="none" strike="noStrike" cap="none">
                <a:solidFill>
                  <a:srgbClr val="17375E"/>
                </a:solidFill>
                <a:latin typeface="Trebuchet MS"/>
                <a:ea typeface="Trebuchet MS"/>
                <a:cs typeface="Trebuchet MS"/>
              </a:rPr>
              <a:t>www.univ-nantes.fr</a:t>
            </a:r>
            <a:endParaRPr sz="1300" b="1" i="0" u="none" strike="noStrike" cap="none">
              <a:solidFill>
                <a:srgbClr val="17375E"/>
              </a:solidFill>
              <a:latin typeface="Trebuchet MS"/>
              <a:ea typeface="Trebuchet MS"/>
              <a:cs typeface="Trebuchet MS"/>
            </a:endParaRPr>
          </a:p>
          <a:p>
            <a:pPr marL="0" marR="0" lvl="0" indent="0" algn="l">
              <a:lnSpc>
                <a:spcPct val="100000"/>
              </a:lnSpc>
              <a:spcBef>
                <a:spcPts val="797"/>
              </a:spcBef>
              <a:spcAft>
                <a:spcPts val="0"/>
              </a:spcAft>
              <a:buClr>
                <a:srgbClr val="000000"/>
              </a:buClr>
              <a:buSzPts val="1700"/>
              <a:buFont typeface="Times New Roman"/>
              <a:buNone/>
              <a:defRPr/>
            </a:pPr>
            <a:endParaRPr sz="1300" b="1" i="0" u="none" strike="noStrike" cap="none">
              <a:solidFill>
                <a:srgbClr val="0D2343"/>
              </a:solidFill>
              <a:latin typeface="Trebuchet MS"/>
              <a:ea typeface="Trebuchet MS"/>
              <a:cs typeface="Trebuchet MS"/>
            </a:endParaRPr>
          </a:p>
        </p:txBody>
      </p:sp>
      <p:sp>
        <p:nvSpPr>
          <p:cNvPr id="13" name="Google Shape;13;p47"/>
          <p:cNvSpPr/>
          <p:nvPr/>
        </p:nvSpPr>
        <p:spPr bwMode="auto">
          <a:xfrm>
            <a:off x="1933574" y="3704035"/>
            <a:ext cx="7210800" cy="216694"/>
          </a:xfrm>
          <a:prstGeom prst="flowChartProcess">
            <a:avLst/>
          </a:prstGeom>
          <a:solidFill>
            <a:srgbClr val="D0D700"/>
          </a:solidFill>
          <a:ln>
            <a:noFill/>
          </a:ln>
        </p:spPr>
        <p:txBody>
          <a:bodyPr spcFirstLastPara="1" wrap="square" lIns="68550" tIns="34275" rIns="68550" bIns="34275" anchor="ctr" anchorCtr="0">
            <a:noAutofit/>
          </a:bodyPr>
          <a:lstStyle/>
          <a:p>
            <a:pPr marL="0" marR="0" lvl="0" indent="0" algn="l">
              <a:lnSpc>
                <a:spcPct val="100000"/>
              </a:lnSpc>
              <a:spcBef>
                <a:spcPts val="0"/>
              </a:spcBef>
              <a:spcAft>
                <a:spcPts val="0"/>
              </a:spcAft>
              <a:buClr>
                <a:srgbClr val="000000"/>
              </a:buClr>
              <a:buSzPts val="1800"/>
              <a:buFont typeface="Arial"/>
              <a:buNone/>
              <a:defRPr/>
            </a:pPr>
            <a:endParaRPr sz="1800" b="0" i="0" u="none" strike="noStrike" cap="none">
              <a:solidFill>
                <a:srgbClr val="000000"/>
              </a:solidFill>
              <a:latin typeface="Arial"/>
              <a:ea typeface="Arial"/>
              <a:cs typeface="Arial"/>
            </a:endParaRPr>
          </a:p>
        </p:txBody>
      </p:sp>
      <p:sp>
        <p:nvSpPr>
          <p:cNvPr id="14" name="Google Shape;14;p47"/>
          <p:cNvSpPr txBox="1"/>
          <p:nvPr/>
        </p:nvSpPr>
        <p:spPr bwMode="auto">
          <a:xfrm>
            <a:off x="2411413" y="3673079"/>
            <a:ext cx="2952750" cy="254794"/>
          </a:xfrm>
          <a:prstGeom prst="rect">
            <a:avLst/>
          </a:prstGeom>
          <a:noFill/>
          <a:ln>
            <a:noFill/>
          </a:ln>
        </p:spPr>
        <p:txBody>
          <a:bodyPr spcFirstLastPara="1" wrap="square" lIns="68550" tIns="34275" rIns="68550" bIns="34275" anchor="ctr" anchorCtr="0">
            <a:noAutofit/>
          </a:bodyPr>
          <a:lstStyle/>
          <a:p>
            <a:pPr marL="0" marR="0" lvl="0" indent="0" algn="l">
              <a:lnSpc>
                <a:spcPct val="100000"/>
              </a:lnSpc>
              <a:spcBef>
                <a:spcPts val="0"/>
              </a:spcBef>
              <a:spcAft>
                <a:spcPts val="0"/>
              </a:spcAft>
              <a:buClr>
                <a:srgbClr val="000000"/>
              </a:buClr>
              <a:buSzPts val="1200"/>
              <a:buFont typeface="Arial"/>
              <a:buNone/>
              <a:defRPr/>
            </a:pPr>
            <a:r>
              <a:rPr lang="fr-FR" sz="1200" b="1" i="0" u="none" strike="noStrike" cap="none">
                <a:solidFill>
                  <a:srgbClr val="003667"/>
                </a:solidFill>
                <a:latin typeface="Trebuchet MS"/>
                <a:ea typeface="Trebuchet MS"/>
                <a:cs typeface="Trebuchet MS"/>
              </a:rPr>
              <a:t>www.univ-nantes.fr</a:t>
            </a:r>
            <a:endParaRPr sz="1050" b="0" i="0" u="none" strike="noStrike" cap="none">
              <a:solidFill>
                <a:srgbClr val="000000"/>
              </a:solidFill>
              <a:latin typeface="Arial"/>
              <a:ea typeface="Arial"/>
              <a:cs typeface="Arial"/>
            </a:endParaRPr>
          </a:p>
        </p:txBody>
      </p:sp>
      <p:pic>
        <p:nvPicPr>
          <p:cNvPr id="15" name="Google Shape;15;p47" descr="logo un2011blanc_larg100.png"/>
          <p:cNvPicPr/>
          <p:nvPr/>
        </p:nvPicPr>
        <p:blipFill>
          <a:blip r:embed="rId3">
            <a:alphaModFix/>
          </a:blip>
          <a:stretch/>
        </p:blipFill>
        <p:spPr bwMode="auto">
          <a:xfrm>
            <a:off x="576263" y="3929063"/>
            <a:ext cx="1943100" cy="790575"/>
          </a:xfrm>
          <a:prstGeom prst="rect">
            <a:avLst/>
          </a:prstGeom>
          <a:noFill/>
          <a:ln>
            <a:noFill/>
          </a:ln>
        </p:spPr>
      </p:pic>
      <p:sp>
        <p:nvSpPr>
          <p:cNvPr id="16" name="Google Shape;16;p47"/>
          <p:cNvSpPr/>
          <p:nvPr/>
        </p:nvSpPr>
        <p:spPr bwMode="auto">
          <a:xfrm>
            <a:off x="1951559" y="1168003"/>
            <a:ext cx="6264275" cy="1404938"/>
          </a:xfrm>
          <a:prstGeom prst="rect">
            <a:avLst/>
          </a:prstGeom>
          <a:solidFill>
            <a:srgbClr val="D8D8D8">
              <a:alpha val="58431"/>
            </a:srgbClr>
          </a:solidFill>
          <a:ln>
            <a:noFill/>
          </a:ln>
        </p:spPr>
        <p:txBody>
          <a:bodyPr spcFirstLastPara="1" wrap="square" lIns="68550" tIns="34275" rIns="68550" bIns="34275" anchor="ctr" anchorCtr="0">
            <a:noAutofit/>
          </a:bodyPr>
          <a:lstStyle/>
          <a:p>
            <a:pPr marL="0" marR="0" lvl="0" indent="0" algn="l">
              <a:lnSpc>
                <a:spcPct val="100000"/>
              </a:lnSpc>
              <a:spcBef>
                <a:spcPts val="0"/>
              </a:spcBef>
              <a:spcAft>
                <a:spcPts val="0"/>
              </a:spcAft>
              <a:buClr>
                <a:srgbClr val="000000"/>
              </a:buClr>
              <a:buSzPts val="1800"/>
              <a:buFont typeface="Arial"/>
              <a:buNone/>
              <a:defRPr/>
            </a:pPr>
            <a:endParaRPr sz="1800" b="0" i="0" u="none" strike="noStrike" cap="none">
              <a:solidFill>
                <a:srgbClr val="000000"/>
              </a:solidFill>
              <a:latin typeface="Arial"/>
              <a:ea typeface="Arial"/>
              <a:cs typeface="Arial"/>
            </a:endParaRPr>
          </a:p>
        </p:txBody>
      </p:sp>
      <p:sp>
        <p:nvSpPr>
          <p:cNvPr id="17" name="Google Shape;17;p47"/>
          <p:cNvSpPr txBox="1">
            <a:spLocks noGrp="1"/>
          </p:cNvSpPr>
          <p:nvPr>
            <p:ph type="body" idx="1"/>
          </p:nvPr>
        </p:nvSpPr>
        <p:spPr bwMode="auto">
          <a:xfrm>
            <a:off x="2036863" y="1167594"/>
            <a:ext cx="6178971" cy="1390017"/>
          </a:xfrm>
          <a:prstGeom prst="rect">
            <a:avLst/>
          </a:prstGeom>
          <a:noFill/>
          <a:ln>
            <a:noFill/>
          </a:ln>
        </p:spPr>
        <p:txBody>
          <a:bodyPr spcFirstLastPara="1" wrap="square" lIns="450000" tIns="45700" rIns="450000" bIns="45700" anchor="ctr" anchorCtr="0">
            <a:noAutofit/>
          </a:bodyPr>
          <a:lstStyle>
            <a:lvl1pPr marL="457200" marR="0" lvl="0" indent="-228600" algn="l">
              <a:lnSpc>
                <a:spcPct val="114999"/>
              </a:lnSpc>
              <a:spcBef>
                <a:spcPts val="0"/>
              </a:spcBef>
              <a:spcAft>
                <a:spcPts val="0"/>
              </a:spcAft>
              <a:buClr>
                <a:srgbClr val="D0D700"/>
              </a:buClr>
              <a:buSzPts val="3200"/>
              <a:buFont typeface="Arial"/>
              <a:buNone/>
              <a:defRPr sz="2400" b="0" i="0" u="none" strike="noStrike" cap="none">
                <a:solidFill>
                  <a:schemeClr val="dk2"/>
                </a:solidFill>
                <a:latin typeface="Source Sans Pro"/>
                <a:ea typeface="Source Sans Pro"/>
                <a:cs typeface="Source Sans Pro"/>
              </a:defRPr>
            </a:lvl1pPr>
            <a:lvl2pPr marL="914400" marR="0" lvl="1" indent="-355600" algn="l">
              <a:lnSpc>
                <a:spcPct val="114999"/>
              </a:lnSpc>
              <a:spcBef>
                <a:spcPts val="1350"/>
              </a:spcBef>
              <a:spcAft>
                <a:spcPts val="0"/>
              </a:spcAft>
              <a:buClr>
                <a:srgbClr val="D0D700"/>
              </a:buClr>
              <a:buSzPts val="2000"/>
              <a:buFont typeface="Arial"/>
              <a:buChar char="●"/>
              <a:defRPr sz="1500" b="0" i="0" u="none" strike="noStrike" cap="none">
                <a:solidFill>
                  <a:schemeClr val="dk1"/>
                </a:solidFill>
                <a:latin typeface="Trebuchet MS"/>
                <a:ea typeface="Trebuchet MS"/>
                <a:cs typeface="Trebuchet MS"/>
              </a:defRPr>
            </a:lvl2pPr>
            <a:lvl3pPr marL="1371600" marR="0" lvl="2" indent="-342900" algn="l">
              <a:lnSpc>
                <a:spcPct val="114999"/>
              </a:lnSpc>
              <a:spcBef>
                <a:spcPts val="270"/>
              </a:spcBef>
              <a:spcAft>
                <a:spcPts val="0"/>
              </a:spcAft>
              <a:buClr>
                <a:srgbClr val="7F7F7F"/>
              </a:buClr>
              <a:buSzPts val="1800"/>
              <a:buFont typeface="Merriweather Sans"/>
              <a:buChar char="-"/>
              <a:defRPr sz="1350" b="0" i="0" u="none" strike="noStrike" cap="none">
                <a:solidFill>
                  <a:schemeClr val="dk1"/>
                </a:solidFill>
                <a:latin typeface="Trebuchet MS"/>
                <a:ea typeface="Trebuchet MS"/>
                <a:cs typeface="Trebuchet MS"/>
              </a:defRPr>
            </a:lvl3pPr>
            <a:lvl4pPr marL="1828800" marR="0" lvl="3" indent="-330200" algn="l">
              <a:lnSpc>
                <a:spcPct val="114999"/>
              </a:lnSpc>
              <a:spcBef>
                <a:spcPts val="240"/>
              </a:spcBef>
              <a:spcAft>
                <a:spcPts val="0"/>
              </a:spcAft>
              <a:buClr>
                <a:srgbClr val="7F7F7F"/>
              </a:buClr>
              <a:buSzPts val="1600"/>
              <a:buFont typeface="Courier New"/>
              <a:buChar char="o"/>
              <a:defRPr sz="1200" b="0" i="0" u="none" strike="noStrike" cap="none">
                <a:solidFill>
                  <a:schemeClr val="dk1"/>
                </a:solidFill>
                <a:latin typeface="Trebuchet MS"/>
                <a:ea typeface="Trebuchet MS"/>
                <a:cs typeface="Trebuchet MS"/>
              </a:defRPr>
            </a:lvl4pPr>
            <a:lvl5pPr marL="2286000" marR="0" lvl="4" indent="-317500" algn="l">
              <a:lnSpc>
                <a:spcPct val="114999"/>
              </a:lnSpc>
              <a:spcBef>
                <a:spcPts val="210"/>
              </a:spcBef>
              <a:spcAft>
                <a:spcPts val="0"/>
              </a:spcAft>
              <a:buClr>
                <a:srgbClr val="7F7F7F"/>
              </a:buClr>
              <a:buSzPts val="1400"/>
              <a:buFont typeface="Merriweather Sans"/>
              <a:buChar char="-"/>
              <a:defRPr sz="1050" b="0" i="0" u="none" strike="noStrike" cap="none">
                <a:solidFill>
                  <a:schemeClr val="dk1"/>
                </a:solidFill>
                <a:latin typeface="Trebuchet MS"/>
                <a:ea typeface="Trebuchet MS"/>
                <a:cs typeface="Trebuchet MS"/>
              </a:defRPr>
            </a:lvl5pPr>
            <a:lvl6pPr marL="2743200" marR="0" lvl="5" indent="-304800" algn="l">
              <a:lnSpc>
                <a:spcPct val="114999"/>
              </a:lnSpc>
              <a:spcBef>
                <a:spcPts val="180"/>
              </a:spcBef>
              <a:spcAft>
                <a:spcPts val="0"/>
              </a:spcAft>
              <a:buClr>
                <a:schemeClr val="dk1"/>
              </a:buClr>
              <a:buSzPts val="1200"/>
              <a:buFont typeface="Trebuchet MS"/>
              <a:buChar char="—"/>
              <a:defRPr sz="900" b="0" i="0" u="none" strike="noStrike" cap="none">
                <a:solidFill>
                  <a:schemeClr val="dk1"/>
                </a:solidFill>
                <a:latin typeface="Trebuchet MS"/>
                <a:ea typeface="Trebuchet MS"/>
                <a:cs typeface="Trebuchet MS"/>
              </a:defRPr>
            </a:lvl6pPr>
            <a:lvl7pPr marL="3200400" marR="0" lvl="6"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7pPr>
            <a:lvl8pPr marL="3657600" marR="0" lvl="7"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8pPr>
            <a:lvl9pPr marL="4114800" marR="0" lvl="8"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9pPr>
          </a:lstStyle>
          <a:p>
            <a:pPr>
              <a:defRPr/>
            </a:pPr>
            <a:endParaRPr/>
          </a:p>
        </p:txBody>
      </p:sp>
      <p:sp>
        <p:nvSpPr>
          <p:cNvPr id="18" name="Google Shape;18;p47"/>
          <p:cNvSpPr txBox="1">
            <a:spLocks noGrp="1"/>
          </p:cNvSpPr>
          <p:nvPr>
            <p:ph type="body" idx="2"/>
          </p:nvPr>
        </p:nvSpPr>
        <p:spPr bwMode="auto">
          <a:xfrm>
            <a:off x="6228184" y="2895786"/>
            <a:ext cx="2448272" cy="324036"/>
          </a:xfrm>
          <a:prstGeom prst="rect">
            <a:avLst/>
          </a:prstGeom>
          <a:noFill/>
          <a:ln>
            <a:noFill/>
          </a:ln>
        </p:spPr>
        <p:txBody>
          <a:bodyPr spcFirstLastPara="1" wrap="square" lIns="450000" tIns="45700" rIns="450000" bIns="45700" anchor="ctr" anchorCtr="0">
            <a:noAutofit/>
          </a:bodyPr>
          <a:lstStyle>
            <a:lvl1pPr marL="457200" marR="0" lvl="0" indent="-228600" algn="r">
              <a:lnSpc>
                <a:spcPct val="114999"/>
              </a:lnSpc>
              <a:spcBef>
                <a:spcPts val="0"/>
              </a:spcBef>
              <a:spcAft>
                <a:spcPts val="0"/>
              </a:spcAft>
              <a:buClr>
                <a:srgbClr val="D0D700"/>
              </a:buClr>
              <a:buSzPts val="1800"/>
              <a:buFont typeface="Arial"/>
              <a:buNone/>
              <a:defRPr sz="1350" b="0" i="0" u="none" strike="noStrike" cap="none">
                <a:solidFill>
                  <a:srgbClr val="003667"/>
                </a:solidFill>
                <a:latin typeface="Trebuchet MS"/>
                <a:ea typeface="Trebuchet MS"/>
                <a:cs typeface="Trebuchet MS"/>
              </a:defRPr>
            </a:lvl1pPr>
            <a:lvl2pPr marL="914400" marR="0" lvl="1" indent="-355600" algn="l">
              <a:lnSpc>
                <a:spcPct val="114999"/>
              </a:lnSpc>
              <a:spcBef>
                <a:spcPts val="1350"/>
              </a:spcBef>
              <a:spcAft>
                <a:spcPts val="0"/>
              </a:spcAft>
              <a:buClr>
                <a:srgbClr val="D0D700"/>
              </a:buClr>
              <a:buSzPts val="2000"/>
              <a:buFont typeface="Arial"/>
              <a:buChar char="●"/>
              <a:defRPr sz="1500" b="0" i="0" u="none" strike="noStrike" cap="none">
                <a:solidFill>
                  <a:schemeClr val="dk1"/>
                </a:solidFill>
                <a:latin typeface="Trebuchet MS"/>
                <a:ea typeface="Trebuchet MS"/>
                <a:cs typeface="Trebuchet MS"/>
              </a:defRPr>
            </a:lvl2pPr>
            <a:lvl3pPr marL="1371600" marR="0" lvl="2" indent="-342900" algn="l">
              <a:lnSpc>
                <a:spcPct val="114999"/>
              </a:lnSpc>
              <a:spcBef>
                <a:spcPts val="270"/>
              </a:spcBef>
              <a:spcAft>
                <a:spcPts val="0"/>
              </a:spcAft>
              <a:buClr>
                <a:srgbClr val="7F7F7F"/>
              </a:buClr>
              <a:buSzPts val="1800"/>
              <a:buFont typeface="Merriweather Sans"/>
              <a:buChar char="-"/>
              <a:defRPr sz="1350" b="0" i="0" u="none" strike="noStrike" cap="none">
                <a:solidFill>
                  <a:schemeClr val="dk1"/>
                </a:solidFill>
                <a:latin typeface="Trebuchet MS"/>
                <a:ea typeface="Trebuchet MS"/>
                <a:cs typeface="Trebuchet MS"/>
              </a:defRPr>
            </a:lvl3pPr>
            <a:lvl4pPr marL="1828800" marR="0" lvl="3" indent="-330200" algn="l">
              <a:lnSpc>
                <a:spcPct val="114999"/>
              </a:lnSpc>
              <a:spcBef>
                <a:spcPts val="240"/>
              </a:spcBef>
              <a:spcAft>
                <a:spcPts val="0"/>
              </a:spcAft>
              <a:buClr>
                <a:srgbClr val="7F7F7F"/>
              </a:buClr>
              <a:buSzPts val="1600"/>
              <a:buFont typeface="Courier New"/>
              <a:buChar char="o"/>
              <a:defRPr sz="1200" b="0" i="0" u="none" strike="noStrike" cap="none">
                <a:solidFill>
                  <a:schemeClr val="dk1"/>
                </a:solidFill>
                <a:latin typeface="Trebuchet MS"/>
                <a:ea typeface="Trebuchet MS"/>
                <a:cs typeface="Trebuchet MS"/>
              </a:defRPr>
            </a:lvl4pPr>
            <a:lvl5pPr marL="2286000" marR="0" lvl="4" indent="-317500" algn="l">
              <a:lnSpc>
                <a:spcPct val="114999"/>
              </a:lnSpc>
              <a:spcBef>
                <a:spcPts val="210"/>
              </a:spcBef>
              <a:spcAft>
                <a:spcPts val="0"/>
              </a:spcAft>
              <a:buClr>
                <a:srgbClr val="7F7F7F"/>
              </a:buClr>
              <a:buSzPts val="1400"/>
              <a:buFont typeface="Merriweather Sans"/>
              <a:buChar char="-"/>
              <a:defRPr sz="1050" b="0" i="0" u="none" strike="noStrike" cap="none">
                <a:solidFill>
                  <a:schemeClr val="dk1"/>
                </a:solidFill>
                <a:latin typeface="Trebuchet MS"/>
                <a:ea typeface="Trebuchet MS"/>
                <a:cs typeface="Trebuchet MS"/>
              </a:defRPr>
            </a:lvl5pPr>
            <a:lvl6pPr marL="2743200" marR="0" lvl="5" indent="-304800" algn="l">
              <a:lnSpc>
                <a:spcPct val="114999"/>
              </a:lnSpc>
              <a:spcBef>
                <a:spcPts val="180"/>
              </a:spcBef>
              <a:spcAft>
                <a:spcPts val="0"/>
              </a:spcAft>
              <a:buClr>
                <a:schemeClr val="dk1"/>
              </a:buClr>
              <a:buSzPts val="1200"/>
              <a:buFont typeface="Trebuchet MS"/>
              <a:buChar char="—"/>
              <a:defRPr sz="900" b="0" i="0" u="none" strike="noStrike" cap="none">
                <a:solidFill>
                  <a:schemeClr val="dk1"/>
                </a:solidFill>
                <a:latin typeface="Trebuchet MS"/>
                <a:ea typeface="Trebuchet MS"/>
                <a:cs typeface="Trebuchet MS"/>
              </a:defRPr>
            </a:lvl6pPr>
            <a:lvl7pPr marL="3200400" marR="0" lvl="6"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7pPr>
            <a:lvl8pPr marL="3657600" marR="0" lvl="7"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8pPr>
            <a:lvl9pPr marL="4114800" marR="0" lvl="8" indent="-355600" algn="l">
              <a:lnSpc>
                <a:spcPct val="114999"/>
              </a:lnSpc>
              <a:spcBef>
                <a:spcPts val="300"/>
              </a:spcBef>
              <a:spcAft>
                <a:spcPts val="0"/>
              </a:spcAft>
              <a:buClr>
                <a:schemeClr val="dk1"/>
              </a:buClr>
              <a:buSzPts val="2000"/>
              <a:buFont typeface="Arial"/>
              <a:buChar char="•"/>
              <a:defRPr sz="1500" b="0" i="0" u="none" strike="noStrike" cap="none">
                <a:solidFill>
                  <a:schemeClr val="dk1"/>
                </a:solidFill>
                <a:latin typeface="Calibri"/>
                <a:ea typeface="Calibri"/>
                <a:cs typeface="Calibri"/>
              </a:defRPr>
            </a:lvl9pPr>
          </a:lstStyle>
          <a:p>
            <a:pPr>
              <a:defRPr/>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One column text" preserve="0" showMasterPhAnim="0" showMasterSp="1" userDrawn="1">
  <p:cSld name="ONE_COLUMN_TEXT">
    <p:spTree>
      <p:nvGrpSpPr>
        <p:cNvPr id="1" name=""/>
        <p:cNvGrpSpPr/>
        <p:nvPr/>
      </p:nvGrpSpPr>
      <p:grpSpPr bwMode="auto">
        <a:xfrm>
          <a:off x="0" y="0"/>
          <a:ext cx="0" cy="0"/>
          <a:chOff x="0" y="0"/>
          <a:chExt cx="0" cy="0"/>
        </a:xfrm>
      </p:grpSpPr>
      <p:sp>
        <p:nvSpPr>
          <p:cNvPr id="53" name="Google Shape;53;p56"/>
          <p:cNvSpPr txBox="1">
            <a:spLocks noGrp="1"/>
          </p:cNvSpPr>
          <p:nvPr>
            <p:ph type="title"/>
          </p:nvPr>
        </p:nvSpPr>
        <p:spPr bwMode="auto">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defRPr>
            </a:lvl9pPr>
          </a:lstStyle>
          <a:p>
            <a:pPr>
              <a:defRPr/>
            </a:pPr>
            <a:endParaRPr/>
          </a:p>
        </p:txBody>
      </p:sp>
      <p:sp>
        <p:nvSpPr>
          <p:cNvPr id="54" name="Google Shape;54;p56"/>
          <p:cNvSpPr txBox="1">
            <a:spLocks noGrp="1"/>
          </p:cNvSpPr>
          <p:nvPr>
            <p:ph type="body" idx="1"/>
          </p:nvPr>
        </p:nvSpPr>
        <p:spPr bwMode="auto">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a:lnSpc>
                <a:spcPct val="114999"/>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1pPr>
            <a:lvl2pPr marL="914400" marR="0" lvl="1"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2pPr>
            <a:lvl3pPr marL="1371600" marR="0" lvl="2"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3pPr>
            <a:lvl4pPr marL="1828800" marR="0" lvl="3"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4pPr>
            <a:lvl5pPr marL="2286000" marR="0" lvl="4"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5pPr>
            <a:lvl6pPr marL="2743200" marR="0" lvl="5"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6pPr>
            <a:lvl7pPr marL="3200400" marR="0" lvl="6"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7pPr>
            <a:lvl8pPr marL="3657600" marR="0" lvl="7"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8pPr>
            <a:lvl9pPr marL="4114800" marR="0" lvl="8" indent="-304800" algn="l">
              <a:lnSpc>
                <a:spcPct val="114999"/>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defRPr>
            </a:lvl9pPr>
          </a:lstStyle>
          <a:p>
            <a:pPr>
              <a:defRPr/>
            </a:pPr>
            <a:endParaRPr/>
          </a:p>
        </p:txBody>
      </p:sp>
      <p:sp>
        <p:nvSpPr>
          <p:cNvPr id="55" name="Google Shape;55;p56"/>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Main point" preserve="0" showMasterPhAnim="0" showMasterSp="1" userDrawn="1">
  <p:cSld name="MAIN_POINT">
    <p:spTree>
      <p:nvGrpSpPr>
        <p:cNvPr id="1" name=""/>
        <p:cNvGrpSpPr/>
        <p:nvPr/>
      </p:nvGrpSpPr>
      <p:grpSpPr bwMode="auto">
        <a:xfrm>
          <a:off x="0" y="0"/>
          <a:ext cx="0" cy="0"/>
          <a:chOff x="0" y="0"/>
          <a:chExt cx="0" cy="0"/>
        </a:xfrm>
      </p:grpSpPr>
      <p:sp>
        <p:nvSpPr>
          <p:cNvPr id="57" name="Google Shape;57;p57"/>
          <p:cNvSpPr txBox="1">
            <a:spLocks noGrp="1"/>
          </p:cNvSpPr>
          <p:nvPr>
            <p:ph type="title"/>
          </p:nvPr>
        </p:nvSpPr>
        <p:spPr bwMode="auto">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defRPr>
            </a:lvl9pPr>
          </a:lstStyle>
          <a:p>
            <a:pPr>
              <a:defRPr/>
            </a:pPr>
            <a:endParaRPr/>
          </a:p>
        </p:txBody>
      </p:sp>
      <p:sp>
        <p:nvSpPr>
          <p:cNvPr id="58" name="Google Shape;58;p57"/>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Section title and description" preserve="0" showMasterPhAnim="0" showMasterSp="1" userDrawn="1">
  <p:cSld name="SECTION_TITLE_AND_DESCRIPTION">
    <p:spTree>
      <p:nvGrpSpPr>
        <p:cNvPr id="1" name=""/>
        <p:cNvGrpSpPr/>
        <p:nvPr/>
      </p:nvGrpSpPr>
      <p:grpSpPr bwMode="auto">
        <a:xfrm>
          <a:off x="0" y="0"/>
          <a:ext cx="0" cy="0"/>
          <a:chOff x="0" y="0"/>
          <a:chExt cx="0" cy="0"/>
        </a:xfrm>
      </p:grpSpPr>
      <p:sp>
        <p:nvSpPr>
          <p:cNvPr id="60" name="Google Shape;60;p58"/>
          <p:cNvSpPr/>
          <p:nvPr/>
        </p:nvSpPr>
        <p:spPr bwMode="auto">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61" name="Google Shape;61;p58"/>
          <p:cNvSpPr txBox="1">
            <a:spLocks noGrp="1"/>
          </p:cNvSpPr>
          <p:nvPr>
            <p:ph type="title"/>
          </p:nvPr>
        </p:nvSpPr>
        <p:spPr bwMode="auto">
          <a:xfrm>
            <a:off x="265500" y="1233175"/>
            <a:ext cx="4045199" cy="14823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1pPr>
            <a:lvl2pPr marR="0" lvl="1"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2pPr>
            <a:lvl3pPr marR="0" lvl="2"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3pPr>
            <a:lvl4pPr marR="0" lvl="3"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4pPr>
            <a:lvl5pPr marR="0" lvl="4"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5pPr>
            <a:lvl6pPr marR="0" lvl="5"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6pPr>
            <a:lvl7pPr marR="0" lvl="6"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7pPr>
            <a:lvl8pPr marR="0" lvl="7"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8pPr>
            <a:lvl9pPr marR="0" lvl="8" algn="ctr">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defRPr>
            </a:lvl9pPr>
          </a:lstStyle>
          <a:p>
            <a:pPr>
              <a:defRPr/>
            </a:pPr>
            <a:endParaRPr/>
          </a:p>
        </p:txBody>
      </p:sp>
      <p:sp>
        <p:nvSpPr>
          <p:cNvPr id="62" name="Google Shape;62;p58"/>
          <p:cNvSpPr txBox="1">
            <a:spLocks noGrp="1"/>
          </p:cNvSpPr>
          <p:nvPr>
            <p:ph type="subTitle" idx="1"/>
          </p:nvPr>
        </p:nvSpPr>
        <p:spPr bwMode="auto">
          <a:xfrm>
            <a:off x="265500" y="2803075"/>
            <a:ext cx="4045199" cy="1235099"/>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1pPr>
            <a:lvl2pPr marR="0" lvl="1"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2pPr>
            <a:lvl3pPr marR="0" lvl="2"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3pPr>
            <a:lvl4pPr marR="0" lvl="3"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4pPr>
            <a:lvl5pPr marR="0" lvl="4"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5pPr>
            <a:lvl6pPr marR="0" lvl="5"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6pPr>
            <a:lvl7pPr marR="0" lvl="6"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7pPr>
            <a:lvl8pPr marR="0" lvl="7"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8pPr>
            <a:lvl9pPr marR="0" lvl="8" algn="ctr">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defRPr>
            </a:lvl9pPr>
          </a:lstStyle>
          <a:p>
            <a:pPr>
              <a:defRPr/>
            </a:pPr>
            <a:endParaRPr/>
          </a:p>
        </p:txBody>
      </p:sp>
      <p:sp>
        <p:nvSpPr>
          <p:cNvPr id="63" name="Google Shape;63;p58"/>
          <p:cNvSpPr txBox="1">
            <a:spLocks noGrp="1"/>
          </p:cNvSpPr>
          <p:nvPr>
            <p:ph type="body" idx="2"/>
          </p:nvPr>
        </p:nvSpPr>
        <p:spPr bwMode="auto">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l">
              <a:lnSpc>
                <a:spcPct val="114999"/>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64" name="Google Shape;64;p58"/>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Caption" preserve="0" showMasterPhAnim="0" showMasterSp="1" userDrawn="1">
  <p:cSld name="CAPTION_ONLY">
    <p:spTree>
      <p:nvGrpSpPr>
        <p:cNvPr id="1" name=""/>
        <p:cNvGrpSpPr/>
        <p:nvPr/>
      </p:nvGrpSpPr>
      <p:grpSpPr bwMode="auto">
        <a:xfrm>
          <a:off x="0" y="0"/>
          <a:ext cx="0" cy="0"/>
          <a:chOff x="0" y="0"/>
          <a:chExt cx="0" cy="0"/>
        </a:xfrm>
      </p:grpSpPr>
      <p:sp>
        <p:nvSpPr>
          <p:cNvPr id="66" name="Google Shape;66;p59"/>
          <p:cNvSpPr txBox="1">
            <a:spLocks noGrp="1"/>
          </p:cNvSpPr>
          <p:nvPr>
            <p:ph type="body" idx="1"/>
          </p:nvPr>
        </p:nvSpPr>
        <p:spPr bwMode="auto">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defRPr>
            </a:lvl1pPr>
          </a:lstStyle>
          <a:p>
            <a:pPr>
              <a:defRPr/>
            </a:pPr>
            <a:endParaRPr/>
          </a:p>
        </p:txBody>
      </p:sp>
      <p:sp>
        <p:nvSpPr>
          <p:cNvPr id="67" name="Google Shape;67;p59"/>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ig number" preserve="0" showMasterPhAnim="0" showMasterSp="1" userDrawn="1">
  <p:cSld name="BIG_NUMBER">
    <p:spTree>
      <p:nvGrpSpPr>
        <p:cNvPr id="1" name=""/>
        <p:cNvGrpSpPr/>
        <p:nvPr/>
      </p:nvGrpSpPr>
      <p:grpSpPr bwMode="auto">
        <a:xfrm>
          <a:off x="0" y="0"/>
          <a:ext cx="0" cy="0"/>
          <a:chOff x="0" y="0"/>
          <a:chExt cx="0" cy="0"/>
        </a:xfrm>
      </p:grpSpPr>
      <p:sp>
        <p:nvSpPr>
          <p:cNvPr id="69" name="Google Shape;69;p60"/>
          <p:cNvSpPr txBox="1">
            <a:spLocks noGrp="1"/>
          </p:cNvSpPr>
          <p:nvPr>
            <p:ph type="title" hasCustomPrompt="1"/>
          </p:nvPr>
        </p:nvSpPr>
        <p:spPr bwMode="auto">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1pPr>
            <a:lvl2pPr marR="0" lvl="1"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2pPr>
            <a:lvl3pPr marR="0" lvl="2"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3pPr>
            <a:lvl4pPr marR="0" lvl="3"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4pPr>
            <a:lvl5pPr marR="0" lvl="4"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5pPr>
            <a:lvl6pPr marR="0" lvl="5"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6pPr>
            <a:lvl7pPr marR="0" lvl="6"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7pPr>
            <a:lvl8pPr marR="0" lvl="7"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8pPr>
            <a:lvl9pPr marR="0" lvl="8" algn="ctr">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defRPr>
            </a:lvl9pPr>
          </a:lstStyle>
          <a:p>
            <a:pPr>
              <a:defRPr/>
            </a:pPr>
            <a:r>
              <a:rPr/>
              <a:t>xx%</a:t>
            </a:r>
            <a:endParaRPr/>
          </a:p>
        </p:txBody>
      </p:sp>
      <p:sp>
        <p:nvSpPr>
          <p:cNvPr id="70" name="Google Shape;70;p60"/>
          <p:cNvSpPr txBox="1">
            <a:spLocks noGrp="1"/>
          </p:cNvSpPr>
          <p:nvPr>
            <p:ph type="body" idx="1"/>
          </p:nvPr>
        </p:nvSpPr>
        <p:spPr bwMode="auto">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ctr">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ctr">
              <a:lnSpc>
                <a:spcPct val="114999"/>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71" name="Google Shape;71;p60"/>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body" preserve="0" showMasterPhAnim="0" showMasterSp="1" type="tx" userDrawn="1">
  <p:cSld name="TITLE_AND_BODY">
    <p:spTree>
      <p:nvGrpSpPr>
        <p:cNvPr id="1" name=""/>
        <p:cNvGrpSpPr/>
        <p:nvPr/>
      </p:nvGrpSpPr>
      <p:grpSpPr bwMode="auto">
        <a:xfrm>
          <a:off x="0" y="0"/>
          <a:ext cx="0" cy="0"/>
          <a:chOff x="0" y="0"/>
          <a:chExt cx="0" cy="0"/>
        </a:xfrm>
      </p:grpSpPr>
      <p:sp>
        <p:nvSpPr>
          <p:cNvPr id="20" name="Google Shape;20;p48"/>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21" name="Google Shape;21;p48"/>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l">
              <a:lnSpc>
                <a:spcPct val="114999"/>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22" name="Google Shape;22;p48"/>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2</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slide" preserve="0" showMasterPhAnim="0" showMasterSp="1" type="title" userDrawn="1">
  <p:cSld name="TITLE">
    <p:spTree>
      <p:nvGrpSpPr>
        <p:cNvPr id="1" name=""/>
        <p:cNvGrpSpPr/>
        <p:nvPr/>
      </p:nvGrpSpPr>
      <p:grpSpPr bwMode="auto">
        <a:xfrm>
          <a:off x="0" y="0"/>
          <a:ext cx="0" cy="0"/>
          <a:chOff x="0" y="0"/>
          <a:chExt cx="0" cy="0"/>
        </a:xfrm>
      </p:grpSpPr>
      <p:sp>
        <p:nvSpPr>
          <p:cNvPr id="24" name="Google Shape;24;p49"/>
          <p:cNvSpPr txBox="1">
            <a:spLocks noGrp="1"/>
          </p:cNvSpPr>
          <p:nvPr>
            <p:ph type="ctrTitle"/>
          </p:nvPr>
        </p:nvSpPr>
        <p:spPr bwMode="auto">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1pPr>
            <a:lvl2pPr marR="0" lvl="1"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2pPr>
            <a:lvl3pPr marR="0" lvl="2"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3pPr>
            <a:lvl4pPr marR="0" lvl="3"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4pPr>
            <a:lvl5pPr marR="0" lvl="4"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5pPr>
            <a:lvl6pPr marR="0" lvl="5"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6pPr>
            <a:lvl7pPr marR="0" lvl="6"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7pPr>
            <a:lvl8pPr marR="0" lvl="7"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8pPr>
            <a:lvl9pPr marR="0" lvl="8" algn="ctr">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defRPr>
            </a:lvl9pPr>
          </a:lstStyle>
          <a:p>
            <a:pPr>
              <a:defRPr/>
            </a:pPr>
            <a:endParaRPr/>
          </a:p>
        </p:txBody>
      </p:sp>
      <p:sp>
        <p:nvSpPr>
          <p:cNvPr id="25" name="Google Shape;25;p49"/>
          <p:cNvSpPr txBox="1">
            <a:spLocks noGrp="1"/>
          </p:cNvSpPr>
          <p:nvPr>
            <p:ph type="subTitle" idx="1"/>
          </p:nvPr>
        </p:nvSpPr>
        <p:spPr bwMode="auto">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1pPr>
            <a:lvl2pPr marR="0" lvl="1"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2pPr>
            <a:lvl3pPr marR="0" lvl="2"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3pPr>
            <a:lvl4pPr marR="0" lvl="3"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4pPr>
            <a:lvl5pPr marR="0" lvl="4"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5pPr>
            <a:lvl6pPr marR="0" lvl="5"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6pPr>
            <a:lvl7pPr marR="0" lvl="6"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7pPr>
            <a:lvl8pPr marR="0" lvl="7"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8pPr>
            <a:lvl9pPr marR="0" lvl="8" algn="ctr">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defRPr>
            </a:lvl9pPr>
          </a:lstStyle>
          <a:p>
            <a:pPr>
              <a:defRPr/>
            </a:pPr>
            <a:endParaRPr/>
          </a:p>
        </p:txBody>
      </p:sp>
      <p:sp>
        <p:nvSpPr>
          <p:cNvPr id="26" name="Google Shape;26;p49"/>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6</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ítulo e conteúdo" preserve="0" showMasterPhAnim="0" showMasterSp="1" type="obj" userDrawn="1">
  <p:cSld name="OBJECT">
    <p:spTree>
      <p:nvGrpSpPr>
        <p:cNvPr id="1" name=""/>
        <p:cNvGrpSpPr/>
        <p:nvPr/>
      </p:nvGrpSpPr>
      <p:grpSpPr bwMode="auto">
        <a:xfrm>
          <a:off x="0" y="0"/>
          <a:ext cx="0" cy="0"/>
          <a:chOff x="0" y="0"/>
          <a:chExt cx="0" cy="0"/>
        </a:xfrm>
      </p:grpSpPr>
      <p:sp>
        <p:nvSpPr>
          <p:cNvPr id="28" name="Google Shape;28;p50"/>
          <p:cNvSpPr txBox="1">
            <a:spLocks noGrp="1"/>
          </p:cNvSpPr>
          <p:nvPr>
            <p:ph type="title"/>
          </p:nvPr>
        </p:nvSpPr>
        <p:spPr bwMode="auto">
          <a:xfrm>
            <a:off x="403227" y="183531"/>
            <a:ext cx="5945188" cy="450056"/>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pPr>
              <a:defRPr/>
            </a:pPr>
            <a:endParaRPr/>
          </a:p>
        </p:txBody>
      </p:sp>
      <p:sp>
        <p:nvSpPr>
          <p:cNvPr id="29" name="Google Shape;29;p50"/>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4999"/>
              </a:lnSpc>
              <a:spcBef>
                <a:spcPts val="0"/>
              </a:spcBef>
              <a:spcAft>
                <a:spcPts val="0"/>
              </a:spcAft>
              <a:buSzPts val="1800"/>
              <a:buChar char="●"/>
              <a:defRPr>
                <a:latin typeface="Gill Sans"/>
                <a:ea typeface="Gill Sans"/>
                <a:cs typeface="Gill Sans"/>
              </a:defRPr>
            </a:lvl1pPr>
            <a:lvl2pPr marL="914400" lvl="1" indent="-317500" algn="l">
              <a:lnSpc>
                <a:spcPct val="114999"/>
              </a:lnSpc>
              <a:spcBef>
                <a:spcPts val="1600"/>
              </a:spcBef>
              <a:spcAft>
                <a:spcPts val="0"/>
              </a:spcAft>
              <a:buSzPts val="1400"/>
              <a:buChar char="○"/>
              <a:defRPr>
                <a:latin typeface="Gill Sans"/>
                <a:ea typeface="Gill Sans"/>
                <a:cs typeface="Gill Sans"/>
              </a:defRPr>
            </a:lvl2pPr>
            <a:lvl3pPr marL="1371600" lvl="2" indent="-317500" algn="l">
              <a:lnSpc>
                <a:spcPct val="114999"/>
              </a:lnSpc>
              <a:spcBef>
                <a:spcPts val="1600"/>
              </a:spcBef>
              <a:spcAft>
                <a:spcPts val="0"/>
              </a:spcAft>
              <a:buSzPts val="1400"/>
              <a:buChar char="■"/>
              <a:defRPr>
                <a:latin typeface="Gill Sans"/>
                <a:ea typeface="Gill Sans"/>
                <a:cs typeface="Gill Sans"/>
              </a:defRPr>
            </a:lvl3pPr>
            <a:lvl4pPr marL="1828800" lvl="3" indent="-317500" algn="l">
              <a:lnSpc>
                <a:spcPct val="114999"/>
              </a:lnSpc>
              <a:spcBef>
                <a:spcPts val="1600"/>
              </a:spcBef>
              <a:spcAft>
                <a:spcPts val="0"/>
              </a:spcAft>
              <a:buSzPts val="1400"/>
              <a:buChar char="●"/>
              <a:defRPr>
                <a:latin typeface="Gill Sans"/>
                <a:ea typeface="Gill Sans"/>
                <a:cs typeface="Gill Sans"/>
              </a:defRPr>
            </a:lvl4pPr>
            <a:lvl5pPr marL="2286000" lvl="4" indent="-317500" algn="l">
              <a:lnSpc>
                <a:spcPct val="114999"/>
              </a:lnSpc>
              <a:spcBef>
                <a:spcPts val="1600"/>
              </a:spcBef>
              <a:spcAft>
                <a:spcPts val="0"/>
              </a:spcAft>
              <a:buSzPts val="1400"/>
              <a:buChar char="○"/>
              <a:defRPr>
                <a:latin typeface="Gill Sans"/>
                <a:ea typeface="Gill Sans"/>
                <a:cs typeface="Gill Sans"/>
              </a:defRPr>
            </a:lvl5pPr>
            <a:lvl6pPr marL="2743200" lvl="5" indent="-317500" algn="l">
              <a:lnSpc>
                <a:spcPct val="114999"/>
              </a:lnSpc>
              <a:spcBef>
                <a:spcPts val="1600"/>
              </a:spcBef>
              <a:spcAft>
                <a:spcPts val="0"/>
              </a:spcAft>
              <a:buSzPts val="1400"/>
              <a:buChar char="■"/>
              <a:defRPr/>
            </a:lvl6pPr>
            <a:lvl7pPr marL="3200400" lvl="6" indent="-317500" algn="l">
              <a:lnSpc>
                <a:spcPct val="114999"/>
              </a:lnSpc>
              <a:spcBef>
                <a:spcPts val="1600"/>
              </a:spcBef>
              <a:spcAft>
                <a:spcPts val="0"/>
              </a:spcAft>
              <a:buSzPts val="1400"/>
              <a:buChar char="●"/>
              <a:defRPr/>
            </a:lvl7pPr>
            <a:lvl8pPr marL="3657600" lvl="7" indent="-317500" algn="l">
              <a:lnSpc>
                <a:spcPct val="114999"/>
              </a:lnSpc>
              <a:spcBef>
                <a:spcPts val="1600"/>
              </a:spcBef>
              <a:spcAft>
                <a:spcPts val="0"/>
              </a:spcAft>
              <a:buSzPts val="1400"/>
              <a:buChar char="○"/>
              <a:defRPr/>
            </a:lvl8pPr>
            <a:lvl9pPr marL="4114800" lvl="8" indent="-317500" algn="l">
              <a:lnSpc>
                <a:spcPct val="114999"/>
              </a:lnSpc>
              <a:spcBef>
                <a:spcPts val="1600"/>
              </a:spcBef>
              <a:spcAft>
                <a:spcPts val="1600"/>
              </a:spcAft>
              <a:buSzPts val="1400"/>
              <a:buChar char="■"/>
              <a:defRPr/>
            </a:lvl9pPr>
          </a:lstStyle>
          <a:p>
            <a:pPr>
              <a:defRPr/>
            </a:pPr>
            <a:endParaRPr/>
          </a:p>
        </p:txBody>
      </p:sp>
      <p:sp>
        <p:nvSpPr>
          <p:cNvPr id="30" name="Google Shape;30;p50"/>
          <p:cNvSpPr txBox="1">
            <a:spLocks noGrp="1"/>
          </p:cNvSpPr>
          <p:nvPr>
            <p:ph type="ftr" idx="11"/>
          </p:nvPr>
        </p:nvSpPr>
        <p:spPr bwMode="auto">
          <a:xfrm>
            <a:off x="8077200" y="4847715"/>
            <a:ext cx="1066800" cy="185738"/>
          </a:xfrm>
          <a:prstGeom prst="rect">
            <a:avLst/>
          </a:prstGeom>
          <a:noFill/>
          <a:ln>
            <a:noFill/>
          </a:ln>
        </p:spPr>
        <p:txBody>
          <a:bodyPr spcFirstLastPara="1" wrap="square" lIns="91425" tIns="45700" rIns="91425" bIns="45700" anchor="t" anchorCtr="0">
            <a:noAutofit/>
          </a:bodyPr>
          <a:lstStyle>
            <a:lvl1pPr marR="0" lvl="0"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SzPts val="1400"/>
              <a:buNone/>
              <a:defRPr sz="1400" b="0" i="0" u="none" strike="noStrike" cap="none">
                <a:solidFill>
                  <a:srgbClr val="000000"/>
                </a:solidFill>
                <a:latin typeface="Arial"/>
                <a:ea typeface="Arial"/>
                <a:cs typeface="Arial"/>
              </a:defRPr>
            </a:lvl9pPr>
          </a:lstStyle>
          <a:p>
            <a:pPr>
              <a:defRPr/>
            </a:pPr>
            <a:endParaRPr/>
          </a:p>
        </p:txBody>
      </p:sp>
      <p:sp>
        <p:nvSpPr>
          <p:cNvPr id="31" name="Google Shape;31;p50"/>
          <p:cNvSpPr txBox="1">
            <a:spLocks noGrp="1"/>
          </p:cNvSpPr>
          <p:nvPr>
            <p:ph type="sldNum" idx="12"/>
          </p:nvPr>
        </p:nvSpPr>
        <p:spPr bwMode="auto">
          <a:xfrm>
            <a:off x="6727371" y="206149"/>
            <a:ext cx="2133600" cy="273844"/>
          </a:xfrm>
          <a:prstGeom prst="rect">
            <a:avLst/>
          </a:prstGeom>
          <a:noFill/>
          <a:ln>
            <a:noFill/>
          </a:ln>
        </p:spPr>
        <p:txBody>
          <a:bodyPr spcFirstLastPara="1" wrap="square" lIns="91425" tIns="91425" rIns="91425" bIns="91425" anchor="ctr" anchorCtr="0">
            <a:noAutofit/>
          </a:bodyPr>
          <a:lstStyle>
            <a:lvl1pPr marL="0" lvl="0"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1pPr>
            <a:lvl2pPr marL="0" lvl="1"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2pPr>
            <a:lvl3pPr marL="0" lvl="2"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3pPr>
            <a:lvl4pPr marL="0" lvl="3"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4pPr>
            <a:lvl5pPr marL="0" lvl="4"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5pPr>
            <a:lvl6pPr marL="0" lvl="5"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6pPr>
            <a:lvl7pPr marL="0" lvl="6"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7pPr>
            <a:lvl8pPr marL="0" lvl="7"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8pPr>
            <a:lvl9pPr marL="0" lvl="8" indent="0" algn="r">
              <a:lnSpc>
                <a:spcPct val="100000"/>
              </a:lnSpc>
              <a:spcBef>
                <a:spcPts val="0"/>
              </a:spcBef>
              <a:spcAft>
                <a:spcPts val="0"/>
              </a:spcAft>
              <a:buSzPts val="1000"/>
              <a:buNone/>
              <a:defRPr sz="1000" b="0" i="0" u="none" strike="noStrike" cap="none">
                <a:solidFill>
                  <a:schemeClr val="dk1"/>
                </a:solidFill>
                <a:latin typeface="Arial"/>
                <a:ea typeface="Arial"/>
                <a:cs typeface="Arial"/>
              </a:defRPr>
            </a:lvl9pPr>
          </a:lstStyle>
          <a:p>
            <a:pPr marL="0" lvl="0" indent="0" algn="r">
              <a:spcBef>
                <a:spcPts val="0"/>
              </a:spcBef>
              <a:spcAft>
                <a:spcPts val="0"/>
              </a:spcAft>
              <a:buNone/>
              <a:defRPr/>
            </a:pPr>
            <a:fld id="{00000000-1234-1234-1234-123412341234}" type="slidenum">
              <a:rPr lang="fr-FR"/>
              <a:t>5</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re de section" preserve="0" showMasterPhAnim="0" showMasterSp="1" type="secHead" userDrawn="1">
  <p:cSld name="SECTION_HEADER">
    <p:spTree>
      <p:nvGrpSpPr>
        <p:cNvPr id="1" name=""/>
        <p:cNvGrpSpPr/>
        <p:nvPr/>
      </p:nvGrpSpPr>
      <p:grpSpPr bwMode="auto">
        <a:xfrm>
          <a:off x="0" y="0"/>
          <a:ext cx="0" cy="0"/>
          <a:chOff x="0" y="0"/>
          <a:chExt cx="0" cy="0"/>
        </a:xfrm>
      </p:grpSpPr>
      <p:sp>
        <p:nvSpPr>
          <p:cNvPr id="33" name="Google Shape;33;p51"/>
          <p:cNvSpPr txBox="1">
            <a:spLocks noGrp="1"/>
          </p:cNvSpPr>
          <p:nvPr>
            <p:ph type="title"/>
          </p:nvPr>
        </p:nvSpPr>
        <p:spPr bwMode="auto">
          <a:xfrm>
            <a:off x="623888" y="1282305"/>
            <a:ext cx="7886700" cy="2139553"/>
          </a:xfrm>
          <a:prstGeom prst="rect">
            <a:avLst/>
          </a:prstGeom>
          <a:noFill/>
          <a:ln>
            <a:noFill/>
          </a:ln>
        </p:spPr>
        <p:txBody>
          <a:bodyPr spcFirstLastPara="1" wrap="square" lIns="91425" tIns="91425" rIns="91425" bIns="91425" anchor="b" anchorCtr="0">
            <a:noAutofit/>
          </a:bodyPr>
          <a:lstStyle>
            <a:lvl1pPr marR="0" lvl="0" algn="l">
              <a:lnSpc>
                <a:spcPct val="90000"/>
              </a:lnSpc>
              <a:spcBef>
                <a:spcPts val="0"/>
              </a:spcBef>
              <a:spcAft>
                <a:spcPts val="0"/>
              </a:spcAft>
              <a:buClr>
                <a:schemeClr val="dk1"/>
              </a:buClr>
              <a:buSzPts val="1400"/>
              <a:buFont typeface="Calibri"/>
              <a:buNone/>
              <a:defRPr sz="6000" b="0" i="0" u="none" strike="noStrike" cap="none">
                <a:solidFill>
                  <a:schemeClr val="dk1"/>
                </a:solidFill>
                <a:latin typeface="Calibri"/>
                <a:ea typeface="Calibri"/>
                <a:cs typeface="Calibri"/>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pPr>
              <a:defRPr/>
            </a:pPr>
            <a:endParaRPr/>
          </a:p>
        </p:txBody>
      </p:sp>
      <p:sp>
        <p:nvSpPr>
          <p:cNvPr id="34" name="Google Shape;34;p51"/>
          <p:cNvSpPr txBox="1">
            <a:spLocks noGrp="1"/>
          </p:cNvSpPr>
          <p:nvPr>
            <p:ph type="body" idx="1"/>
          </p:nvPr>
        </p:nvSpPr>
        <p:spPr bwMode="auto">
          <a:xfrm>
            <a:off x="623888" y="3442099"/>
            <a:ext cx="7886700" cy="1125140"/>
          </a:xfrm>
          <a:prstGeom prst="rect">
            <a:avLst/>
          </a:prstGeom>
          <a:noFill/>
          <a:ln>
            <a:noFill/>
          </a:ln>
        </p:spPr>
        <p:txBody>
          <a:bodyPr spcFirstLastPara="1" wrap="square" lIns="91425" tIns="91425" rIns="91425" bIns="91425" anchor="t" anchorCtr="0">
            <a:noAutofit/>
          </a:bodyPr>
          <a:lstStyle>
            <a:lvl1pPr marL="457200" marR="0" lvl="0" indent="-228600" algn="l">
              <a:lnSpc>
                <a:spcPct val="90000"/>
              </a:lnSpc>
              <a:spcBef>
                <a:spcPts val="1000"/>
              </a:spcBef>
              <a:spcAft>
                <a:spcPts val="0"/>
              </a:spcAft>
              <a:buClr>
                <a:schemeClr val="dk1"/>
              </a:buClr>
              <a:buSzPts val="2800"/>
              <a:buFont typeface="Arial"/>
              <a:buNone/>
              <a:defRPr sz="2400" b="0" i="0" u="none" strike="noStrike" cap="none">
                <a:solidFill>
                  <a:schemeClr val="dk1"/>
                </a:solidFill>
                <a:latin typeface="Calibri"/>
                <a:ea typeface="Calibri"/>
                <a:cs typeface="Calibri"/>
              </a:defRPr>
            </a:lvl1pPr>
            <a:lvl2pPr marL="914400" marR="0" lvl="1" indent="-228600" algn="l">
              <a:lnSpc>
                <a:spcPct val="90000"/>
              </a:lnSpc>
              <a:spcBef>
                <a:spcPts val="500"/>
              </a:spcBef>
              <a:spcAft>
                <a:spcPts val="0"/>
              </a:spcAft>
              <a:buClr>
                <a:srgbClr val="888888"/>
              </a:buClr>
              <a:buSzPts val="2400"/>
              <a:buFont typeface="Arial"/>
              <a:buNone/>
              <a:defRPr sz="2000" b="0" i="0" u="none" strike="noStrike" cap="none">
                <a:solidFill>
                  <a:srgbClr val="888888"/>
                </a:solidFill>
                <a:latin typeface="Calibri"/>
                <a:ea typeface="Calibri"/>
                <a:cs typeface="Calibri"/>
              </a:defRPr>
            </a:lvl2pPr>
            <a:lvl3pPr marL="1371600" marR="0" lvl="2" indent="-228600" algn="l">
              <a:lnSpc>
                <a:spcPct val="90000"/>
              </a:lnSpc>
              <a:spcBef>
                <a:spcPts val="500"/>
              </a:spcBef>
              <a:spcAft>
                <a:spcPts val="0"/>
              </a:spcAft>
              <a:buClr>
                <a:srgbClr val="888888"/>
              </a:buClr>
              <a:buSzPts val="2000"/>
              <a:buFont typeface="Arial"/>
              <a:buNone/>
              <a:defRPr sz="1800" b="0" i="0" u="none" strike="noStrike" cap="none">
                <a:solidFill>
                  <a:srgbClr val="888888"/>
                </a:solidFill>
                <a:latin typeface="Calibri"/>
                <a:ea typeface="Calibri"/>
                <a:cs typeface="Calibri"/>
              </a:defRPr>
            </a:lvl3pPr>
            <a:lvl4pPr marL="1828800" marR="0" lvl="3"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4pPr>
            <a:lvl5pPr marL="2286000" marR="0" lvl="4"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5pPr>
            <a:lvl6pPr marL="2743200" marR="0" lvl="5"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6pPr>
            <a:lvl7pPr marL="3200400" marR="0" lvl="6"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7pPr>
            <a:lvl8pPr marL="3657600" marR="0" lvl="7"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8pPr>
            <a:lvl9pPr marL="4114800" marR="0" lvl="8" indent="-228600" algn="l">
              <a:lnSpc>
                <a:spcPct val="90000"/>
              </a:lnSpc>
              <a:spcBef>
                <a:spcPts val="500"/>
              </a:spcBef>
              <a:spcAft>
                <a:spcPts val="0"/>
              </a:spcAft>
              <a:buClr>
                <a:srgbClr val="888888"/>
              </a:buClr>
              <a:buSzPts val="1800"/>
              <a:buFont typeface="Arial"/>
              <a:buNone/>
              <a:defRPr sz="1600" b="0" i="0" u="none" strike="noStrike" cap="none">
                <a:solidFill>
                  <a:srgbClr val="888888"/>
                </a:solidFill>
                <a:latin typeface="Calibri"/>
                <a:ea typeface="Calibri"/>
                <a:cs typeface="Calibri"/>
              </a:defRPr>
            </a:lvl9pPr>
          </a:lstStyle>
          <a:p>
            <a:pPr>
              <a:defRPr/>
            </a:pPr>
            <a:endParaRPr/>
          </a:p>
        </p:txBody>
      </p:sp>
      <p:sp>
        <p:nvSpPr>
          <p:cNvPr id="35" name="Google Shape;35;p51"/>
          <p:cNvSpPr txBox="1">
            <a:spLocks noGrp="1"/>
          </p:cNvSpPr>
          <p:nvPr>
            <p:ph type="dt" idx="10"/>
          </p:nvPr>
        </p:nvSpPr>
        <p:spPr bwMode="auto">
          <a:xfrm>
            <a:off x="628650" y="4767264"/>
            <a:ext cx="2057400" cy="273844"/>
          </a:xfrm>
          <a:prstGeom prst="rect">
            <a:avLst/>
          </a:prstGeom>
          <a:noFill/>
          <a:ln>
            <a:noFill/>
          </a:ln>
        </p:spPr>
        <p:txBody>
          <a:bodyPr spcFirstLastPara="1" wrap="square" lIns="91425" tIns="91425" rIns="91425" bIns="91425" anchor="ctr" anchorCtr="0">
            <a:noAutofit/>
          </a:bodyPr>
          <a:lstStyle>
            <a:lvl1pPr marR="0" lvl="0" algn="l">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9pPr>
          </a:lstStyle>
          <a:p>
            <a:pPr>
              <a:defRPr/>
            </a:pPr>
            <a:endParaRPr/>
          </a:p>
        </p:txBody>
      </p:sp>
      <p:sp>
        <p:nvSpPr>
          <p:cNvPr id="36" name="Google Shape;36;p51"/>
          <p:cNvSpPr txBox="1">
            <a:spLocks noGrp="1"/>
          </p:cNvSpPr>
          <p:nvPr>
            <p:ph type="ftr" idx="11"/>
          </p:nvPr>
        </p:nvSpPr>
        <p:spPr bwMode="auto">
          <a:xfrm>
            <a:off x="3028950" y="4767264"/>
            <a:ext cx="3086100" cy="273844"/>
          </a:xfrm>
          <a:prstGeom prst="rect">
            <a:avLst/>
          </a:prstGeom>
          <a:noFill/>
          <a:ln>
            <a:noFill/>
          </a:ln>
        </p:spPr>
        <p:txBody>
          <a:bodyPr spcFirstLastPara="1" wrap="square" lIns="91425" tIns="91425" rIns="91425" bIns="91425" anchor="ctr" anchorCtr="0">
            <a:noAutofit/>
          </a:bodyPr>
          <a:lstStyle>
            <a:lvl1pPr marR="0" lvl="0" algn="ctr">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defRPr>
            </a:lvl1pPr>
            <a:lvl2pPr marR="0" lvl="1"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2pPr>
            <a:lvl3pPr marR="0" lvl="2"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3pPr>
            <a:lvl4pPr marR="0" lvl="3"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4pPr>
            <a:lvl5pPr marR="0" lvl="4"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5pPr>
            <a:lvl6pPr marR="0" lvl="5"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6pPr>
            <a:lvl7pPr marR="0" lvl="6"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7pPr>
            <a:lvl8pPr marR="0" lvl="7"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8pPr>
            <a:lvl9pPr marR="0" lvl="8" algn="l">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defRPr>
            </a:lvl9pPr>
          </a:lstStyle>
          <a:p>
            <a:pPr>
              <a:defRPr/>
            </a:pPr>
            <a:endParaRPr/>
          </a:p>
        </p:txBody>
      </p:sp>
      <p:sp>
        <p:nvSpPr>
          <p:cNvPr id="37" name="Google Shape;37;p51"/>
          <p:cNvSpPr txBox="1">
            <a:spLocks noGrp="1"/>
          </p:cNvSpPr>
          <p:nvPr>
            <p:ph type="sldNum" idx="12"/>
          </p:nvPr>
        </p:nvSpPr>
        <p:spPr bwMode="auto">
          <a:xfrm>
            <a:off x="6457950" y="4767264"/>
            <a:ext cx="20574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1pPr>
            <a:lvl2pPr marL="0" marR="0" lvl="1"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2pPr>
            <a:lvl3pPr marL="0" marR="0" lvl="2"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3pPr>
            <a:lvl4pPr marL="0" marR="0" lvl="3"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4pPr>
            <a:lvl5pPr marL="0" marR="0" lvl="4"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5pPr>
            <a:lvl6pPr marL="0" marR="0" lvl="5"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6pPr>
            <a:lvl7pPr marL="0" marR="0" lvl="6"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7pPr>
            <a:lvl8pPr marL="0" marR="0" lvl="7"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8pPr>
            <a:lvl9pPr marL="0" marR="0" lvl="8" indent="0" algn="r">
              <a:lnSpc>
                <a:spcPct val="100000"/>
              </a:lnSpc>
              <a:spcBef>
                <a:spcPts val="0"/>
              </a:spcBef>
              <a:spcAft>
                <a:spcPts val="0"/>
              </a:spcAft>
              <a:buClr>
                <a:srgbClr val="000000"/>
              </a:buClr>
              <a:buSzPts val="1000"/>
              <a:buFont typeface="Arial"/>
              <a:buNone/>
              <a:defRPr sz="1200" b="0" i="0" u="none" strike="noStrike" cap="none">
                <a:solidFill>
                  <a:srgbClr val="888888"/>
                </a:solidFill>
                <a:latin typeface="Calibri"/>
                <a:ea typeface="Calibri"/>
                <a:cs typeface="Calibri"/>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Blank" preserve="0" showMasterPhAnim="0" showMasterSp="1" type="blank" userDrawn="1">
  <p:cSld name="BLANK">
    <p:spTree>
      <p:nvGrpSpPr>
        <p:cNvPr id="1" name=""/>
        <p:cNvGrpSpPr/>
        <p:nvPr/>
      </p:nvGrpSpPr>
      <p:grpSpPr bwMode="auto">
        <a:xfrm>
          <a:off x="0" y="0"/>
          <a:ext cx="0" cy="0"/>
          <a:chOff x="0" y="0"/>
          <a:chExt cx="0" cy="0"/>
        </a:xfrm>
      </p:grpSpPr>
      <p:sp>
        <p:nvSpPr>
          <p:cNvPr id="39" name="Google Shape;39;p52"/>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body 2" preserve="0" showMasterPhAnim="0" showMasterSp="1" userDrawn="1">
  <p:cSld name="Title and body 2">
    <p:spTree>
      <p:nvGrpSpPr>
        <p:cNvPr id="1" name=""/>
        <p:cNvGrpSpPr/>
        <p:nvPr/>
      </p:nvGrpSpPr>
      <p:grpSpPr bwMode="auto">
        <a:xfrm>
          <a:off x="0" y="0"/>
          <a:ext cx="0" cy="0"/>
          <a:chOff x="0" y="0"/>
          <a:chExt cx="0" cy="0"/>
        </a:xfrm>
      </p:grpSpPr>
      <p:sp>
        <p:nvSpPr>
          <p:cNvPr id="41" name="Google Shape;41;p53"/>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42" name="Google Shape;42;p53"/>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l">
              <a:lnSpc>
                <a:spcPct val="114999"/>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43" name="Google Shape;43;p53"/>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and two columns" preserve="0" showMasterPhAnim="0" showMasterSp="1" type="twoColTx" userDrawn="1">
  <p:cSld name="TITLE_AND_TWO_COLUMNS">
    <p:spTree>
      <p:nvGrpSpPr>
        <p:cNvPr id="1" name=""/>
        <p:cNvGrpSpPr/>
        <p:nvPr/>
      </p:nvGrpSpPr>
      <p:grpSpPr bwMode="auto">
        <a:xfrm>
          <a:off x="0" y="0"/>
          <a:ext cx="0" cy="0"/>
          <a:chOff x="0" y="0"/>
          <a:chExt cx="0" cy="0"/>
        </a:xfrm>
      </p:grpSpPr>
      <p:sp>
        <p:nvSpPr>
          <p:cNvPr id="45" name="Google Shape;45;p54"/>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46" name="Google Shape;46;p54"/>
          <p:cNvSpPr txBox="1">
            <a:spLocks noGrp="1"/>
          </p:cNvSpPr>
          <p:nvPr>
            <p:ph type="body" idx="1"/>
          </p:nvPr>
        </p:nvSpPr>
        <p:spPr bwMode="auto">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1pPr>
            <a:lvl2pPr marL="914400" marR="0" lvl="1"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2pPr>
            <a:lvl3pPr marL="1371600" marR="0" lvl="2"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3pPr>
            <a:lvl4pPr marL="1828800" marR="0" lvl="3"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4pPr>
            <a:lvl5pPr marL="2286000" marR="0" lvl="4"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5pPr>
            <a:lvl6pPr marL="2743200" marR="0" lvl="5"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6pPr>
            <a:lvl7pPr marL="3200400" marR="0" lvl="6"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7pPr>
            <a:lvl8pPr marL="3657600" marR="0" lvl="7"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8pPr>
            <a:lvl9pPr marL="4114800" marR="0" lvl="8" indent="-304800" algn="l">
              <a:lnSpc>
                <a:spcPct val="114999"/>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defRPr>
            </a:lvl9pPr>
          </a:lstStyle>
          <a:p>
            <a:pPr>
              <a:defRPr/>
            </a:pPr>
            <a:endParaRPr/>
          </a:p>
        </p:txBody>
      </p:sp>
      <p:sp>
        <p:nvSpPr>
          <p:cNvPr id="47" name="Google Shape;47;p54"/>
          <p:cNvSpPr txBox="1">
            <a:spLocks noGrp="1"/>
          </p:cNvSpPr>
          <p:nvPr>
            <p:ph type="body" idx="2"/>
          </p:nvPr>
        </p:nvSpPr>
        <p:spPr bwMode="auto">
          <a:xfrm>
            <a:off x="4832399"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a:lnSpc>
                <a:spcPct val="114999"/>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1pPr>
            <a:lvl2pPr marL="914400" marR="0" lvl="1"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2pPr>
            <a:lvl3pPr marL="1371600" marR="0" lvl="2"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3pPr>
            <a:lvl4pPr marL="1828800" marR="0" lvl="3"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4pPr>
            <a:lvl5pPr marL="2286000" marR="0" lvl="4"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5pPr>
            <a:lvl6pPr marL="2743200" marR="0" lvl="5"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6pPr>
            <a:lvl7pPr marL="3200400" marR="0" lvl="6"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7pPr>
            <a:lvl8pPr marL="3657600" marR="0" lvl="7" indent="-304800" algn="l">
              <a:lnSpc>
                <a:spcPct val="114999"/>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defRPr>
            </a:lvl8pPr>
            <a:lvl9pPr marL="4114800" marR="0" lvl="8" indent="-304800" algn="l">
              <a:lnSpc>
                <a:spcPct val="114999"/>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defRPr>
            </a:lvl9pPr>
          </a:lstStyle>
          <a:p>
            <a:pPr>
              <a:defRPr/>
            </a:pPr>
            <a:endParaRPr/>
          </a:p>
        </p:txBody>
      </p:sp>
      <p:sp>
        <p:nvSpPr>
          <p:cNvPr id="48" name="Google Shape;48;p54"/>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Title only" preserve="0" showMasterPhAnim="0" showMasterSp="1" type="titleOnly" userDrawn="1">
  <p:cSld name="TITLE_ONLY">
    <p:spTree>
      <p:nvGrpSpPr>
        <p:cNvPr id="1" name=""/>
        <p:cNvGrpSpPr/>
        <p:nvPr/>
      </p:nvGrpSpPr>
      <p:grpSpPr bwMode="auto">
        <a:xfrm>
          <a:off x="0" y="0"/>
          <a:ext cx="0" cy="0"/>
          <a:chOff x="0" y="0"/>
          <a:chExt cx="0" cy="0"/>
        </a:xfrm>
      </p:grpSpPr>
      <p:sp>
        <p:nvSpPr>
          <p:cNvPr id="50" name="Google Shape;50;p55"/>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51" name="Google Shape;51;p55"/>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&lt;#&gt;</a:t>
            </a:fld>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simple-light-2">
    <p:bg>
      <p:bgPr shadeToTitle="0">
        <a:solidFill>
          <a:schemeClr val="lt1"/>
        </a:solidFill>
      </p:bgPr>
    </p:bg>
    <p:spTree>
      <p:nvGrpSpPr>
        <p:cNvPr id="1" name=""/>
        <p:cNvGrpSpPr/>
        <p:nvPr/>
      </p:nvGrpSpPr>
      <p:grpSpPr bwMode="auto">
        <a:xfrm>
          <a:off x="0" y="0"/>
          <a:ext cx="0" cy="0"/>
          <a:chOff x="0" y="0"/>
          <a:chExt cx="0" cy="0"/>
        </a:xfrm>
      </p:grpSpPr>
      <p:sp>
        <p:nvSpPr>
          <p:cNvPr id="6" name="Google Shape;6;p46"/>
          <p:cNvSpPr txBox="1">
            <a:spLocks noGrp="1"/>
          </p:cNvSpPr>
          <p:nvPr>
            <p:ph type="title"/>
          </p:nvPr>
        </p:nvSpPr>
        <p:spPr bwMode="auto">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1pPr>
            <a:lvl2pPr marR="0" lvl="1"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2pPr>
            <a:lvl3pPr marR="0" lvl="2"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3pPr>
            <a:lvl4pPr marR="0" lvl="3"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4pPr>
            <a:lvl5pPr marR="0" lvl="4"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5pPr>
            <a:lvl6pPr marR="0" lvl="5"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6pPr>
            <a:lvl7pPr marR="0" lvl="6"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7pPr>
            <a:lvl8pPr marR="0" lvl="7"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8pPr>
            <a:lvl9pPr marR="0" lvl="8" algn="l">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defRPr>
            </a:lvl9pPr>
          </a:lstStyle>
          <a:p>
            <a:pPr>
              <a:defRPr/>
            </a:pPr>
            <a:endParaRPr/>
          </a:p>
        </p:txBody>
      </p:sp>
      <p:sp>
        <p:nvSpPr>
          <p:cNvPr id="7" name="Google Shape;7;p46"/>
          <p:cNvSpPr txBox="1">
            <a:spLocks noGrp="1"/>
          </p:cNvSpPr>
          <p:nvPr>
            <p:ph type="body" idx="1"/>
          </p:nvPr>
        </p:nvSpPr>
        <p:spPr bwMode="auto">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a:lnSpc>
                <a:spcPct val="114999"/>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defRPr>
            </a:lvl1pPr>
            <a:lvl2pPr marL="914400" marR="0" lvl="1"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2pPr>
            <a:lvl3pPr marL="1371600" marR="0" lvl="2"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3pPr>
            <a:lvl4pPr marL="1828800" marR="0" lvl="3"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4pPr>
            <a:lvl5pPr marL="2286000" marR="0" lvl="4"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5pPr>
            <a:lvl6pPr marL="2743200" marR="0" lvl="5"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6pPr>
            <a:lvl7pPr marL="3200400" marR="0" lvl="6"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7pPr>
            <a:lvl8pPr marL="3657600" marR="0" lvl="7" indent="-317500" algn="l">
              <a:lnSpc>
                <a:spcPct val="114999"/>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defRPr>
            </a:lvl8pPr>
            <a:lvl9pPr marL="4114800" marR="0" lvl="8" indent="-317500" algn="l">
              <a:lnSpc>
                <a:spcPct val="114999"/>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defRPr>
            </a:lvl9pPr>
          </a:lstStyle>
          <a:p>
            <a:pPr>
              <a:defRPr/>
            </a:pPr>
            <a:endParaRPr/>
          </a:p>
        </p:txBody>
      </p:sp>
      <p:sp>
        <p:nvSpPr>
          <p:cNvPr id="8" name="Google Shape;8;p46"/>
          <p:cNvSpPr txBox="1">
            <a:spLocks noGrp="1"/>
          </p:cNvSpPr>
          <p:nvPr>
            <p:ph type="sldNum" idx="12"/>
          </p:nvPr>
        </p:nvSpPr>
        <p:spPr bwMode="auto">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defRPr>
            </a:lvl9pPr>
          </a:lstStyle>
          <a:p>
            <a:pPr marL="0" lvl="0" indent="0" algn="r">
              <a:spcBef>
                <a:spcPts val="0"/>
              </a:spcBef>
              <a:spcAft>
                <a:spcPts val="0"/>
              </a:spcAft>
              <a:buNone/>
              <a:defRPr/>
            </a:pPr>
            <a:fld id="{00000000-1234-1234-1234-123412341234}" type="slidenum">
              <a:rPr lang="fr-FR"/>
              <a:t>6</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titleStyle>
    <p:body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bodyStyle>
    <p:otherStyle>
      <a:defPPr marR="0" lvl="0" algn="l">
        <a:lnSpc>
          <a:spcPct val="100000"/>
        </a:lnSpc>
        <a:spcBef>
          <a:spcPts val="0"/>
        </a:spcBef>
        <a:spcAft>
          <a:spcPts val="0"/>
        </a:spcAft>
      </a:defPPr>
      <a:lvl1pPr marR="0" lvl="0"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1pPr>
      <a:lvl2pPr marR="0" lvl="1"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2pPr>
      <a:lvl3pPr marR="0" lvl="2"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3pPr>
      <a:lvl4pPr marR="0" lvl="3"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4pPr>
      <a:lvl5pPr marR="0" lvl="4"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5pPr>
      <a:lvl6pPr marR="0" lvl="5"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6pPr>
      <a:lvl7pPr marR="0" lvl="6"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7pPr>
      <a:lvl8pPr marR="0" lvl="7"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8pPr>
      <a:lvl9pPr marR="0" lvl="8" algn="l">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4.jp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9.jp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20.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hyperlink" Target="https://pixees.fr/ce-quon-appelle-le-deep-learning/" TargetMode="External"/><Relationship Id="rId5" Type="http://schemas.openxmlformats.org/officeDocument/2006/relationships/image" Target="../media/image21.jp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22.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gif"/></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26.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png"/><Relationship Id="rId4" Type="http://schemas.openxmlformats.org/officeDocument/2006/relationships/hyperlink" Target="https://www.clarifai.com/demo" TargetMode="External"/><Relationship Id="rId5" Type="http://schemas.openxmlformats.org/officeDocument/2006/relationships/hyperlink" Target="https://quickdraw.withgoogle.com" TargetMode="External"/><Relationship Id="rId6" Type="http://schemas.openxmlformats.org/officeDocument/2006/relationships/image" Target="../media/image27.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hyperlink" Target="http://playground.tensorflow.org/#activation=tanh&amp;regularization=L2&amp;batchSize=30&amp;dataset=spiral&amp;regDataset=reg-plane&amp;learningRate=0.03&amp;regularizationRate=0.001&amp;noise=50&amp;networkShape=8,8,8,8,8,8&amp;seed=0.14280&amp;showTestData=false&amp;discretize=false&amp;percTrainData=80&amp;x=true&amp;y=true&amp;xTimesY=true&amp;xSquared=true&amp;ySquared=true&amp;cosX=false&amp;sinX=true&amp;cosY=false&amp;sinY=true&amp;collectStats=false&amp;problem=classification&amp;initZero=false&amp;hideText=false" TargetMode="External"/><Relationship Id="rId5" Type="http://schemas.openxmlformats.org/officeDocument/2006/relationships/image" Target="../media/image28.png"/><Relationship Id="rId6" Type="http://schemas.openxmlformats.org/officeDocument/2006/relationships/hyperlink" Target="http://playground.tensorflow.org/#activation=tanh&amp;regularization=L2&amp;batchSize=10&amp;dataset=spiral&amp;regDataset=reg-plane&amp;learningRate=0.3&amp;regularizationRate=0.001&amp;noise=0&amp;networkShape=6,2&amp;seed=0.53189&amp;showTestData=false&amp;discretize=false&amp;percTrainData=50&amp;x=true&amp;y=true&amp;xTimesY=false&amp;xSquared=false&amp;ySquared=false&amp;cosX=false&amp;sinX=true&amp;cosY=false&amp;sinY=true&amp;collectStats=false&amp;problem=classification&amp;initZero=false&amp;hideText=false" TargetMode="External"/><Relationship Id="rId7" Type="http://schemas.openxmlformats.org/officeDocument/2006/relationships/image" Target="../media/image29.png"/><Relationship Id="rId8" Type="http://schemas.openxmlformats.org/officeDocument/2006/relationships/hyperlink" Target="https://pixees.fr/jouez-avec-les-neurones-de-la-machine/" TargetMode="External"/><Relationship Id="rId9" Type="http://schemas.openxmlformats.org/officeDocument/2006/relationships/hyperlink" Target="https://playground.tensorflow.org/" TargetMode="External"/><Relationship Id="rId10" Type="http://schemas.openxmlformats.org/officeDocument/2006/relationships/hyperlink" Target="http://playground.tensorflow.org/#activation=tanh&amp;batchSize=10&amp;dataset=gauss&amp;regDataset=reg-plane&amp;learningRate=0.03&amp;regularizationRate=0&amp;noise=0&amp;networkShape=1&amp;seed=0.76081&amp;showTestData=false&amp;discretize=false&amp;percTrainData=50&amp;x=true&amp;y=true&amp;xTimesY=false&amp;xSquared=false&amp;ySquared=false&amp;cosX=false&amp;sinX=false&amp;cosY=false&amp;sinY=false&amp;collectStats=false&amp;problem=classification&amp;initZero=false&amp;hideText=false" TargetMode="External"/><Relationship Id="rId11" Type="http://schemas.openxmlformats.org/officeDocument/2006/relationships/image" Target="../media/image30.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31.jpg"/><Relationship Id="rId4" Type="http://schemas.openxmlformats.org/officeDocument/2006/relationships/image" Target="../media/image32.jp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jpg"/><Relationship Id="rId8" Type="http://schemas.openxmlformats.org/officeDocument/2006/relationships/image" Target="../media/image3.png"/><Relationship Id="rId9" Type="http://schemas.openxmlformats.org/officeDocument/2006/relationships/hyperlink" Target="https://ia-human.univ-nantes.fr/" TargetMode="Externa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hyperlink" Target="mailto:bastien.masse@univ-nantes.fr" TargetMode="Externa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36.jpg"/><Relationship Id="rId4" Type="http://schemas.openxmlformats.org/officeDocument/2006/relationships/hyperlink" Target="http://www.whichfaceisreal.com/" TargetMode="External"/><Relationship Id="rId5" Type="http://schemas.openxmlformats.org/officeDocument/2006/relationships/hyperlink" Target="https://thispersondoesnotexist.com/" TargetMode="External"/><Relationship Id="rId6" Type="http://schemas.openxmlformats.org/officeDocument/2006/relationships/image" Target="../media/image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3.png"/><Relationship Id="rId4" Type="http://schemas.openxmlformats.org/officeDocument/2006/relationships/image" Target="../media/image37.png"/><Relationship Id="rId5" Type="http://schemas.openxmlformats.org/officeDocument/2006/relationships/image" Target="../media/image38.gif"/></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png"/><Relationship Id="rId4" Type="http://schemas.openxmlformats.org/officeDocument/2006/relationships/image" Target="../media/image39.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3.png"/><Relationship Id="rId4" Type="http://schemas.openxmlformats.org/officeDocument/2006/relationships/image" Target="../media/image40.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3.png"/><Relationship Id="rId4" Type="http://schemas.openxmlformats.org/officeDocument/2006/relationships/image" Target="../media/image41.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42.png"/><Relationship Id="rId4" Type="http://schemas.openxmlformats.org/officeDocument/2006/relationships/image" Target="../media/image3.png"/><Relationship Id="rId5" Type="http://schemas.openxmlformats.org/officeDocument/2006/relationships/image" Target="../media/image43.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44.jpg"/><Relationship Id="rId4" Type="http://schemas.openxmlformats.org/officeDocument/2006/relationships/image" Target="../media/image3.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 Id="rId3" Type="http://schemas.openxmlformats.org/officeDocument/2006/relationships/image" Target="../media/image45.jpg"/><Relationship Id="rId4" Type="http://schemas.openxmlformats.org/officeDocument/2006/relationships/image" Target="../media/image46.jpg"/><Relationship Id="rId5" Type="http://schemas.openxmlformats.org/officeDocument/2006/relationships/image" Target="../media/image3.png"/><Relationship Id="rId6" Type="http://schemas.openxmlformats.org/officeDocument/2006/relationships/image" Target="../media/image47.jp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 Id="rId3" Type="http://schemas.openxmlformats.org/officeDocument/2006/relationships/image" Target="../media/image48.png"/><Relationship Id="rId4" Type="http://schemas.openxmlformats.org/officeDocument/2006/relationships/image" Target="../media/image49.jpg"/><Relationship Id="rId5" Type="http://schemas.openxmlformats.org/officeDocument/2006/relationships/image" Target="../media/image3.png"/><Relationship Id="rId6" Type="http://schemas.openxmlformats.org/officeDocument/2006/relationships/image" Target="../media/image50.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3.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3.png"/><Relationship Id="rId7" Type="http://schemas.openxmlformats.org/officeDocument/2006/relationships/image" Target="../media/image54.png"/><Relationship Id="rId8" Type="http://schemas.openxmlformats.org/officeDocument/2006/relationships/image" Target="../media/image55.png"/><Relationship Id="rId9" Type="http://schemas.openxmlformats.org/officeDocument/2006/relationships/image" Target="../media/image56.png"/><Relationship Id="rId10" Type="http://schemas.openxmlformats.org/officeDocument/2006/relationships/image" Target="../media/image57.png"/><Relationship Id="rId11" Type="http://schemas.openxmlformats.org/officeDocument/2006/relationships/image" Target="../media/image58.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3.png"/><Relationship Id="rId4" Type="http://schemas.openxmlformats.org/officeDocument/2006/relationships/image" Target="../media/image59.jpg"/><Relationship Id="rId5" Type="http://schemas.openxmlformats.org/officeDocument/2006/relationships/image" Target="../media/image60.jpg"/><Relationship Id="rId6" Type="http://schemas.openxmlformats.org/officeDocument/2006/relationships/image" Target="../media/image61.jp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3.png"/><Relationship Id="rId4" Type="http://schemas.openxmlformats.org/officeDocument/2006/relationships/image" Target="../media/image62.png"/><Relationship Id="rId5" Type="http://schemas.openxmlformats.org/officeDocument/2006/relationships/image" Target="../media/image63.png"/><Relationship Id="rId6" Type="http://schemas.openxmlformats.org/officeDocument/2006/relationships/image" Target="../media/image64.jpg"/><Relationship Id="rId7" Type="http://schemas.openxmlformats.org/officeDocument/2006/relationships/image" Target="../media/image65.jpg"/><Relationship Id="rId8" Type="http://schemas.openxmlformats.org/officeDocument/2006/relationships/image" Target="../media/image66.jp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67.png"/><Relationship Id="rId4" Type="http://schemas.openxmlformats.org/officeDocument/2006/relationships/image" Target="../media/image3.png"/><Relationship Id="rId5" Type="http://schemas.openxmlformats.org/officeDocument/2006/relationships/image" Target="../media/image68.png"/><Relationship Id="rId6" Type="http://schemas.openxmlformats.org/officeDocument/2006/relationships/hyperlink" Target="http://../Documents/Cloud/CHEO&amp;IA/Conf%20IA/doc_presentation_algorithmes_parcoursup_2019.pdf" TargetMode="Externa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3.png"/><Relationship Id="rId4" Type="http://schemas.openxmlformats.org/officeDocument/2006/relationships/hyperlink" Target="https://www.forbes.fr/politique/decret-anti-immigration-les-geants-de-la-tech-prennent-la-plume/" TargetMode="External"/><Relationship Id="rId5" Type="http://schemas.openxmlformats.org/officeDocument/2006/relationships/hyperlink" Target="https://www.forbes.fr/technologie/facebook-sheryl-sandberg-sinsurge-contre-la-decret-anti-immigration-de-trump/" TargetMode="Externa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3.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hyperlink" Target="https://www.womeninai.co/" TargetMode="Externa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3.png"/><Relationship Id="rId4" Type="http://schemas.openxmlformats.org/officeDocument/2006/relationships/image" Target="../media/image71.png"/><Relationship Id="rId5" Type="http://schemas.openxmlformats.org/officeDocument/2006/relationships/image" Target="../media/image72.png"/></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3.png"/><Relationship Id="rId4" Type="http://schemas.openxmlformats.org/officeDocument/2006/relationships/image" Target="../media/image73.png"/></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3.png"/><Relationship Id="rId4" Type="http://schemas.openxmlformats.org/officeDocument/2006/relationships/image" Target="../media/image74.png"/><Relationship Id="rId5" Type="http://schemas.openxmlformats.org/officeDocument/2006/relationships/image" Target="../media/image75.png"/><Relationship Id="rId6" Type="http://schemas.openxmlformats.org/officeDocument/2006/relationships/image" Target="../media/image76.png"/></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3.png"/><Relationship Id="rId4" Type="http://schemas.openxmlformats.org/officeDocument/2006/relationships/image" Target="../media/image77.png"/><Relationship Id="rId5" Type="http://schemas.openxmlformats.org/officeDocument/2006/relationships/image" Target="../media/image78.png"/><Relationship Id="rId6" Type="http://schemas.openxmlformats.org/officeDocument/2006/relationships/image" Target="../media/image79.jpg"/><Relationship Id="rId7" Type="http://schemas.openxmlformats.org/officeDocument/2006/relationships/image" Target="../media/image80.jpg"/><Relationship Id="rId8" Type="http://schemas.openxmlformats.org/officeDocument/2006/relationships/image" Target="../media/image81.jpg"/><Relationship Id="rId9" Type="http://schemas.openxmlformats.org/officeDocument/2006/relationships/image" Target="../media/image82.jp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3.png"/><Relationship Id="rId4" Type="http://schemas.openxmlformats.org/officeDocument/2006/relationships/image" Target="../media/image83.jpg"/><Relationship Id="rId5" Type="http://schemas.openxmlformats.org/officeDocument/2006/relationships/image" Target="../media/image84.png"/></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3.png"/><Relationship Id="rId4" Type="http://schemas.openxmlformats.org/officeDocument/2006/relationships/image" Target="../media/image85.png"/><Relationship Id="rId5" Type="http://schemas.openxmlformats.org/officeDocument/2006/relationships/image" Target="../media/image86.gif"/><Relationship Id="rId6" Type="http://schemas.openxmlformats.org/officeDocument/2006/relationships/image" Target="../media/image87.gif"/><Relationship Id="rId7" Type="http://schemas.openxmlformats.org/officeDocument/2006/relationships/image" Target="../media/image88.gif"/></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 Id="rId3" Type="http://schemas.openxmlformats.org/officeDocument/2006/relationships/image" Target="../media/image89.png"/><Relationship Id="rId4" Type="http://schemas.openxmlformats.org/officeDocument/2006/relationships/image" Target="../media/image3.png"/><Relationship Id="rId5" Type="http://schemas.openxmlformats.org/officeDocument/2006/relationships/image" Target="../media/image90.png"/><Relationship Id="rId6" Type="http://schemas.openxmlformats.org/officeDocument/2006/relationships/image" Target="../media/image91.jpg"/><Relationship Id="rId7" Type="http://schemas.openxmlformats.org/officeDocument/2006/relationships/image" Target="../media/image92.jpg"/><Relationship Id="rId8" Type="http://schemas.openxmlformats.org/officeDocument/2006/relationships/image" Target="../media/image93.jp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16.jpg"/><Relationship Id="rId6" Type="http://schemas.openxmlformats.org/officeDocument/2006/relationships/image" Target="../media/image17.jpg"/></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4.xml"/><Relationship Id="rId3" Type="http://schemas.openxmlformats.org/officeDocument/2006/relationships/image" Target="../media/image3.png"/><Relationship Id="rId4" Type="http://schemas.openxmlformats.org/officeDocument/2006/relationships/image" Target="../media/image18.png"/></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 Id="rId3" Type="http://schemas.openxmlformats.org/officeDocument/2006/relationships/image" Target="../media/image3.png"/><Relationship Id="rId4" Type="http://schemas.openxmlformats.org/officeDocument/2006/relationships/image" Target="../media/image19.jpg"/></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3.png"/><Relationship Id="rId4" Type="http://schemas.openxmlformats.org/officeDocument/2006/relationships/image" Target="../media/image20.pn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 Id="rId3" Type="http://schemas.openxmlformats.org/officeDocument/2006/relationships/image" Target="../media/image31.jpg"/><Relationship Id="rId4" Type="http://schemas.openxmlformats.org/officeDocument/2006/relationships/image" Target="../media/image32.jp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jpg"/><Relationship Id="rId8" Type="http://schemas.openxmlformats.org/officeDocument/2006/relationships/image" Target="../media/image3.png"/><Relationship Id="rId9" Type="http://schemas.openxmlformats.org/officeDocument/2006/relationships/hyperlink" Target="https://ia-human.univ-nantes.fr/" TargetMode="External"/></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3.png"/><Relationship Id="rId4" Type="http://schemas.openxmlformats.org/officeDocument/2006/relationships/image" Target="../media/image37.png"/><Relationship Id="rId5" Type="http://schemas.openxmlformats.org/officeDocument/2006/relationships/image" Target="../media/image38.gif"/></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9.xml"/><Relationship Id="rId3" Type="http://schemas.openxmlformats.org/officeDocument/2006/relationships/image" Target="../media/image44.jpg"/><Relationship Id="rId4" Type="http://schemas.openxmlformats.org/officeDocument/2006/relationships/image" Target="../media/image3.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8.png"/><Relationship Id="rId5" Type="http://schemas.openxmlformats.org/officeDocument/2006/relationships/image" Target="../media/image9.png"/></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0.xml"/><Relationship Id="rId3" Type="http://schemas.openxmlformats.org/officeDocument/2006/relationships/image" Target="../media/image45.jpg"/><Relationship Id="rId4" Type="http://schemas.openxmlformats.org/officeDocument/2006/relationships/image" Target="../media/image46.jpg"/><Relationship Id="rId5" Type="http://schemas.openxmlformats.org/officeDocument/2006/relationships/image" Target="../media/image3.png"/><Relationship Id="rId6" Type="http://schemas.openxmlformats.org/officeDocument/2006/relationships/image" Target="../media/image47.jpg"/></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1.xml"/><Relationship Id="rId3" Type="http://schemas.openxmlformats.org/officeDocument/2006/relationships/image" Target="../media/image48.png"/><Relationship Id="rId4" Type="http://schemas.openxmlformats.org/officeDocument/2006/relationships/image" Target="../media/image49.jpg"/><Relationship Id="rId5" Type="http://schemas.openxmlformats.org/officeDocument/2006/relationships/image" Target="../media/image3.png"/><Relationship Id="rId6" Type="http://schemas.openxmlformats.org/officeDocument/2006/relationships/image" Target="../media/image50.png"/></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3.png"/><Relationship Id="rId4" Type="http://schemas.openxmlformats.org/officeDocument/2006/relationships/image" Target="../media/image83.jpg"/><Relationship Id="rId5" Type="http://schemas.openxmlformats.org/officeDocument/2006/relationships/image" Target="../media/image84.png"/></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 Id="rId3" Type="http://schemas.openxmlformats.org/officeDocument/2006/relationships/image" Target="../media/image3.png"/><Relationship Id="rId4" Type="http://schemas.openxmlformats.org/officeDocument/2006/relationships/image" Target="../media/image85.png"/><Relationship Id="rId5" Type="http://schemas.openxmlformats.org/officeDocument/2006/relationships/image" Target="../media/image86.gif"/><Relationship Id="rId6" Type="http://schemas.openxmlformats.org/officeDocument/2006/relationships/image" Target="../media/image87.gif"/><Relationship Id="rId7" Type="http://schemas.openxmlformats.org/officeDocument/2006/relationships/image" Target="../media/image88.gif"/></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 Id="rId3" Type="http://schemas.openxmlformats.org/officeDocument/2006/relationships/image" Target="../media/image89.png"/><Relationship Id="rId4" Type="http://schemas.openxmlformats.org/officeDocument/2006/relationships/image" Target="../media/image3.png"/><Relationship Id="rId5" Type="http://schemas.openxmlformats.org/officeDocument/2006/relationships/image" Target="../media/image90.png"/><Relationship Id="rId6" Type="http://schemas.openxmlformats.org/officeDocument/2006/relationships/image" Target="../media/image91.jpg"/><Relationship Id="rId7" Type="http://schemas.openxmlformats.org/officeDocument/2006/relationships/image" Target="../media/image92.jpg"/><Relationship Id="rId8" Type="http://schemas.openxmlformats.org/officeDocument/2006/relationships/image" Target="../media/image93.jpg"/></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 Id="rId3" Type="http://schemas.openxmlformats.org/officeDocument/2006/relationships/image" Target="../media/image3.png"/></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6.xml"/><Relationship Id="rId3" Type="http://schemas.openxmlformats.org/officeDocument/2006/relationships/image" Target="../media/image3.png"/><Relationship Id="rId4" Type="http://schemas.openxmlformats.org/officeDocument/2006/relationships/hyperlink" Target="https://pixees.fr/classcode-v2/" TargetMode="External"/><Relationship Id="rId5" Type="http://schemas.openxmlformats.org/officeDocument/2006/relationships/hyperlink" Target="https://interstices.info/lintelligence-artificielle-mythes-et-realites/" TargetMode="External"/><Relationship Id="rId6" Type="http://schemas.openxmlformats.org/officeDocument/2006/relationships/hyperlink" Target="https://www.enseignementsup-recherche.gouv.fr/cid128577/rapport-de-cedric-villani-donner-un-sens-a-l-intelligence-artificielle-ia.html" TargetMode="External"/><Relationship Id="rId7" Type="http://schemas.openxmlformats.org/officeDocument/2006/relationships/hyperlink" Target="https://www.college-de-france.fr/site/yann-lecun/" TargetMode="External"/><Relationship Id="rId8" Type="http://schemas.openxmlformats.org/officeDocument/2006/relationships/hyperlink" Target="https://www.k4all.org/event/ijcai19/" TargetMode="External"/><Relationship Id="rId9" Type="http://schemas.openxmlformats.org/officeDocument/2006/relationships/hyperlink" Target="http://cdlh7.free.fr/UNESCO/Teaching_AI-cdlh.pdf" TargetMode="External"/><Relationship Id="rId10" Type="http://schemas.openxmlformats.org/officeDocument/2006/relationships/hyperlink" Target="https://www.k4all.org/event/ai-women-power/" TargetMode="External"/><Relationship Id="rId11" Type="http://schemas.openxmlformats.org/officeDocument/2006/relationships/hyperlink" Target="https://pixees.fr/ce-quon-appelle-le-deep-learning/" TargetMode="External"/><Relationship Id="rId12" Type="http://schemas.openxmlformats.org/officeDocument/2006/relationships/hyperlink" Target="https://ia-human.univ-nantes.fr/" TargetMode="External"/><Relationship Id="rId13" Type="http://schemas.openxmlformats.org/officeDocument/2006/relationships/hyperlink" Target="http://cognimates.me/home/" TargetMode="External"/><Relationship Id="rId14" Type="http://schemas.openxmlformats.org/officeDocument/2006/relationships/hyperlink" Target="https://www.thispersondoesnotexist.com/" TargetMode="External"/><Relationship Id="rId15" Type="http://schemas.openxmlformats.org/officeDocument/2006/relationships/hyperlink" Target="https://github.com/simoninithomas/CatDCGAN" TargetMode="External"/><Relationship Id="rId16" Type="http://schemas.openxmlformats.org/officeDocument/2006/relationships/hyperlink" Target="https://www.instructables.com/id/Matchbox-Mini-Chess-Learning-Machine/" TargetMode="External"/><Relationship Id="rId17" Type="http://schemas.openxmlformats.org/officeDocument/2006/relationships/hyperlink" Target="https://machinelearningforkids.co.uk/" TargetMode="External"/><Relationship Id="rId18" Type="http://schemas.openxmlformats.org/officeDocument/2006/relationships/hyperlink" Target="https://www.blog.google/technology/ai/teachable-machine/" TargetMode="External"/></Relationships>
</file>

<file path=ppt/slides/_rels/slide5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 Id="rId3" Type="http://schemas.openxmlformats.org/officeDocument/2006/relationships/image" Target="../media/image5.png"/><Relationship Id="rId4" Type="http://schemas.openxmlformats.org/officeDocument/2006/relationships/image" Target="../media/image4.jp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hyperlink" Target="mailto:bastien.masse@univ-nantes.fr" TargetMode="Externa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0.jpg"/><Relationship Id="rId5" Type="http://schemas.openxmlformats.org/officeDocument/2006/relationships/image" Target="../media/image11.jpg"/><Relationship Id="rId6" Type="http://schemas.openxmlformats.org/officeDocument/2006/relationships/image" Target="../media/image12.png"/><Relationship Id="rId7" Type="http://schemas.openxmlformats.org/officeDocument/2006/relationships/image" Target="../media/image13.jpg"/><Relationship Id="rId8" Type="http://schemas.openxmlformats.org/officeDocument/2006/relationships/image" Target="../media/image14.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5.png"/><Relationship Id="rId5" Type="http://schemas.openxmlformats.org/officeDocument/2006/relationships/image" Target="../media/image16.jpg"/><Relationship Id="rId6" Type="http://schemas.openxmlformats.org/officeDocument/2006/relationships/image" Target="../media/image17.jp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8.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76" name="Google Shape;76;p1"/>
          <p:cNvPicPr/>
          <p:nvPr/>
        </p:nvPicPr>
        <p:blipFill>
          <a:blip r:embed="rId3">
            <a:alphaModFix/>
          </a:blip>
          <a:stretch/>
        </p:blipFill>
        <p:spPr bwMode="auto">
          <a:xfrm>
            <a:off x="-73891" y="3632887"/>
            <a:ext cx="9217891" cy="1510613"/>
          </a:xfrm>
          <a:prstGeom prst="rect">
            <a:avLst/>
          </a:prstGeom>
          <a:solidFill>
            <a:srgbClr val="4ABBB9"/>
          </a:solidFill>
          <a:ln>
            <a:noFill/>
          </a:ln>
        </p:spPr>
      </p:pic>
      <p:sp>
        <p:nvSpPr>
          <p:cNvPr id="77" name="Google Shape;77;p1"/>
          <p:cNvSpPr txBox="1">
            <a:spLocks noGrp="1"/>
          </p:cNvSpPr>
          <p:nvPr>
            <p:ph type="body" idx="1"/>
          </p:nvPr>
        </p:nvSpPr>
        <p:spPr bwMode="auto">
          <a:xfrm>
            <a:off x="1961168" y="1167595"/>
            <a:ext cx="6268432" cy="1381642"/>
          </a:xfrm>
          <a:prstGeom prst="rect">
            <a:avLst/>
          </a:prstGeom>
          <a:noFill/>
          <a:ln>
            <a:noFill/>
          </a:ln>
        </p:spPr>
        <p:txBody>
          <a:bodyPr spcFirstLastPara="1" wrap="square" lIns="337500" tIns="34275" rIns="337500" bIns="34275" anchor="ctr" anchorCtr="0">
            <a:noAutofit/>
          </a:bodyPr>
          <a:lstStyle/>
          <a:p>
            <a:pPr marL="0" lvl="0" indent="0" algn="ctr">
              <a:lnSpc>
                <a:spcPct val="114999"/>
              </a:lnSpc>
              <a:spcBef>
                <a:spcPts val="0"/>
              </a:spcBef>
              <a:spcAft>
                <a:spcPts val="0"/>
              </a:spcAft>
              <a:buSzPts val="2800"/>
              <a:buNone/>
              <a:defRPr/>
            </a:pPr>
            <a:r>
              <a:rPr lang="fr-FR" sz="2000" b="1">
                <a:latin typeface="Arial"/>
                <a:ea typeface="Arial"/>
                <a:cs typeface="Arial"/>
              </a:rPr>
              <a:t>Intelligence Artificielle et Education</a:t>
            </a:r>
            <a:endParaRPr sz="2000" i="1">
              <a:latin typeface="Arial"/>
              <a:ea typeface="Arial"/>
              <a:cs typeface="Arial"/>
            </a:endParaRPr>
          </a:p>
        </p:txBody>
      </p:sp>
      <p:pic>
        <p:nvPicPr>
          <p:cNvPr id="78" name="Google Shape;78;p1"/>
          <p:cNvPicPr/>
          <p:nvPr/>
        </p:nvPicPr>
        <p:blipFill>
          <a:blip r:embed="rId4">
            <a:alphaModFix/>
          </a:blip>
          <a:stretch/>
        </p:blipFill>
        <p:spPr bwMode="auto">
          <a:xfrm>
            <a:off x="688202" y="3253062"/>
            <a:ext cx="1685544" cy="938784"/>
          </a:xfrm>
          <a:prstGeom prst="rect">
            <a:avLst/>
          </a:prstGeom>
          <a:noFill/>
          <a:ln>
            <a:noFill/>
          </a:ln>
        </p:spPr>
      </p:pic>
      <p:sp>
        <p:nvSpPr>
          <p:cNvPr id="79" name="Google Shape;79;p1"/>
          <p:cNvSpPr txBox="1">
            <a:spLocks noGrp="1"/>
          </p:cNvSpPr>
          <p:nvPr>
            <p:ph type="body" idx="2"/>
          </p:nvPr>
        </p:nvSpPr>
        <p:spPr bwMode="auto">
          <a:xfrm>
            <a:off x="6228184" y="2895786"/>
            <a:ext cx="2448272" cy="324036"/>
          </a:xfrm>
          <a:prstGeom prst="rect">
            <a:avLst/>
          </a:prstGeom>
          <a:noFill/>
          <a:ln>
            <a:noFill/>
          </a:ln>
        </p:spPr>
        <p:txBody>
          <a:bodyPr spcFirstLastPara="1" wrap="square" lIns="450000" tIns="45700" rIns="450000" bIns="45700" anchor="ctr" anchorCtr="0">
            <a:noAutofit/>
          </a:bodyPr>
          <a:lstStyle/>
          <a:p>
            <a:pPr marL="342900" marR="0" lvl="0" indent="-171450" algn="r">
              <a:lnSpc>
                <a:spcPct val="114999"/>
              </a:lnSpc>
              <a:spcBef>
                <a:spcPts val="0"/>
              </a:spcBef>
              <a:spcAft>
                <a:spcPts val="0"/>
              </a:spcAft>
              <a:buClr>
                <a:srgbClr val="D0D700"/>
              </a:buClr>
              <a:buSzPts val="1800"/>
              <a:buFont typeface="Arial"/>
              <a:buNone/>
              <a:defRPr/>
            </a:pP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63" name="Google Shape;163;p10"/>
          <p:cNvPicPr/>
          <p:nvPr/>
        </p:nvPicPr>
        <p:blipFill>
          <a:blip r:embed="rId3">
            <a:alphaModFix/>
          </a:blip>
          <a:stretch/>
        </p:blipFill>
        <p:spPr bwMode="auto">
          <a:xfrm>
            <a:off x="0" y="0"/>
            <a:ext cx="8383800" cy="692100"/>
          </a:xfrm>
          <a:prstGeom prst="rect">
            <a:avLst/>
          </a:prstGeom>
          <a:noFill/>
          <a:ln>
            <a:noFill/>
          </a:ln>
        </p:spPr>
      </p:pic>
      <p:sp>
        <p:nvSpPr>
          <p:cNvPr id="164" name="Google Shape;164;p10"/>
          <p:cNvSpPr txBox="1"/>
          <p:nvPr/>
        </p:nvSpPr>
        <p:spPr bwMode="auto">
          <a:xfrm>
            <a:off x="5284886" y="975237"/>
            <a:ext cx="2713900" cy="3727355"/>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2400"/>
              <a:buFont typeface="Arial"/>
              <a:buNone/>
              <a:defRPr/>
            </a:pPr>
            <a:r>
              <a:rPr lang="fr-FR" sz="2400" b="0" i="1" u="none" strike="noStrike" cap="none">
                <a:solidFill>
                  <a:srgbClr val="000000"/>
                </a:solidFill>
                <a:latin typeface="Arial"/>
                <a:ea typeface="Arial"/>
                <a:cs typeface="Arial"/>
              </a:rPr>
              <a:t>“Un ordinateur, c’est très con ! </a:t>
            </a:r>
            <a:endParaRPr sz="2400" b="0" i="1"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2400"/>
              <a:buFont typeface="Arial"/>
              <a:buNone/>
              <a:defRPr/>
            </a:pPr>
            <a:r>
              <a:rPr lang="fr-FR" sz="2400" b="0" i="1" u="none" strike="noStrike" cap="none">
                <a:solidFill>
                  <a:srgbClr val="000000"/>
                </a:solidFill>
                <a:latin typeface="Arial"/>
                <a:ea typeface="Arial"/>
                <a:cs typeface="Arial"/>
              </a:rPr>
              <a:t>programmer c’est transformer l’intelligence des hommes dans la bêtise des machines” </a:t>
            </a:r>
            <a:endParaRPr sz="2400" b="0" i="1"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800"/>
              <a:buFont typeface="Arial"/>
              <a:buNone/>
              <a:defRPr/>
            </a:pPr>
            <a:endParaRPr sz="18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800"/>
              <a:buFont typeface="Arial"/>
              <a:buNone/>
              <a:defRPr/>
            </a:pPr>
            <a:r>
              <a:rPr lang="fr-FR" sz="1800" b="0" i="0" u="none" strike="noStrike" cap="none">
                <a:solidFill>
                  <a:srgbClr val="000000"/>
                </a:solidFill>
                <a:latin typeface="Arial"/>
                <a:ea typeface="Arial"/>
                <a:cs typeface="Arial"/>
              </a:rPr>
              <a:t>Gérard BERRY</a:t>
            </a:r>
            <a:endParaRPr sz="1800" b="0" i="0" u="none" strike="noStrike" cap="none">
              <a:solidFill>
                <a:srgbClr val="000000"/>
              </a:solidFill>
              <a:latin typeface="Arial"/>
              <a:ea typeface="Arial"/>
              <a:cs typeface="Arial"/>
            </a:endParaRPr>
          </a:p>
        </p:txBody>
      </p:sp>
      <p:sp>
        <p:nvSpPr>
          <p:cNvPr id="165" name="Google Shape;165;p10"/>
          <p:cNvSpPr txBox="1"/>
          <p:nvPr/>
        </p:nvSpPr>
        <p:spPr bwMode="auto">
          <a:xfrm>
            <a:off x="281375" y="157575"/>
            <a:ext cx="7675800" cy="756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1" i="0" u="none" strike="noStrike" cap="none">
                <a:solidFill>
                  <a:schemeClr val="lt1"/>
                </a:solidFill>
                <a:latin typeface="Arial"/>
                <a:ea typeface="Arial"/>
                <a:cs typeface="Arial"/>
              </a:rPr>
              <a:t>Robot Idiot</a:t>
            </a:r>
            <a:endParaRPr sz="2000" b="1" i="0" u="none" strike="noStrike" cap="none">
              <a:solidFill>
                <a:schemeClr val="lt1"/>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2000" b="1" i="1" u="none" strike="noStrike" cap="none">
              <a:solidFill>
                <a:schemeClr val="lt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2000" b="1" i="0" u="none" strike="noStrike" cap="none">
              <a:solidFill>
                <a:srgbClr val="000000"/>
              </a:solidFill>
              <a:latin typeface="Arial"/>
              <a:ea typeface="Arial"/>
              <a:cs typeface="Arial"/>
            </a:endParaRPr>
          </a:p>
        </p:txBody>
      </p:sp>
      <p:pic>
        <p:nvPicPr>
          <p:cNvPr id="166" name="Google Shape;166;p10"/>
          <p:cNvPicPr/>
          <p:nvPr/>
        </p:nvPicPr>
        <p:blipFill>
          <a:blip r:embed="rId4">
            <a:alphaModFix/>
          </a:blip>
          <a:stretch/>
        </p:blipFill>
        <p:spPr bwMode="auto">
          <a:xfrm>
            <a:off x="120630" y="975237"/>
            <a:ext cx="4940898" cy="3544134"/>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71" name="Google Shape;171;p11"/>
          <p:cNvPicPr/>
          <p:nvPr/>
        </p:nvPicPr>
        <p:blipFill>
          <a:blip r:embed="rId3">
            <a:alphaModFix/>
          </a:blip>
          <a:stretch/>
        </p:blipFill>
        <p:spPr bwMode="auto">
          <a:xfrm>
            <a:off x="0" y="0"/>
            <a:ext cx="8383800" cy="692100"/>
          </a:xfrm>
          <a:prstGeom prst="rect">
            <a:avLst/>
          </a:prstGeom>
          <a:noFill/>
          <a:ln>
            <a:noFill/>
          </a:ln>
        </p:spPr>
      </p:pic>
      <p:sp>
        <p:nvSpPr>
          <p:cNvPr id="172" name="Google Shape;172;p11"/>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1800" b="1" i="0" u="none" strike="noStrike" cap="none">
                <a:solidFill>
                  <a:srgbClr val="FFFFFF"/>
                </a:solidFill>
                <a:latin typeface="Arial"/>
                <a:ea typeface="Arial"/>
                <a:cs typeface="Arial"/>
              </a:rPr>
              <a:t>L’intelligence mécanique, l’algorithme </a:t>
            </a:r>
            <a:endParaRPr sz="1800" b="1" i="1" u="none" strike="noStrike" cap="none">
              <a:solidFill>
                <a:srgbClr val="FFFFFF"/>
              </a:solidFill>
              <a:latin typeface="Arial"/>
              <a:ea typeface="Arial"/>
              <a:cs typeface="Arial"/>
            </a:endParaRPr>
          </a:p>
        </p:txBody>
      </p:sp>
      <p:sp>
        <p:nvSpPr>
          <p:cNvPr id="173" name="Google Shape;173;p11"/>
          <p:cNvSpPr txBox="1"/>
          <p:nvPr/>
        </p:nvSpPr>
        <p:spPr bwMode="auto">
          <a:xfrm>
            <a:off x="771475" y="1876250"/>
            <a:ext cx="8299800" cy="1186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174" name="Google Shape;174;p11"/>
          <p:cNvPicPr/>
          <p:nvPr/>
        </p:nvPicPr>
        <p:blipFill>
          <a:blip r:embed="rId4">
            <a:alphaModFix/>
          </a:blip>
          <a:stretch/>
        </p:blipFill>
        <p:spPr bwMode="auto">
          <a:xfrm>
            <a:off x="1369039" y="995450"/>
            <a:ext cx="5645725" cy="3305899"/>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79" name="Google Shape;179;p12"/>
          <p:cNvPicPr/>
          <p:nvPr/>
        </p:nvPicPr>
        <p:blipFill>
          <a:blip r:embed="rId3">
            <a:alphaModFix/>
          </a:blip>
          <a:stretch/>
        </p:blipFill>
        <p:spPr bwMode="auto">
          <a:xfrm>
            <a:off x="0" y="0"/>
            <a:ext cx="8383800" cy="692100"/>
          </a:xfrm>
          <a:prstGeom prst="rect">
            <a:avLst/>
          </a:prstGeom>
          <a:noFill/>
          <a:ln>
            <a:noFill/>
          </a:ln>
        </p:spPr>
      </p:pic>
      <p:sp>
        <p:nvSpPr>
          <p:cNvPr id="180" name="Google Shape;180;p12"/>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1800" b="0" i="0" u="none" strike="noStrike" cap="none">
                <a:solidFill>
                  <a:srgbClr val="FFFFFF"/>
                </a:solidFill>
                <a:latin typeface="Arial"/>
                <a:ea typeface="Arial"/>
                <a:cs typeface="Arial"/>
              </a:rPr>
              <a:t>L’apprentissage machine</a:t>
            </a:r>
            <a:endParaRPr sz="1800" b="0" i="0"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sp>
        <p:nvSpPr>
          <p:cNvPr id="181" name="Google Shape;181;p12"/>
          <p:cNvSpPr txBox="1"/>
          <p:nvPr/>
        </p:nvSpPr>
        <p:spPr bwMode="auto">
          <a:xfrm>
            <a:off x="0" y="4299428"/>
            <a:ext cx="6519300" cy="996300"/>
          </a:xfrm>
          <a:prstGeom prst="rect">
            <a:avLst/>
          </a:prstGeom>
          <a:noFill/>
          <a:ln>
            <a:noFill/>
          </a:ln>
        </p:spPr>
        <p:txBody>
          <a:bodyPr spcFirstLastPara="1" wrap="square" lIns="91425" tIns="91425" rIns="91425" bIns="91425" anchor="t" anchorCtr="0">
            <a:noAutofit/>
          </a:bodyPr>
          <a:lstStyle/>
          <a:p>
            <a:pPr marL="457200" marR="0" lvl="0" indent="-31750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Données d’entrées </a:t>
            </a:r>
            <a:endParaRPr sz="1400" b="0" i="0" u="none" strike="noStrike" cap="none">
              <a:solidFill>
                <a:srgbClr val="000000"/>
              </a:solidFill>
              <a:latin typeface="Arial"/>
              <a:ea typeface="Arial"/>
              <a:cs typeface="Arial"/>
            </a:endParaRPr>
          </a:p>
          <a:p>
            <a:pPr marL="457200" marR="0" lvl="0" indent="-317500" algn="l">
              <a:lnSpc>
                <a:spcPct val="100000"/>
              </a:lnSpc>
              <a:spcBef>
                <a:spcPts val="0"/>
              </a:spcBef>
              <a:spcAft>
                <a:spcPts val="0"/>
              </a:spcAft>
              <a:buClr>
                <a:srgbClr val="000000"/>
              </a:buClr>
              <a:buSzPts val="1400"/>
              <a:buFont typeface="Arial"/>
              <a:buChar char="●"/>
              <a:defRPr/>
            </a:pPr>
            <a:r>
              <a:rPr lang="fr-FR" sz="1400" b="1" i="0" u="none" strike="noStrike" cap="none">
                <a:solidFill>
                  <a:srgbClr val="000000"/>
                </a:solidFill>
                <a:latin typeface="Arial"/>
                <a:ea typeface="Arial"/>
                <a:cs typeface="Arial"/>
              </a:rPr>
              <a:t>Généralisation : </a:t>
            </a:r>
            <a:r>
              <a:rPr lang="fr-FR" sz="1400" b="0" i="0" u="none" strike="noStrike" cap="none">
                <a:solidFill>
                  <a:schemeClr val="dk1"/>
                </a:solidFill>
                <a:latin typeface="Arial"/>
                <a:ea typeface="Arial"/>
                <a:cs typeface="Arial"/>
              </a:rPr>
              <a:t>on tente de trouver un lien entre ces données</a:t>
            </a:r>
            <a:endParaRPr sz="1400" b="1" i="0" u="none" strike="noStrike" cap="none">
              <a:solidFill>
                <a:srgbClr val="000000"/>
              </a:solidFill>
              <a:latin typeface="Arial"/>
              <a:ea typeface="Arial"/>
              <a:cs typeface="Arial"/>
            </a:endParaRPr>
          </a:p>
          <a:p>
            <a:pPr marL="457200" marR="0" lvl="0" indent="-31750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Prédiction</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182" name="Google Shape;182;p12"/>
          <p:cNvSpPr txBox="1"/>
          <p:nvPr/>
        </p:nvSpPr>
        <p:spPr bwMode="auto">
          <a:xfrm rot="-5400000">
            <a:off x="5473800" y="2985159"/>
            <a:ext cx="7340400" cy="856500"/>
          </a:xfrm>
          <a:prstGeom prst="rect">
            <a:avLst/>
          </a:prstGeom>
          <a:noFill/>
          <a:ln>
            <a:noFill/>
          </a:ln>
        </p:spPr>
        <p:txBody>
          <a:bodyPr spcFirstLastPara="1" wrap="square" lIns="91425" tIns="91425" rIns="91425" bIns="91425" anchor="t" anchorCtr="0">
            <a:noAutofit/>
          </a:bodyPr>
          <a:lstStyle/>
          <a:p>
            <a:pPr marL="0" marR="0" lvl="0" indent="0" algn="r">
              <a:lnSpc>
                <a:spcPct val="100000"/>
              </a:lnSpc>
              <a:spcBef>
                <a:spcPts val="0"/>
              </a:spcBef>
              <a:spcAft>
                <a:spcPts val="0"/>
              </a:spcAft>
              <a:buClr>
                <a:schemeClr val="dk1"/>
              </a:buClr>
              <a:buSzPts val="1100"/>
              <a:buFont typeface="Arial"/>
              <a:buNone/>
              <a:defRPr/>
            </a:pPr>
            <a:r>
              <a:rPr lang="fr-FR" sz="1400" b="0" i="0" u="none" strike="noStrike" cap="none">
                <a:solidFill>
                  <a:srgbClr val="000000"/>
                </a:solidFill>
                <a:latin typeface="Arial"/>
                <a:ea typeface="Arial"/>
                <a:cs typeface="Arial"/>
              </a:rPr>
              <a:t>David Louarpe : </a:t>
            </a:r>
            <a:r>
              <a:rPr lang="fr-FR" sz="1400" b="0" i="0" u="sng" strike="noStrike" cap="none">
                <a:solidFill>
                  <a:schemeClr val="hlink"/>
                </a:solidFill>
                <a:latin typeface="Arial"/>
                <a:ea typeface="Arial"/>
                <a:cs typeface="Arial"/>
                <a:hlinkClick r:id="rId4" tooltip="https://pixees.fr/ce-quon-appelle-le-deep-learning/"/>
              </a:rPr>
              <a:t>https://pixees.fr/ce-quon-appelle-le-deep-learning/</a:t>
            </a:r>
            <a:endParaRPr sz="1400" b="0" i="0" u="none" strike="noStrike" cap="none">
              <a:solidFill>
                <a:srgbClr val="000000"/>
              </a:solidFill>
              <a:latin typeface="Arial"/>
              <a:ea typeface="Arial"/>
              <a:cs typeface="Arial"/>
            </a:endParaRPr>
          </a:p>
        </p:txBody>
      </p:sp>
      <p:pic>
        <p:nvPicPr>
          <p:cNvPr id="183" name="Google Shape;183;p12"/>
          <p:cNvPicPr/>
          <p:nvPr/>
        </p:nvPicPr>
        <p:blipFill>
          <a:blip r:embed="rId5">
            <a:alphaModFix/>
          </a:blip>
          <a:stretch/>
        </p:blipFill>
        <p:spPr bwMode="auto">
          <a:xfrm>
            <a:off x="2283274" y="847650"/>
            <a:ext cx="5334251" cy="3515064"/>
          </a:xfrm>
          <a:prstGeom prst="rect">
            <a:avLst/>
          </a:prstGeom>
          <a:noFill/>
          <a:ln>
            <a:noFill/>
          </a:ln>
        </p:spPr>
      </p:pic>
      <p:sp>
        <p:nvSpPr>
          <p:cNvPr id="184" name="Google Shape;184;p12"/>
          <p:cNvSpPr txBox="1"/>
          <p:nvPr/>
        </p:nvSpPr>
        <p:spPr bwMode="auto">
          <a:xfrm>
            <a:off x="424872" y="1468582"/>
            <a:ext cx="1662545" cy="2246769"/>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None/>
              <a:defRPr/>
            </a:pPr>
            <a:r>
              <a:rPr lang="fr-FR" sz="1400" b="0" i="0" u="none" strike="noStrike" cap="none">
                <a:solidFill>
                  <a:srgbClr val="000000"/>
                </a:solidFill>
                <a:latin typeface="Arial"/>
                <a:ea typeface="Arial"/>
                <a:cs typeface="Arial"/>
              </a:rPr>
              <a:t>Concepts clés</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1" u="none" strike="noStrike" cap="none">
                <a:solidFill>
                  <a:srgbClr val="000000"/>
                </a:solidFill>
                <a:latin typeface="Arial"/>
                <a:ea typeface="Arial"/>
                <a:cs typeface="Arial"/>
              </a:rPr>
              <a:t>Algorithme</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1" u="none" strike="noStrike" cap="none">
                <a:solidFill>
                  <a:srgbClr val="000000"/>
                </a:solidFill>
                <a:latin typeface="Arial"/>
                <a:ea typeface="Arial"/>
                <a:cs typeface="Arial"/>
              </a:rPr>
              <a:t>Donnée</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1" u="none" strike="noStrike" cap="none">
                <a:solidFill>
                  <a:srgbClr val="000000"/>
                </a:solidFill>
                <a:latin typeface="Arial"/>
                <a:ea typeface="Arial"/>
                <a:cs typeface="Arial"/>
              </a:rPr>
              <a:t>Fonction</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1" u="none" strike="noStrike" cap="none">
                <a:solidFill>
                  <a:srgbClr val="000000"/>
                </a:solidFill>
                <a:latin typeface="Arial"/>
                <a:ea typeface="Arial"/>
                <a:cs typeface="Arial"/>
              </a:rPr>
              <a:t>Descente de gradient</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1" u="none" strike="noStrike" cap="none">
                <a:solidFill>
                  <a:srgbClr val="000000"/>
                </a:solidFill>
                <a:latin typeface="Arial"/>
                <a:ea typeface="Arial"/>
                <a:cs typeface="Arial"/>
              </a:rPr>
              <a:t>…</a:t>
            </a:r>
            <a:endParaRPr/>
          </a:p>
          <a:p>
            <a:pPr marL="285750" marR="0" lvl="0" indent="-19685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89" name="Google Shape;189;p13"/>
          <p:cNvPicPr/>
          <p:nvPr/>
        </p:nvPicPr>
        <p:blipFill>
          <a:blip r:embed="rId3">
            <a:alphaModFix/>
          </a:blip>
          <a:stretch/>
        </p:blipFill>
        <p:spPr bwMode="auto">
          <a:xfrm>
            <a:off x="0" y="0"/>
            <a:ext cx="8383800" cy="692100"/>
          </a:xfrm>
          <a:prstGeom prst="rect">
            <a:avLst/>
          </a:prstGeom>
          <a:noFill/>
          <a:ln>
            <a:noFill/>
          </a:ln>
        </p:spPr>
      </p:pic>
      <p:sp>
        <p:nvSpPr>
          <p:cNvPr id="190" name="Google Shape;190;p13"/>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0" i="0" u="none" strike="noStrike" cap="none">
                <a:solidFill>
                  <a:srgbClr val="FFFFFF"/>
                </a:solidFill>
                <a:latin typeface="Arial"/>
                <a:ea typeface="Arial"/>
                <a:cs typeface="Arial"/>
              </a:rPr>
              <a:t>L’apprentissage machine</a:t>
            </a:r>
            <a:endParaRPr sz="2000" b="0" i="0"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pic>
        <p:nvPicPr>
          <p:cNvPr id="191" name="Google Shape;191;p13"/>
          <p:cNvPicPr/>
          <p:nvPr/>
        </p:nvPicPr>
        <p:blipFill>
          <a:blip r:embed="rId4">
            <a:alphaModFix/>
          </a:blip>
          <a:stretch/>
        </p:blipFill>
        <p:spPr bwMode="auto">
          <a:xfrm>
            <a:off x="936049" y="996662"/>
            <a:ext cx="6842420" cy="3833956"/>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96" name="Google Shape;196;p14"/>
          <p:cNvPicPr/>
          <p:nvPr/>
        </p:nvPicPr>
        <p:blipFill>
          <a:blip r:embed="rId3">
            <a:alphaModFix/>
          </a:blip>
          <a:stretch/>
        </p:blipFill>
        <p:spPr bwMode="auto">
          <a:xfrm>
            <a:off x="0" y="0"/>
            <a:ext cx="8383800" cy="692100"/>
          </a:xfrm>
          <a:prstGeom prst="rect">
            <a:avLst/>
          </a:prstGeom>
          <a:noFill/>
          <a:ln>
            <a:noFill/>
          </a:ln>
        </p:spPr>
      </p:pic>
      <p:sp>
        <p:nvSpPr>
          <p:cNvPr id="197" name="Google Shape;197;p14"/>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0" i="0" u="none" strike="noStrike" cap="none">
                <a:solidFill>
                  <a:srgbClr val="FFFFFF"/>
                </a:solidFill>
                <a:latin typeface="Arial"/>
                <a:ea typeface="Arial"/>
                <a:cs typeface="Arial"/>
              </a:rPr>
              <a:t>L’apprentissage profond</a:t>
            </a:r>
            <a:endParaRPr sz="2000" b="0" i="0"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sp>
        <p:nvSpPr>
          <p:cNvPr id="198" name="Google Shape;198;p14"/>
          <p:cNvSpPr txBox="1"/>
          <p:nvPr/>
        </p:nvSpPr>
        <p:spPr bwMode="auto">
          <a:xfrm>
            <a:off x="1100475" y="2443700"/>
            <a:ext cx="6285000" cy="1395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199" name="Google Shape;199;p14"/>
          <p:cNvPicPr/>
          <p:nvPr/>
        </p:nvPicPr>
        <p:blipFill>
          <a:blip r:embed="rId4">
            <a:alphaModFix/>
          </a:blip>
          <a:stretch/>
        </p:blipFill>
        <p:spPr bwMode="auto">
          <a:xfrm>
            <a:off x="0" y="681105"/>
            <a:ext cx="5304244" cy="2914619"/>
          </a:xfrm>
          <a:prstGeom prst="rect">
            <a:avLst/>
          </a:prstGeom>
          <a:noFill/>
          <a:ln>
            <a:noFill/>
          </a:ln>
        </p:spPr>
      </p:pic>
      <p:pic>
        <p:nvPicPr>
          <p:cNvPr id="200" name="Google Shape;200;p14"/>
          <p:cNvPicPr/>
          <p:nvPr/>
        </p:nvPicPr>
        <p:blipFill>
          <a:blip r:embed="rId5">
            <a:alphaModFix/>
          </a:blip>
          <a:stretch/>
        </p:blipFill>
        <p:spPr bwMode="auto">
          <a:xfrm>
            <a:off x="4657634" y="2465687"/>
            <a:ext cx="4725792" cy="2677813"/>
          </a:xfrm>
          <a:prstGeom prst="rect">
            <a:avLst/>
          </a:prstGeom>
          <a:noFill/>
          <a:ln>
            <a:noFill/>
          </a:ln>
        </p:spPr>
      </p:pic>
      <p:sp>
        <p:nvSpPr>
          <p:cNvPr id="201" name="Google Shape;201;p14"/>
          <p:cNvSpPr txBox="1"/>
          <p:nvPr/>
        </p:nvSpPr>
        <p:spPr bwMode="auto">
          <a:xfrm>
            <a:off x="0" y="3742365"/>
            <a:ext cx="4682836" cy="1384995"/>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1" u="none" strike="noStrike" cap="none">
                <a:solidFill>
                  <a:srgbClr val="000000"/>
                </a:solidFill>
                <a:latin typeface="Arial"/>
                <a:ea typeface="Arial"/>
                <a:cs typeface="Arial"/>
              </a:rPr>
              <a:t>Précis de Deep Learning à l’usage des mathématiciens </a:t>
            </a:r>
            <a:r>
              <a:rPr lang="fr-FR" sz="1400" b="0" i="0" u="none" strike="noStrike" cap="none">
                <a:solidFill>
                  <a:srgbClr val="000000"/>
                </a:solidFill>
                <a:latin typeface="Arial"/>
                <a:ea typeface="Arial"/>
                <a:cs typeface="Arial"/>
              </a:rPr>
              <a:t>: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Etape 1: Prendre une boite noire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Etape 2 : Y secouer très fort explosions combinatoires, fonctions non linéaires, pseudo-aléatoire…</a:t>
            </a:r>
            <a:endParaRPr/>
          </a:p>
        </p:txBody>
      </p:sp>
      <p:pic>
        <p:nvPicPr>
          <p:cNvPr id="202" name="Google Shape;202;p14" descr="https://pixees.fr/wp-content/uploads/2017/04/schema1.gif"/>
          <p:cNvPicPr/>
          <p:nvPr/>
        </p:nvPicPr>
        <p:blipFill>
          <a:blip r:embed="rId6">
            <a:alphaModFix/>
          </a:blip>
          <a:stretch/>
        </p:blipFill>
        <p:spPr bwMode="auto">
          <a:xfrm>
            <a:off x="5954057" y="0"/>
            <a:ext cx="3191399" cy="2443700"/>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500"/>
                                        <p:tgtEl>
                                          <p:spTgt spid="20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07" name="Google Shape;207;p15"/>
          <p:cNvPicPr/>
          <p:nvPr/>
        </p:nvPicPr>
        <p:blipFill>
          <a:blip r:embed="rId3">
            <a:alphaModFix/>
          </a:blip>
          <a:stretch/>
        </p:blipFill>
        <p:spPr bwMode="auto">
          <a:xfrm>
            <a:off x="0" y="0"/>
            <a:ext cx="8383800" cy="692100"/>
          </a:xfrm>
          <a:prstGeom prst="rect">
            <a:avLst/>
          </a:prstGeom>
          <a:noFill/>
          <a:ln>
            <a:noFill/>
          </a:ln>
        </p:spPr>
      </p:pic>
      <p:sp>
        <p:nvSpPr>
          <p:cNvPr id="208" name="Google Shape;208;p15"/>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0" i="0" u="none" strike="noStrike" cap="none">
                <a:solidFill>
                  <a:srgbClr val="FFFFFF"/>
                </a:solidFill>
                <a:latin typeface="Arial"/>
                <a:ea typeface="Arial"/>
                <a:cs typeface="Arial"/>
              </a:rPr>
              <a:t>L’apprentissage profond</a:t>
            </a:r>
            <a:endParaRPr sz="2000" b="0" i="0"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sp>
        <p:nvSpPr>
          <p:cNvPr id="209" name="Google Shape;209;p15"/>
          <p:cNvSpPr txBox="1"/>
          <p:nvPr/>
        </p:nvSpPr>
        <p:spPr bwMode="auto">
          <a:xfrm>
            <a:off x="1100475" y="2443700"/>
            <a:ext cx="6285000" cy="1395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210" name="Google Shape;210;p15"/>
          <p:cNvPicPr/>
          <p:nvPr/>
        </p:nvPicPr>
        <p:blipFill>
          <a:blip r:embed="rId4">
            <a:alphaModFix/>
          </a:blip>
          <a:stretch/>
        </p:blipFill>
        <p:spPr bwMode="auto">
          <a:xfrm>
            <a:off x="897660" y="692100"/>
            <a:ext cx="7486140" cy="4451400"/>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15" name="Google Shape;215;p16"/>
          <p:cNvPicPr/>
          <p:nvPr/>
        </p:nvPicPr>
        <p:blipFill>
          <a:blip r:embed="rId3">
            <a:alphaModFix/>
          </a:blip>
          <a:stretch/>
        </p:blipFill>
        <p:spPr bwMode="auto">
          <a:xfrm>
            <a:off x="0" y="0"/>
            <a:ext cx="8383800" cy="692100"/>
          </a:xfrm>
          <a:prstGeom prst="rect">
            <a:avLst/>
          </a:prstGeom>
          <a:noFill/>
          <a:ln>
            <a:noFill/>
          </a:ln>
        </p:spPr>
      </p:pic>
      <p:sp>
        <p:nvSpPr>
          <p:cNvPr id="216" name="Google Shape;216;p16"/>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0" i="0" u="none" strike="noStrike" cap="none">
                <a:solidFill>
                  <a:srgbClr val="FFFFFF"/>
                </a:solidFill>
                <a:latin typeface="Arial"/>
                <a:ea typeface="Arial"/>
                <a:cs typeface="Arial"/>
              </a:rPr>
              <a:t>L’apprentissage profond</a:t>
            </a:r>
            <a:endParaRPr sz="2000" b="0" i="0"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sp>
        <p:nvSpPr>
          <p:cNvPr id="217" name="Google Shape;217;p16"/>
          <p:cNvSpPr txBox="1"/>
          <p:nvPr/>
        </p:nvSpPr>
        <p:spPr bwMode="auto">
          <a:xfrm>
            <a:off x="1100475" y="2443700"/>
            <a:ext cx="6285000" cy="1395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218" name="Google Shape;218;p16"/>
          <p:cNvSpPr txBox="1"/>
          <p:nvPr/>
        </p:nvSpPr>
        <p:spPr bwMode="auto">
          <a:xfrm>
            <a:off x="65879" y="4282897"/>
            <a:ext cx="3000000" cy="6207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r>
              <a:rPr lang="fr-FR" sz="1400" b="0" i="0" u="none" strike="noStrike" cap="none">
                <a:solidFill>
                  <a:srgbClr val="000000"/>
                </a:solidFill>
                <a:latin typeface="Arial"/>
                <a:ea typeface="Arial"/>
                <a:cs typeface="Arial"/>
              </a:rPr>
              <a:t>Exemples</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chemeClr val="dk1"/>
              </a:buClr>
              <a:buSzPts val="1400"/>
              <a:buFont typeface="Arial"/>
              <a:buNone/>
              <a:defRPr/>
            </a:pPr>
            <a:r>
              <a:rPr lang="fr-FR" sz="1400" b="0" i="0" u="sng" strike="noStrike" cap="none">
                <a:solidFill>
                  <a:schemeClr val="hlink"/>
                </a:solidFill>
                <a:latin typeface="Arial"/>
                <a:ea typeface="Arial"/>
                <a:cs typeface="Arial"/>
                <a:hlinkClick r:id="rId4" tooltip="https://www.clarifai.com/demo"/>
              </a:rPr>
              <a:t>https://www.clarifai.com/demo</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chemeClr val="dk1"/>
              </a:buClr>
              <a:buSzPts val="1400"/>
              <a:buFont typeface="Arial"/>
              <a:buNone/>
              <a:defRPr/>
            </a:pPr>
            <a:r>
              <a:rPr lang="fr-FR" sz="1400" b="0" i="0" u="sng" strike="noStrike" cap="none">
                <a:solidFill>
                  <a:schemeClr val="hlink"/>
                </a:solidFill>
                <a:latin typeface="Arial"/>
                <a:ea typeface="Arial"/>
                <a:cs typeface="Arial"/>
                <a:hlinkClick r:id="rId5" tooltip="https://quickdraw.withgoogle.com"/>
              </a:rPr>
              <a:t>https://quickdraw.withgoogle.com</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chemeClr val="dk1"/>
              </a:buClr>
              <a:buSzPts val="1400"/>
              <a:buFont typeface="Arial"/>
              <a:buNone/>
              <a:defRPr/>
            </a:pPr>
            <a:endParaRPr sz="1400" b="0" i="0" u="none" strike="noStrike" cap="none">
              <a:solidFill>
                <a:srgbClr val="000000"/>
              </a:solidFill>
              <a:latin typeface="Arial"/>
              <a:ea typeface="Arial"/>
              <a:cs typeface="Arial"/>
            </a:endParaRPr>
          </a:p>
        </p:txBody>
      </p:sp>
      <p:pic>
        <p:nvPicPr>
          <p:cNvPr id="219" name="Google Shape;219;p16"/>
          <p:cNvPicPr/>
          <p:nvPr/>
        </p:nvPicPr>
        <p:blipFill>
          <a:blip r:embed="rId6">
            <a:alphaModFix/>
          </a:blip>
          <a:stretch/>
        </p:blipFill>
        <p:spPr bwMode="auto">
          <a:xfrm>
            <a:off x="0" y="763541"/>
            <a:ext cx="9144000" cy="344791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24" name="Google Shape;224;p17"/>
          <p:cNvPicPr/>
          <p:nvPr/>
        </p:nvPicPr>
        <p:blipFill>
          <a:blip r:embed="rId3">
            <a:alphaModFix/>
          </a:blip>
          <a:stretch/>
        </p:blipFill>
        <p:spPr bwMode="auto">
          <a:xfrm>
            <a:off x="0" y="0"/>
            <a:ext cx="8383800" cy="692100"/>
          </a:xfrm>
          <a:prstGeom prst="rect">
            <a:avLst/>
          </a:prstGeom>
          <a:noFill/>
          <a:ln>
            <a:noFill/>
          </a:ln>
        </p:spPr>
      </p:pic>
      <p:sp>
        <p:nvSpPr>
          <p:cNvPr id="225" name="Google Shape;225;p17"/>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1800" b="0" i="1" u="none" strike="noStrike" cap="none">
                <a:solidFill>
                  <a:srgbClr val="FFFFFF"/>
                </a:solidFill>
                <a:latin typeface="Arial"/>
                <a:ea typeface="Arial"/>
                <a:cs typeface="Arial"/>
              </a:rPr>
              <a:t>Jouer avec les neurones de la machine</a:t>
            </a:r>
            <a:endParaRPr sz="1800" b="0" i="1" u="none" strike="noStrike" cap="none">
              <a:solidFill>
                <a:srgbClr val="FFFFFF"/>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pic>
        <p:nvPicPr>
          <p:cNvPr id="226" name="Google Shape;226;p17">
            <a:hlinkClick r:id="rId4"/>
          </p:cNvPr>
          <p:cNvPicPr/>
          <p:nvPr/>
        </p:nvPicPr>
        <p:blipFill>
          <a:blip r:embed="rId5">
            <a:alphaModFix/>
          </a:blip>
          <a:stretch/>
        </p:blipFill>
        <p:spPr bwMode="auto">
          <a:xfrm>
            <a:off x="3295550" y="1504113"/>
            <a:ext cx="2508950" cy="1998750"/>
          </a:xfrm>
          <a:prstGeom prst="rect">
            <a:avLst/>
          </a:prstGeom>
          <a:noFill/>
          <a:ln>
            <a:noFill/>
          </a:ln>
        </p:spPr>
      </p:pic>
      <p:pic>
        <p:nvPicPr>
          <p:cNvPr id="227" name="Google Shape;227;p17">
            <a:hlinkClick r:id="rId6"/>
          </p:cNvPr>
          <p:cNvPicPr/>
          <p:nvPr/>
        </p:nvPicPr>
        <p:blipFill>
          <a:blip r:embed="rId7">
            <a:alphaModFix/>
          </a:blip>
          <a:stretch/>
        </p:blipFill>
        <p:spPr bwMode="auto">
          <a:xfrm>
            <a:off x="6010571" y="1513986"/>
            <a:ext cx="2373225" cy="1890650"/>
          </a:xfrm>
          <a:prstGeom prst="rect">
            <a:avLst/>
          </a:prstGeom>
          <a:noFill/>
          <a:ln>
            <a:noFill/>
          </a:ln>
        </p:spPr>
      </p:pic>
      <p:sp>
        <p:nvSpPr>
          <p:cNvPr id="228" name="Google Shape;228;p17"/>
          <p:cNvSpPr txBox="1"/>
          <p:nvPr/>
        </p:nvSpPr>
        <p:spPr bwMode="auto">
          <a:xfrm>
            <a:off x="558175" y="3929425"/>
            <a:ext cx="5320200" cy="6207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200"/>
              <a:buFont typeface="Arial"/>
              <a:buNone/>
              <a:defRPr/>
            </a:pPr>
            <a:r>
              <a:rPr lang="fr-FR" sz="1200" b="0" i="0" u="sng" strike="noStrike" cap="none">
                <a:solidFill>
                  <a:schemeClr val="hlink"/>
                </a:solidFill>
                <a:latin typeface="Arial"/>
                <a:ea typeface="Arial"/>
                <a:cs typeface="Arial"/>
                <a:hlinkClick r:id="rId8" tooltip="https://pixees.fr/jouez-avec-les-neurones-de-la-machine/"/>
              </a:rPr>
              <a:t>https://pixees.fr/jouez-avec-les-neurones-de-la-machine/</a:t>
            </a:r>
            <a:endParaRPr sz="12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chemeClr val="dk1"/>
              </a:buClr>
              <a:buSzPts val="1200"/>
              <a:buFont typeface="Arial"/>
              <a:buNone/>
              <a:defRPr/>
            </a:pPr>
            <a:r>
              <a:rPr lang="fr-FR" sz="1200" b="0" i="0" u="sng" strike="noStrike" cap="none">
                <a:solidFill>
                  <a:schemeClr val="hlink"/>
                </a:solidFill>
                <a:latin typeface="Arial"/>
                <a:ea typeface="Arial"/>
                <a:cs typeface="Arial"/>
                <a:hlinkClick r:id="rId9" tooltip="https://playground.tensorflow.org/"/>
              </a:rPr>
              <a:t>https://playground.tensorflow.org/</a:t>
            </a:r>
            <a:endParaRPr sz="1200" b="0" i="0" u="none" strike="noStrike" cap="none">
              <a:solidFill>
                <a:srgbClr val="000000"/>
              </a:solidFill>
              <a:latin typeface="Arial"/>
              <a:ea typeface="Arial"/>
              <a:cs typeface="Arial"/>
            </a:endParaRPr>
          </a:p>
        </p:txBody>
      </p:sp>
      <p:pic>
        <p:nvPicPr>
          <p:cNvPr id="229" name="Google Shape;229;p17">
            <a:hlinkClick r:id="rId10"/>
          </p:cNvPr>
          <p:cNvPicPr/>
          <p:nvPr/>
        </p:nvPicPr>
        <p:blipFill>
          <a:blip r:embed="rId11">
            <a:alphaModFix/>
          </a:blip>
          <a:stretch/>
        </p:blipFill>
        <p:spPr bwMode="auto">
          <a:xfrm>
            <a:off x="640866" y="1513975"/>
            <a:ext cx="2373184" cy="1890650"/>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34" name="Google Shape;234;p18"/>
          <p:cNvPicPr/>
          <p:nvPr/>
        </p:nvPicPr>
        <p:blipFill>
          <a:blip r:embed="rId3">
            <a:alphaModFix/>
          </a:blip>
          <a:stretch/>
        </p:blipFill>
        <p:spPr bwMode="auto">
          <a:xfrm>
            <a:off x="0" y="1304675"/>
            <a:ext cx="9144000" cy="2205600"/>
          </a:xfrm>
          <a:prstGeom prst="rect">
            <a:avLst/>
          </a:prstGeom>
          <a:noFill/>
          <a:ln>
            <a:noFill/>
          </a:ln>
        </p:spPr>
      </p:pic>
      <p:sp>
        <p:nvSpPr>
          <p:cNvPr id="235" name="Google Shape;235;p18"/>
          <p:cNvSpPr txBox="1"/>
          <p:nvPr/>
        </p:nvSpPr>
        <p:spPr bwMode="auto">
          <a:xfrm>
            <a:off x="1077686" y="1594285"/>
            <a:ext cx="7364350" cy="174928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3600"/>
              <a:buFont typeface="Arial"/>
              <a:buNone/>
              <a:defRPr/>
            </a:pPr>
            <a:r>
              <a:rPr lang="fr-FR" sz="3600" b="0" i="0" u="none" strike="noStrike" cap="none">
                <a:solidFill>
                  <a:srgbClr val="FFFFFF"/>
                </a:solidFill>
                <a:latin typeface="Arial"/>
                <a:ea typeface="Arial"/>
                <a:cs typeface="Arial"/>
              </a:rPr>
              <a:t>Quelques exemples en recherche et en médiation</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lt1"/>
        </a:solidFill>
      </p:bgPr>
    </p:bg>
    <p:spTree>
      <p:nvGrpSpPr>
        <p:cNvPr id="1" name=""/>
        <p:cNvGrpSpPr/>
        <p:nvPr/>
      </p:nvGrpSpPr>
      <p:grpSpPr bwMode="auto">
        <a:xfrm>
          <a:off x="0" y="0"/>
          <a:ext cx="0" cy="0"/>
          <a:chOff x="0" y="0"/>
          <a:chExt cx="0" cy="0"/>
        </a:xfrm>
      </p:grpSpPr>
      <p:pic>
        <p:nvPicPr>
          <p:cNvPr id="240" name="Google Shape;240;p19"/>
          <p:cNvPicPr/>
          <p:nvPr/>
        </p:nvPicPr>
        <p:blipFill>
          <a:blip r:embed="rId3">
            <a:alphaModFix/>
          </a:blip>
          <a:stretch/>
        </p:blipFill>
        <p:spPr bwMode="auto">
          <a:xfrm>
            <a:off x="0" y="1160108"/>
            <a:ext cx="9189541" cy="2866944"/>
          </a:xfrm>
          <a:prstGeom prst="rect">
            <a:avLst/>
          </a:prstGeom>
          <a:noFill/>
          <a:ln>
            <a:noFill/>
          </a:ln>
        </p:spPr>
      </p:pic>
      <p:pic>
        <p:nvPicPr>
          <p:cNvPr id="241" name="Google Shape;241;p19"/>
          <p:cNvPicPr/>
          <p:nvPr/>
        </p:nvPicPr>
        <p:blipFill>
          <a:blip r:embed="rId4">
            <a:alphaModFix/>
          </a:blip>
          <a:stretch/>
        </p:blipFill>
        <p:spPr bwMode="auto">
          <a:xfrm>
            <a:off x="7099392" y="4278547"/>
            <a:ext cx="1749044" cy="700809"/>
          </a:xfrm>
          <a:prstGeom prst="rect">
            <a:avLst/>
          </a:prstGeom>
          <a:noFill/>
          <a:ln>
            <a:noFill/>
          </a:ln>
        </p:spPr>
      </p:pic>
      <p:pic>
        <p:nvPicPr>
          <p:cNvPr id="242" name="Google Shape;242;p19"/>
          <p:cNvPicPr/>
          <p:nvPr/>
        </p:nvPicPr>
        <p:blipFill>
          <a:blip r:embed="rId5">
            <a:alphaModFix/>
          </a:blip>
          <a:stretch/>
        </p:blipFill>
        <p:spPr bwMode="auto">
          <a:xfrm>
            <a:off x="213014" y="4320355"/>
            <a:ext cx="1652732" cy="659001"/>
          </a:xfrm>
          <a:prstGeom prst="rect">
            <a:avLst/>
          </a:prstGeom>
          <a:noFill/>
          <a:ln>
            <a:noFill/>
          </a:ln>
        </p:spPr>
      </p:pic>
      <p:pic>
        <p:nvPicPr>
          <p:cNvPr id="243" name="Google Shape;243;p19"/>
          <p:cNvPicPr/>
          <p:nvPr/>
        </p:nvPicPr>
        <p:blipFill>
          <a:blip r:embed="rId6">
            <a:alphaModFix/>
          </a:blip>
          <a:stretch/>
        </p:blipFill>
        <p:spPr bwMode="auto">
          <a:xfrm>
            <a:off x="2066800" y="4299906"/>
            <a:ext cx="912013" cy="679450"/>
          </a:xfrm>
          <a:prstGeom prst="rect">
            <a:avLst/>
          </a:prstGeom>
          <a:noFill/>
          <a:ln>
            <a:noFill/>
          </a:ln>
        </p:spPr>
      </p:pic>
      <p:pic>
        <p:nvPicPr>
          <p:cNvPr id="244" name="Google Shape;244;p19" descr="https://www.ec-nantes.fr/medias/photo/sigle-ls2n-bleu-fonce_1491473340702-jpeg"/>
          <p:cNvPicPr/>
          <p:nvPr/>
        </p:nvPicPr>
        <p:blipFill>
          <a:blip r:embed="rId7">
            <a:alphaModFix/>
          </a:blip>
          <a:stretch/>
        </p:blipFill>
        <p:spPr bwMode="auto">
          <a:xfrm>
            <a:off x="5971135" y="4268855"/>
            <a:ext cx="951565" cy="710501"/>
          </a:xfrm>
          <a:prstGeom prst="rect">
            <a:avLst/>
          </a:prstGeom>
          <a:noFill/>
          <a:ln>
            <a:noFill/>
          </a:ln>
        </p:spPr>
      </p:pic>
      <p:pic>
        <p:nvPicPr>
          <p:cNvPr id="245" name="Google Shape;245;p19"/>
          <p:cNvPicPr/>
          <p:nvPr/>
        </p:nvPicPr>
        <p:blipFill>
          <a:blip r:embed="rId8">
            <a:alphaModFix/>
          </a:blip>
          <a:stretch/>
        </p:blipFill>
        <p:spPr bwMode="auto">
          <a:xfrm>
            <a:off x="0" y="0"/>
            <a:ext cx="8383800" cy="692100"/>
          </a:xfrm>
          <a:prstGeom prst="rect">
            <a:avLst/>
          </a:prstGeom>
          <a:noFill/>
          <a:ln>
            <a:noFill/>
          </a:ln>
        </p:spPr>
      </p:pic>
      <p:sp>
        <p:nvSpPr>
          <p:cNvPr id="246" name="Google Shape;246;p19"/>
          <p:cNvSpPr txBox="1"/>
          <p:nvPr/>
        </p:nvSpPr>
        <p:spPr bwMode="auto">
          <a:xfrm>
            <a:off x="213014" y="73890"/>
            <a:ext cx="8635422"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 IA ou humain, saurez-vous faire la différence ? » </a:t>
            </a:r>
            <a:endParaRPr/>
          </a:p>
        </p:txBody>
      </p:sp>
      <p:sp>
        <p:nvSpPr>
          <p:cNvPr id="247" name="Google Shape;247;p19"/>
          <p:cNvSpPr txBox="1"/>
          <p:nvPr/>
        </p:nvSpPr>
        <p:spPr bwMode="auto">
          <a:xfrm>
            <a:off x="3257105" y="4405384"/>
            <a:ext cx="2626459" cy="307777"/>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9" tooltip="https://ia-human.univ-nantes.fr/"/>
              </a:rPr>
              <a:t>https://ia-human.univ-nantes.fr/ </a:t>
            </a:r>
            <a:endParaRPr sz="20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84" name="Google Shape;84;p2"/>
          <p:cNvSpPr txBox="1">
            <a:spLocks noGrp="1"/>
          </p:cNvSpPr>
          <p:nvPr>
            <p:ph type="body" idx="1"/>
          </p:nvPr>
        </p:nvSpPr>
        <p:spPr bwMode="auto">
          <a:xfrm>
            <a:off x="2355" y="1591004"/>
            <a:ext cx="9144000" cy="1616364"/>
          </a:xfrm>
          <a:prstGeom prst="rect">
            <a:avLst/>
          </a:prstGeom>
          <a:solidFill>
            <a:srgbClr val="4ABBB9"/>
          </a:solidFill>
          <a:ln>
            <a:noFill/>
          </a:ln>
        </p:spPr>
        <p:txBody>
          <a:bodyPr spcFirstLastPara="1" wrap="square" lIns="91425" tIns="91425" rIns="91425" bIns="91425" anchor="t" anchorCtr="0">
            <a:noAutofit/>
          </a:bodyPr>
          <a:lstStyle/>
          <a:p>
            <a:pPr marL="114300" lvl="0" indent="0" algn="ctr">
              <a:lnSpc>
                <a:spcPct val="114999"/>
              </a:lnSpc>
              <a:spcBef>
                <a:spcPts val="0"/>
              </a:spcBef>
              <a:spcAft>
                <a:spcPts val="0"/>
              </a:spcAft>
              <a:buSzPts val="1800"/>
              <a:buNone/>
              <a:defRPr/>
            </a:pPr>
            <a:r>
              <a:rPr lang="fr-FR" b="1">
                <a:solidFill>
                  <a:schemeClr val="lt1"/>
                </a:solidFill>
              </a:rPr>
              <a:t>Coordinateur chaire EO&amp;IA pour l’Education Ouverte et l’Intelligence Artificielle</a:t>
            </a:r>
            <a:endParaRPr/>
          </a:p>
          <a:p>
            <a:pPr marL="114300" lvl="0" indent="0" algn="ctr">
              <a:lnSpc>
                <a:spcPct val="114999"/>
              </a:lnSpc>
              <a:spcBef>
                <a:spcPts val="0"/>
              </a:spcBef>
              <a:spcAft>
                <a:spcPts val="0"/>
              </a:spcAft>
              <a:buSzPts val="1800"/>
              <a:buNone/>
              <a:defRPr/>
            </a:pPr>
            <a:r>
              <a:rPr lang="fr-FR" i="1">
                <a:solidFill>
                  <a:schemeClr val="lt1"/>
                </a:solidFill>
              </a:rPr>
              <a:t> - Centre de Développement Pédagogique (CDP) de l’Université de Nantes -</a:t>
            </a:r>
            <a:endParaRPr/>
          </a:p>
          <a:p>
            <a:pPr marL="457200" lvl="0" indent="-228600" algn="l">
              <a:lnSpc>
                <a:spcPct val="114999"/>
              </a:lnSpc>
              <a:spcBef>
                <a:spcPts val="0"/>
              </a:spcBef>
              <a:spcAft>
                <a:spcPts val="0"/>
              </a:spcAft>
              <a:buSzPts val="1800"/>
              <a:buFont typeface="Arial"/>
              <a:buNone/>
              <a:defRPr/>
            </a:pPr>
            <a:endParaRPr i="1">
              <a:solidFill>
                <a:schemeClr val="lt1"/>
              </a:solidFill>
            </a:endParaRPr>
          </a:p>
          <a:p>
            <a:pPr marL="114300" lvl="0" indent="0" algn="l">
              <a:lnSpc>
                <a:spcPct val="114999"/>
              </a:lnSpc>
              <a:spcBef>
                <a:spcPts val="0"/>
              </a:spcBef>
              <a:spcAft>
                <a:spcPts val="0"/>
              </a:spcAft>
              <a:buSzPts val="1800"/>
              <a:buNone/>
              <a:defRPr/>
            </a:pPr>
            <a:r>
              <a:rPr lang="fr-FR" b="1">
                <a:solidFill>
                  <a:schemeClr val="lt1"/>
                </a:solidFill>
              </a:rPr>
              <a:t>  Administrateur de l’association Class’Code</a:t>
            </a:r>
            <a:endParaRPr/>
          </a:p>
          <a:p>
            <a:pPr marL="114300" lvl="0" indent="0" algn="l">
              <a:lnSpc>
                <a:spcPct val="114999"/>
              </a:lnSpc>
              <a:spcBef>
                <a:spcPts val="0"/>
              </a:spcBef>
              <a:spcAft>
                <a:spcPts val="0"/>
              </a:spcAft>
              <a:buSzPts val="1800"/>
              <a:buNone/>
              <a:defRPr/>
            </a:pPr>
            <a:endParaRPr b="1"/>
          </a:p>
        </p:txBody>
      </p:sp>
      <p:pic>
        <p:nvPicPr>
          <p:cNvPr id="85" name="Google Shape;85;p2"/>
          <p:cNvPicPr/>
          <p:nvPr/>
        </p:nvPicPr>
        <p:blipFill>
          <a:blip r:embed="rId3">
            <a:alphaModFix/>
          </a:blip>
          <a:stretch/>
        </p:blipFill>
        <p:spPr bwMode="auto">
          <a:xfrm>
            <a:off x="4637498" y="0"/>
            <a:ext cx="4506502" cy="1099859"/>
          </a:xfrm>
          <a:prstGeom prst="rect">
            <a:avLst/>
          </a:prstGeom>
          <a:noFill/>
          <a:ln>
            <a:noFill/>
          </a:ln>
        </p:spPr>
      </p:pic>
      <p:pic>
        <p:nvPicPr>
          <p:cNvPr id="86" name="Google Shape;86;p2"/>
          <p:cNvPicPr/>
          <p:nvPr/>
        </p:nvPicPr>
        <p:blipFill>
          <a:blip r:embed="rId4">
            <a:alphaModFix/>
          </a:blip>
          <a:stretch/>
        </p:blipFill>
        <p:spPr bwMode="auto">
          <a:xfrm>
            <a:off x="7347620" y="4056427"/>
            <a:ext cx="1685544" cy="938784"/>
          </a:xfrm>
          <a:prstGeom prst="rect">
            <a:avLst/>
          </a:prstGeom>
          <a:noFill/>
          <a:ln>
            <a:noFill/>
          </a:ln>
        </p:spPr>
      </p:pic>
      <p:pic>
        <p:nvPicPr>
          <p:cNvPr id="87" name="Google Shape;87;p2"/>
          <p:cNvPicPr/>
          <p:nvPr/>
        </p:nvPicPr>
        <p:blipFill>
          <a:blip r:embed="rId5">
            <a:alphaModFix/>
          </a:blip>
          <a:stretch/>
        </p:blipFill>
        <p:spPr bwMode="auto">
          <a:xfrm>
            <a:off x="156021" y="4056427"/>
            <a:ext cx="1150192" cy="979055"/>
          </a:xfrm>
          <a:prstGeom prst="rect">
            <a:avLst/>
          </a:prstGeom>
          <a:noFill/>
          <a:ln>
            <a:noFill/>
          </a:ln>
        </p:spPr>
      </p:pic>
      <p:pic>
        <p:nvPicPr>
          <p:cNvPr id="88" name="Google Shape;88;p2"/>
          <p:cNvPicPr/>
          <p:nvPr/>
        </p:nvPicPr>
        <p:blipFill>
          <a:blip r:embed="rId6">
            <a:alphaModFix/>
          </a:blip>
          <a:stretch/>
        </p:blipFill>
        <p:spPr bwMode="auto">
          <a:xfrm>
            <a:off x="5264053" y="4128026"/>
            <a:ext cx="1972731" cy="907456"/>
          </a:xfrm>
          <a:prstGeom prst="rect">
            <a:avLst/>
          </a:prstGeom>
          <a:noFill/>
          <a:ln>
            <a:noFill/>
          </a:ln>
        </p:spPr>
      </p:pic>
      <p:sp>
        <p:nvSpPr>
          <p:cNvPr id="89" name="Google Shape;89;p2"/>
          <p:cNvSpPr txBox="1"/>
          <p:nvPr/>
        </p:nvSpPr>
        <p:spPr bwMode="auto">
          <a:xfrm>
            <a:off x="622705" y="3459972"/>
            <a:ext cx="5324857" cy="800219"/>
          </a:xfrm>
          <a:prstGeom prst="rect">
            <a:avLst/>
          </a:prstGeom>
          <a:noFill/>
          <a:ln>
            <a:noFill/>
          </a:ln>
        </p:spPr>
        <p:txBody>
          <a:bodyPr spcFirstLastPara="1" wrap="square" lIns="91425" tIns="45700" rIns="91425" bIns="45700" anchor="t" anchorCtr="0">
            <a:spAutoFit/>
          </a:bodyPr>
          <a:lstStyle/>
          <a:p>
            <a:pPr marL="114300" marR="0" lvl="0" indent="0" algn="ctr">
              <a:lnSpc>
                <a:spcPct val="100000"/>
              </a:lnSpc>
              <a:spcBef>
                <a:spcPts val="0"/>
              </a:spcBef>
              <a:spcAft>
                <a:spcPts val="0"/>
              </a:spcAft>
              <a:buClr>
                <a:srgbClr val="000000"/>
              </a:buClr>
              <a:buSzPts val="1600"/>
              <a:buFont typeface="Arial"/>
              <a:buNone/>
              <a:defRPr/>
            </a:pPr>
            <a:r>
              <a:rPr lang="fr-FR" sz="1600" b="1" i="0" u="sng" strike="noStrike" cap="none">
                <a:solidFill>
                  <a:srgbClr val="000000"/>
                </a:solidFill>
                <a:latin typeface="Arial"/>
                <a:ea typeface="Arial"/>
                <a:cs typeface="Arial"/>
                <a:hlinkClick r:id="rId7" tooltip="mailto:bastien.masse@univ-nantes.fr"/>
              </a:rPr>
              <a:t>bastien.masse@univ-nantes.fr</a:t>
            </a:r>
            <a:endParaRPr sz="1600" b="1" i="0" u="none" strike="noStrike" cap="none">
              <a:solidFill>
                <a:srgbClr val="000000"/>
              </a:solidFill>
              <a:latin typeface="Arial"/>
              <a:ea typeface="Arial"/>
              <a:cs typeface="Arial"/>
            </a:endParaRPr>
          </a:p>
          <a:p>
            <a:pPr marL="114300" marR="0" lvl="0" indent="0" algn="ctr">
              <a:lnSpc>
                <a:spcPct val="100000"/>
              </a:lnSpc>
              <a:spcBef>
                <a:spcPts val="0"/>
              </a:spcBef>
              <a:spcAft>
                <a:spcPts val="0"/>
              </a:spcAft>
              <a:buClr>
                <a:srgbClr val="000000"/>
              </a:buClr>
              <a:buSzPts val="1600"/>
              <a:buFont typeface="Arial"/>
              <a:buNone/>
              <a:defRPr/>
            </a:pPr>
            <a:r>
              <a:rPr lang="fr-FR" sz="1600" b="1" i="0" u="none" strike="noStrike" cap="none">
                <a:solidFill>
                  <a:srgbClr val="000000"/>
                </a:solidFill>
                <a:latin typeface="Arial"/>
                <a:ea typeface="Arial"/>
                <a:cs typeface="Arial"/>
              </a:rPr>
              <a:t>@BastienMasse1</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
        <p:nvSpPr>
          <p:cNvPr id="90" name="Google Shape;90;p2"/>
          <p:cNvSpPr txBox="1"/>
          <p:nvPr/>
        </p:nvSpPr>
        <p:spPr bwMode="auto">
          <a:xfrm>
            <a:off x="156020" y="670346"/>
            <a:ext cx="2670307" cy="461665"/>
          </a:xfrm>
          <a:prstGeom prst="rect">
            <a:avLst/>
          </a:prstGeom>
          <a:noFill/>
          <a:ln>
            <a:noFill/>
          </a:ln>
        </p:spPr>
        <p:txBody>
          <a:bodyPr spcFirstLastPara="1" wrap="square" lIns="91425" tIns="45700" rIns="91425" bIns="45700" anchor="t" anchorCtr="0">
            <a:spAutoFit/>
          </a:bodyPr>
          <a:lstStyle/>
          <a:p>
            <a:pPr marL="114300" marR="0" lvl="0" indent="0" algn="ctr">
              <a:lnSpc>
                <a:spcPct val="100000"/>
              </a:lnSpc>
              <a:spcBef>
                <a:spcPts val="0"/>
              </a:spcBef>
              <a:spcAft>
                <a:spcPts val="0"/>
              </a:spcAft>
              <a:buClr>
                <a:srgbClr val="000000"/>
              </a:buClr>
              <a:buSzPts val="2400"/>
              <a:buFont typeface="Arial"/>
              <a:buNone/>
              <a:defRPr/>
            </a:pPr>
            <a:r>
              <a:rPr lang="fr-FR" sz="2400" b="0" i="0" u="none" strike="noStrike" cap="none">
                <a:solidFill>
                  <a:srgbClr val="000000"/>
                </a:solidFill>
                <a:latin typeface="Arial"/>
                <a:ea typeface="Arial"/>
                <a:cs typeface="Arial"/>
              </a:rPr>
              <a:t>Bastien Masse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52" name="Google Shape;252;p20"/>
          <p:cNvPicPr/>
          <p:nvPr/>
        </p:nvPicPr>
        <p:blipFill>
          <a:blip r:embed="rId3">
            <a:alphaModFix/>
          </a:blip>
          <a:stretch/>
        </p:blipFill>
        <p:spPr bwMode="auto">
          <a:xfrm>
            <a:off x="0" y="970446"/>
            <a:ext cx="6908799" cy="3469565"/>
          </a:xfrm>
          <a:prstGeom prst="rect">
            <a:avLst/>
          </a:prstGeom>
          <a:noFill/>
          <a:ln>
            <a:noFill/>
          </a:ln>
        </p:spPr>
      </p:pic>
      <p:sp>
        <p:nvSpPr>
          <p:cNvPr id="253" name="Google Shape;253;p20"/>
          <p:cNvSpPr txBox="1"/>
          <p:nvPr/>
        </p:nvSpPr>
        <p:spPr bwMode="auto">
          <a:xfrm>
            <a:off x="92364" y="4440011"/>
            <a:ext cx="3039615" cy="52322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4" tooltip="http://www.whichfaceisreal.com/"/>
              </a:rPr>
              <a:t>http://www.whichfaceisreal.com</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5" tooltip="https://thispersondoesnotexist.com/"/>
              </a:rPr>
              <a:t>https://thispersondoesnotexist.com/</a:t>
            </a:r>
            <a:r>
              <a:rPr lang="fr-FR" sz="1400" b="0" i="0" u="none" strike="noStrike" cap="none">
                <a:solidFill>
                  <a:srgbClr val="000000"/>
                </a:solidFill>
                <a:latin typeface="Arial"/>
                <a:ea typeface="Arial"/>
                <a:cs typeface="Arial"/>
              </a:rPr>
              <a:t> </a:t>
            </a:r>
            <a:endParaRPr/>
          </a:p>
        </p:txBody>
      </p:sp>
      <p:pic>
        <p:nvPicPr>
          <p:cNvPr id="254" name="Google Shape;254;p20"/>
          <p:cNvPicPr/>
          <p:nvPr/>
        </p:nvPicPr>
        <p:blipFill>
          <a:blip r:embed="rId6">
            <a:alphaModFix/>
          </a:blip>
          <a:stretch/>
        </p:blipFill>
        <p:spPr bwMode="auto">
          <a:xfrm>
            <a:off x="0" y="0"/>
            <a:ext cx="8383800" cy="692100"/>
          </a:xfrm>
          <a:prstGeom prst="rect">
            <a:avLst/>
          </a:prstGeom>
          <a:noFill/>
          <a:ln>
            <a:noFill/>
          </a:ln>
        </p:spPr>
      </p:pic>
      <p:sp>
        <p:nvSpPr>
          <p:cNvPr id="255" name="Google Shape;255;p20"/>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Quelle personne n’existe pas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60" name="Google Shape;260;p21"/>
          <p:cNvPicPr/>
          <p:nvPr/>
        </p:nvPicPr>
        <p:blipFill>
          <a:blip r:embed="rId3">
            <a:alphaModFix/>
          </a:blip>
          <a:stretch/>
        </p:blipFill>
        <p:spPr bwMode="auto">
          <a:xfrm>
            <a:off x="0" y="0"/>
            <a:ext cx="8383800" cy="692100"/>
          </a:xfrm>
          <a:prstGeom prst="rect">
            <a:avLst/>
          </a:prstGeom>
          <a:noFill/>
          <a:ln>
            <a:noFill/>
          </a:ln>
        </p:spPr>
      </p:pic>
      <p:sp>
        <p:nvSpPr>
          <p:cNvPr id="261" name="Google Shape;261;p21"/>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Comment fabriquer un générateur de chat ?</a:t>
            </a:r>
            <a:endParaRPr/>
          </a:p>
        </p:txBody>
      </p:sp>
      <p:pic>
        <p:nvPicPr>
          <p:cNvPr id="262" name="Google Shape;262;p21"/>
          <p:cNvPicPr/>
          <p:nvPr/>
        </p:nvPicPr>
        <p:blipFill>
          <a:blip r:embed="rId4">
            <a:alphaModFix/>
          </a:blip>
          <a:stretch/>
        </p:blipFill>
        <p:spPr bwMode="auto">
          <a:xfrm>
            <a:off x="417655" y="923636"/>
            <a:ext cx="7054561" cy="4008583"/>
          </a:xfrm>
          <a:prstGeom prst="rect">
            <a:avLst/>
          </a:prstGeom>
          <a:noFill/>
          <a:ln>
            <a:noFill/>
          </a:ln>
        </p:spPr>
      </p:pic>
      <p:pic>
        <p:nvPicPr>
          <p:cNvPr id="263" name="Google Shape;263;p21"/>
          <p:cNvPicPr/>
          <p:nvPr/>
        </p:nvPicPr>
        <p:blipFill>
          <a:blip r:embed="rId5">
            <a:alphaModFix/>
          </a:blip>
          <a:stretch/>
        </p:blipFill>
        <p:spPr bwMode="auto">
          <a:xfrm>
            <a:off x="6531594" y="1006764"/>
            <a:ext cx="1852206" cy="1852206"/>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68" name="Google Shape;268;p22"/>
          <p:cNvPicPr/>
          <p:nvPr/>
        </p:nvPicPr>
        <p:blipFill>
          <a:blip r:embed="rId3">
            <a:alphaModFix/>
          </a:blip>
          <a:stretch/>
        </p:blipFill>
        <p:spPr bwMode="auto">
          <a:xfrm>
            <a:off x="0" y="0"/>
            <a:ext cx="8383800" cy="692100"/>
          </a:xfrm>
          <a:prstGeom prst="rect">
            <a:avLst/>
          </a:prstGeom>
          <a:noFill/>
          <a:ln>
            <a:noFill/>
          </a:ln>
        </p:spPr>
      </p:pic>
      <p:sp>
        <p:nvSpPr>
          <p:cNvPr id="269" name="Google Shape;269;p22"/>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adverses génératifs (GANs)</a:t>
            </a:r>
            <a:endParaRPr/>
          </a:p>
        </p:txBody>
      </p:sp>
      <p:pic>
        <p:nvPicPr>
          <p:cNvPr id="270" name="Google Shape;270;p22"/>
          <p:cNvPicPr/>
          <p:nvPr/>
        </p:nvPicPr>
        <p:blipFill>
          <a:blip r:embed="rId4">
            <a:alphaModFix/>
          </a:blip>
          <a:stretch/>
        </p:blipFill>
        <p:spPr bwMode="auto">
          <a:xfrm>
            <a:off x="1220586" y="973109"/>
            <a:ext cx="6692160" cy="3663546"/>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75" name="Google Shape;275;p23"/>
          <p:cNvPicPr/>
          <p:nvPr/>
        </p:nvPicPr>
        <p:blipFill>
          <a:blip r:embed="rId3">
            <a:alphaModFix/>
          </a:blip>
          <a:stretch/>
        </p:blipFill>
        <p:spPr bwMode="auto">
          <a:xfrm>
            <a:off x="0" y="0"/>
            <a:ext cx="8383800" cy="692100"/>
          </a:xfrm>
          <a:prstGeom prst="rect">
            <a:avLst/>
          </a:prstGeom>
          <a:noFill/>
          <a:ln>
            <a:noFill/>
          </a:ln>
        </p:spPr>
      </p:pic>
      <p:sp>
        <p:nvSpPr>
          <p:cNvPr id="276" name="Google Shape;276;p23"/>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adverses génératifs (GANs)</a:t>
            </a:r>
            <a:endParaRPr/>
          </a:p>
        </p:txBody>
      </p:sp>
      <p:pic>
        <p:nvPicPr>
          <p:cNvPr id="277" name="Google Shape;277;p23"/>
          <p:cNvPicPr/>
          <p:nvPr/>
        </p:nvPicPr>
        <p:blipFill>
          <a:blip r:embed="rId4">
            <a:alphaModFix/>
          </a:blip>
          <a:stretch/>
        </p:blipFill>
        <p:spPr bwMode="auto">
          <a:xfrm>
            <a:off x="1211347" y="874251"/>
            <a:ext cx="6805815" cy="3817822"/>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82" name="Google Shape;282;p24"/>
          <p:cNvPicPr/>
          <p:nvPr/>
        </p:nvPicPr>
        <p:blipFill>
          <a:blip r:embed="rId3">
            <a:alphaModFix/>
          </a:blip>
          <a:stretch/>
        </p:blipFill>
        <p:spPr bwMode="auto">
          <a:xfrm>
            <a:off x="0" y="0"/>
            <a:ext cx="8383800" cy="692100"/>
          </a:xfrm>
          <a:prstGeom prst="rect">
            <a:avLst/>
          </a:prstGeom>
          <a:noFill/>
          <a:ln>
            <a:noFill/>
          </a:ln>
        </p:spPr>
      </p:pic>
      <p:sp>
        <p:nvSpPr>
          <p:cNvPr id="283" name="Google Shape;283;p24"/>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adverses génératifs (GANs)</a:t>
            </a:r>
            <a:endParaRPr/>
          </a:p>
        </p:txBody>
      </p:sp>
      <p:pic>
        <p:nvPicPr>
          <p:cNvPr id="284" name="Google Shape;284;p24"/>
          <p:cNvPicPr/>
          <p:nvPr/>
        </p:nvPicPr>
        <p:blipFill>
          <a:blip r:embed="rId4">
            <a:alphaModFix/>
          </a:blip>
          <a:stretch/>
        </p:blipFill>
        <p:spPr bwMode="auto">
          <a:xfrm>
            <a:off x="1257529" y="906405"/>
            <a:ext cx="6768869" cy="4015422"/>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89" name="Google Shape;289;p25" descr="https://www.datakeen.co/wp-content/uploads/2018/02/S%C3%A9lection_101.png"/>
          <p:cNvPicPr/>
          <p:nvPr/>
        </p:nvPicPr>
        <p:blipFill>
          <a:blip r:embed="rId3">
            <a:alphaModFix/>
          </a:blip>
          <a:stretch/>
        </p:blipFill>
        <p:spPr bwMode="auto">
          <a:xfrm>
            <a:off x="-1433080" y="346050"/>
            <a:ext cx="6723906" cy="2818534"/>
          </a:xfrm>
          <a:prstGeom prst="rect">
            <a:avLst/>
          </a:prstGeom>
          <a:noFill/>
          <a:ln>
            <a:noFill/>
          </a:ln>
        </p:spPr>
      </p:pic>
      <p:pic>
        <p:nvPicPr>
          <p:cNvPr id="290" name="Google Shape;290;p25"/>
          <p:cNvPicPr/>
          <p:nvPr/>
        </p:nvPicPr>
        <p:blipFill>
          <a:blip r:embed="rId4">
            <a:alphaModFix/>
          </a:blip>
          <a:stretch/>
        </p:blipFill>
        <p:spPr bwMode="auto">
          <a:xfrm>
            <a:off x="0" y="0"/>
            <a:ext cx="8383800" cy="692100"/>
          </a:xfrm>
          <a:prstGeom prst="rect">
            <a:avLst/>
          </a:prstGeom>
          <a:noFill/>
          <a:ln>
            <a:noFill/>
          </a:ln>
        </p:spPr>
      </p:pic>
      <p:sp>
        <p:nvSpPr>
          <p:cNvPr id="291" name="Google Shape;291;p25"/>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adverses génératifs (GANs)</a:t>
            </a:r>
            <a:endParaRPr/>
          </a:p>
        </p:txBody>
      </p:sp>
      <p:pic>
        <p:nvPicPr>
          <p:cNvPr id="292" name="Google Shape;292;p25" descr="neural network convolution"/>
          <p:cNvPicPr/>
          <p:nvPr/>
        </p:nvPicPr>
        <p:blipFill>
          <a:blip r:embed="rId5">
            <a:alphaModFix/>
          </a:blip>
          <a:stretch/>
        </p:blipFill>
        <p:spPr bwMode="auto">
          <a:xfrm>
            <a:off x="3668313" y="2255795"/>
            <a:ext cx="5497404" cy="2667187"/>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297" name="Google Shape;297;p26"/>
          <p:cNvPicPr/>
          <p:nvPr/>
        </p:nvPicPr>
        <p:blipFill>
          <a:blip r:embed="rId3">
            <a:alphaModFix/>
          </a:blip>
          <a:stretch/>
        </p:blipFill>
        <p:spPr bwMode="auto">
          <a:xfrm>
            <a:off x="321935" y="972259"/>
            <a:ext cx="8344694" cy="4171240"/>
          </a:xfrm>
          <a:prstGeom prst="rect">
            <a:avLst/>
          </a:prstGeom>
          <a:noFill/>
          <a:ln>
            <a:noFill/>
          </a:ln>
        </p:spPr>
      </p:pic>
      <p:sp>
        <p:nvSpPr>
          <p:cNvPr id="298" name="Google Shape;298;p26"/>
          <p:cNvSpPr/>
          <p:nvPr/>
        </p:nvSpPr>
        <p:spPr bwMode="auto">
          <a:xfrm>
            <a:off x="0" y="557325"/>
            <a:ext cx="9144000" cy="3477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299" name="Google Shape;299;p26"/>
          <p:cNvSpPr txBox="1"/>
          <p:nvPr/>
        </p:nvSpPr>
        <p:spPr bwMode="auto">
          <a:xfrm>
            <a:off x="3630425" y="6599"/>
            <a:ext cx="2747100" cy="55230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2400"/>
              <a:buFont typeface="Arial"/>
              <a:buNone/>
              <a:defRPr/>
            </a:pPr>
            <a:r>
              <a:rPr lang="fr-FR" sz="2400" b="1" i="0" u="none" strike="noStrike" cap="none">
                <a:solidFill>
                  <a:srgbClr val="FFFFFF"/>
                </a:solidFill>
                <a:latin typeface="Roboto"/>
                <a:ea typeface="Roboto"/>
                <a:cs typeface="Roboto"/>
              </a:rPr>
              <a:t>EXPERIMENTER</a:t>
            </a:r>
            <a:endParaRPr sz="2400" b="1" i="0" u="none" strike="noStrike" cap="none">
              <a:solidFill>
                <a:srgbClr val="FFFFFF"/>
              </a:solidFill>
              <a:latin typeface="Roboto"/>
              <a:ea typeface="Roboto"/>
              <a:cs typeface="Roboto"/>
            </a:endParaRPr>
          </a:p>
        </p:txBody>
      </p:sp>
      <p:pic>
        <p:nvPicPr>
          <p:cNvPr id="300" name="Google Shape;300;p26"/>
          <p:cNvPicPr/>
          <p:nvPr/>
        </p:nvPicPr>
        <p:blipFill>
          <a:blip r:embed="rId4">
            <a:alphaModFix/>
          </a:blip>
          <a:stretch/>
        </p:blipFill>
        <p:spPr bwMode="auto">
          <a:xfrm>
            <a:off x="0" y="0"/>
            <a:ext cx="8383800" cy="692100"/>
          </a:xfrm>
          <a:prstGeom prst="rect">
            <a:avLst/>
          </a:prstGeom>
          <a:noFill/>
          <a:ln>
            <a:noFill/>
          </a:ln>
        </p:spPr>
      </p:pic>
      <p:sp>
        <p:nvSpPr>
          <p:cNvPr id="301" name="Google Shape;301;p26"/>
          <p:cNvSpPr txBox="1"/>
          <p:nvPr/>
        </p:nvSpPr>
        <p:spPr bwMode="auto">
          <a:xfrm>
            <a:off x="78325" y="143758"/>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Expérimenter en Intelligence Artificielle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06" name="Google Shape;306;p27"/>
          <p:cNvPicPr/>
          <p:nvPr/>
        </p:nvPicPr>
        <p:blipFill>
          <a:blip r:embed="rId3">
            <a:alphaModFix/>
          </a:blip>
          <a:stretch/>
        </p:blipFill>
        <p:spPr bwMode="auto">
          <a:xfrm>
            <a:off x="3540193" y="692100"/>
            <a:ext cx="6693698" cy="4461376"/>
          </a:xfrm>
          <a:prstGeom prst="rect">
            <a:avLst/>
          </a:prstGeom>
          <a:noFill/>
          <a:ln>
            <a:noFill/>
          </a:ln>
        </p:spPr>
      </p:pic>
      <p:pic>
        <p:nvPicPr>
          <p:cNvPr id="307" name="Google Shape;307;p27"/>
          <p:cNvPicPr/>
          <p:nvPr/>
        </p:nvPicPr>
        <p:blipFill>
          <a:blip r:embed="rId4">
            <a:alphaModFix/>
          </a:blip>
          <a:stretch/>
        </p:blipFill>
        <p:spPr bwMode="auto">
          <a:xfrm>
            <a:off x="0" y="692100"/>
            <a:ext cx="4590473" cy="2655145"/>
          </a:xfrm>
          <a:prstGeom prst="rect">
            <a:avLst/>
          </a:prstGeom>
          <a:noFill/>
          <a:ln>
            <a:noFill/>
          </a:ln>
        </p:spPr>
      </p:pic>
      <p:pic>
        <p:nvPicPr>
          <p:cNvPr id="308" name="Google Shape;308;p27"/>
          <p:cNvPicPr/>
          <p:nvPr/>
        </p:nvPicPr>
        <p:blipFill>
          <a:blip r:embed="rId5">
            <a:alphaModFix/>
          </a:blip>
          <a:stretch/>
        </p:blipFill>
        <p:spPr bwMode="auto">
          <a:xfrm>
            <a:off x="0" y="0"/>
            <a:ext cx="9301018" cy="692100"/>
          </a:xfrm>
          <a:prstGeom prst="rect">
            <a:avLst/>
          </a:prstGeom>
          <a:noFill/>
          <a:ln>
            <a:noFill/>
          </a:ln>
        </p:spPr>
      </p:pic>
      <p:sp>
        <p:nvSpPr>
          <p:cNvPr id="309" name="Google Shape;309;p27"/>
          <p:cNvSpPr txBox="1"/>
          <p:nvPr/>
        </p:nvSpPr>
        <p:spPr bwMode="auto">
          <a:xfrm>
            <a:off x="175490" y="64655"/>
            <a:ext cx="9002831" cy="369332"/>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800" b="0" i="0" u="none" strike="noStrike" cap="none">
                <a:solidFill>
                  <a:schemeClr val="lt1"/>
                </a:solidFill>
                <a:latin typeface="Arial"/>
                <a:ea typeface="Arial"/>
                <a:cs typeface="Arial"/>
              </a:rPr>
              <a:t>Activités débranchées, de la compréhension des algorithmes à l’intelligence artificielle</a:t>
            </a:r>
            <a:endParaRPr/>
          </a:p>
        </p:txBody>
      </p:sp>
      <p:pic>
        <p:nvPicPr>
          <p:cNvPr id="310" name="Google Shape;310;p27"/>
          <p:cNvPicPr/>
          <p:nvPr/>
        </p:nvPicPr>
        <p:blipFill>
          <a:blip r:embed="rId6">
            <a:alphaModFix/>
          </a:blip>
          <a:stretch/>
        </p:blipFill>
        <p:spPr bwMode="auto">
          <a:xfrm>
            <a:off x="0" y="2038144"/>
            <a:ext cx="4590473" cy="344285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15" name="Google Shape;315;p28"/>
          <p:cNvPicPr/>
          <p:nvPr/>
        </p:nvPicPr>
        <p:blipFill>
          <a:blip r:embed="rId3">
            <a:alphaModFix/>
          </a:blip>
          <a:stretch/>
        </p:blipFill>
        <p:spPr bwMode="auto">
          <a:xfrm>
            <a:off x="6012872" y="756753"/>
            <a:ext cx="3306315" cy="4259119"/>
          </a:xfrm>
          <a:prstGeom prst="rect">
            <a:avLst/>
          </a:prstGeom>
          <a:noFill/>
          <a:ln>
            <a:noFill/>
          </a:ln>
        </p:spPr>
      </p:pic>
      <p:pic>
        <p:nvPicPr>
          <p:cNvPr id="316" name="Google Shape;316;p28"/>
          <p:cNvPicPr/>
          <p:nvPr/>
        </p:nvPicPr>
        <p:blipFill>
          <a:blip r:embed="rId4">
            <a:alphaModFix/>
          </a:blip>
          <a:stretch/>
        </p:blipFill>
        <p:spPr bwMode="auto">
          <a:xfrm>
            <a:off x="0" y="451954"/>
            <a:ext cx="4934527" cy="3700895"/>
          </a:xfrm>
          <a:prstGeom prst="rect">
            <a:avLst/>
          </a:prstGeom>
          <a:noFill/>
          <a:ln>
            <a:noFill/>
          </a:ln>
        </p:spPr>
      </p:pic>
      <p:pic>
        <p:nvPicPr>
          <p:cNvPr id="317" name="Google Shape;317;p28"/>
          <p:cNvPicPr/>
          <p:nvPr/>
        </p:nvPicPr>
        <p:blipFill>
          <a:blip r:embed="rId5">
            <a:alphaModFix/>
          </a:blip>
          <a:stretch/>
        </p:blipFill>
        <p:spPr bwMode="auto">
          <a:xfrm>
            <a:off x="0" y="0"/>
            <a:ext cx="8383800" cy="692100"/>
          </a:xfrm>
          <a:prstGeom prst="rect">
            <a:avLst/>
          </a:prstGeom>
          <a:noFill/>
          <a:ln>
            <a:noFill/>
          </a:ln>
        </p:spPr>
      </p:pic>
      <p:pic>
        <p:nvPicPr>
          <p:cNvPr id="318" name="Google Shape;318;p28"/>
          <p:cNvPicPr/>
          <p:nvPr/>
        </p:nvPicPr>
        <p:blipFill>
          <a:blip r:embed="rId6">
            <a:alphaModFix/>
          </a:blip>
          <a:stretch/>
        </p:blipFill>
        <p:spPr bwMode="auto">
          <a:xfrm>
            <a:off x="4092747" y="2886312"/>
            <a:ext cx="1380952" cy="1961905"/>
          </a:xfrm>
          <a:prstGeom prst="rect">
            <a:avLst/>
          </a:prstGeom>
          <a:noFill/>
          <a:ln>
            <a:noFill/>
          </a:ln>
        </p:spPr>
      </p:pic>
      <p:sp>
        <p:nvSpPr>
          <p:cNvPr id="319" name="Google Shape;319;p28"/>
          <p:cNvSpPr txBox="1"/>
          <p:nvPr/>
        </p:nvSpPr>
        <p:spPr bwMode="auto">
          <a:xfrm>
            <a:off x="212436" y="61385"/>
            <a:ext cx="8171364"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L’apprentissage par renforcement : Hexapawn, Martin Gardner</a:t>
            </a:r>
            <a:endParaRPr/>
          </a:p>
        </p:txBody>
      </p:sp>
      <p:sp>
        <p:nvSpPr>
          <p:cNvPr id="320" name="Google Shape;320;p28"/>
          <p:cNvSpPr txBox="1"/>
          <p:nvPr/>
        </p:nvSpPr>
        <p:spPr bwMode="auto">
          <a:xfrm>
            <a:off x="6206327" y="61385"/>
            <a:ext cx="2177473" cy="400110"/>
          </a:xfrm>
          <a:prstGeom prst="rect">
            <a:avLst/>
          </a:prstGeom>
          <a:noFill/>
          <a:ln>
            <a:noFill/>
          </a:ln>
        </p:spPr>
        <p:txBody>
          <a:bodyPr spcFirstLastPara="1" wrap="square" lIns="91425" tIns="45700" rIns="91425" bIns="45700" anchor="t" anchorCtr="0">
            <a:spAutoFit/>
          </a:bodyPr>
          <a:lstStyle/>
          <a:p>
            <a:pPr marL="0" marR="0" lvl="0" indent="0" algn="r">
              <a:lnSpc>
                <a:spcPct val="100000"/>
              </a:lnSpc>
              <a:spcBef>
                <a:spcPts val="0"/>
              </a:spcBef>
              <a:spcAft>
                <a:spcPts val="0"/>
              </a:spcAft>
              <a:buNone/>
              <a:defRPr/>
            </a:pPr>
            <a:r>
              <a:rPr lang="fr-FR" sz="2000" b="0" i="0" u="none" strike="noStrike" cap="none">
                <a:solidFill>
                  <a:schemeClr val="lt1"/>
                </a:solidFill>
                <a:latin typeface="Arial"/>
                <a:ea typeface="Arial"/>
                <a:cs typeface="Arial"/>
              </a:rPr>
              <a:t>1962</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25" name="Google Shape;325;p29"/>
          <p:cNvPicPr/>
          <p:nvPr/>
        </p:nvPicPr>
        <p:blipFill>
          <a:blip r:embed="rId3">
            <a:alphaModFix/>
          </a:blip>
          <a:stretch/>
        </p:blipFill>
        <p:spPr bwMode="auto">
          <a:xfrm>
            <a:off x="0" y="1304675"/>
            <a:ext cx="9144000" cy="2205600"/>
          </a:xfrm>
          <a:prstGeom prst="rect">
            <a:avLst/>
          </a:prstGeom>
          <a:noFill/>
          <a:ln>
            <a:noFill/>
          </a:ln>
        </p:spPr>
      </p:pic>
      <p:sp>
        <p:nvSpPr>
          <p:cNvPr id="326" name="Google Shape;326;p29"/>
          <p:cNvSpPr txBox="1"/>
          <p:nvPr/>
        </p:nvSpPr>
        <p:spPr bwMode="auto">
          <a:xfrm>
            <a:off x="985323" y="1532835"/>
            <a:ext cx="7364350" cy="174928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3600"/>
              <a:buFont typeface="Arial"/>
              <a:buNone/>
              <a:defRPr/>
            </a:pPr>
            <a:r>
              <a:rPr lang="fr-FR" sz="3600" b="0" i="0" u="none" strike="noStrike" cap="none">
                <a:solidFill>
                  <a:srgbClr val="FFFFFF"/>
                </a:solidFill>
                <a:latin typeface="Arial"/>
                <a:ea typeface="Arial"/>
                <a:cs typeface="Arial"/>
              </a:rPr>
              <a:t>Enjeux de l’enseignement de l’Intelligence artificielle pour les élèves et les citoyen.ne.s</a:t>
            </a:r>
            <a:endParaRPr sz="3600" b="0" i="0" u="none" strike="noStrike" cap="none">
              <a:solidFill>
                <a:srgbClr val="FFFFFF"/>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95" name="Google Shape;95;p3"/>
          <p:cNvPicPr/>
          <p:nvPr/>
        </p:nvPicPr>
        <p:blipFill>
          <a:blip r:embed="rId3">
            <a:alphaModFix/>
          </a:blip>
          <a:stretch/>
        </p:blipFill>
        <p:spPr bwMode="auto">
          <a:xfrm>
            <a:off x="0" y="1304675"/>
            <a:ext cx="9144000" cy="2205600"/>
          </a:xfrm>
          <a:prstGeom prst="rect">
            <a:avLst/>
          </a:prstGeom>
          <a:noFill/>
          <a:ln>
            <a:noFill/>
          </a:ln>
        </p:spPr>
      </p:pic>
      <p:sp>
        <p:nvSpPr>
          <p:cNvPr id="96" name="Google Shape;96;p3"/>
          <p:cNvSpPr txBox="1"/>
          <p:nvPr/>
        </p:nvSpPr>
        <p:spPr bwMode="auto">
          <a:xfrm>
            <a:off x="1474850" y="1769775"/>
            <a:ext cx="6534600" cy="76230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3600"/>
              <a:buFont typeface="Arial"/>
              <a:buNone/>
              <a:defRPr/>
            </a:pPr>
            <a:r>
              <a:rPr lang="fr-FR" sz="3600" b="0" i="0" u="none" strike="noStrike" cap="none">
                <a:solidFill>
                  <a:srgbClr val="FFFFFF"/>
                </a:solidFill>
                <a:latin typeface="Arial"/>
                <a:ea typeface="Arial"/>
                <a:cs typeface="Arial"/>
              </a:rPr>
              <a:t>Intelligence artificielle, où en est-on exactement ?</a:t>
            </a:r>
            <a:endParaRPr sz="3600" b="0" i="0" u="none" strike="noStrike" cap="none">
              <a:solidFill>
                <a:srgbClr val="FFFFFF"/>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31" name="Google Shape;331;p30"/>
          <p:cNvPicPr/>
          <p:nvPr/>
        </p:nvPicPr>
        <p:blipFill>
          <a:blip r:embed="rId3">
            <a:alphaModFix/>
          </a:blip>
          <a:stretch/>
        </p:blipFill>
        <p:spPr bwMode="auto">
          <a:xfrm>
            <a:off x="0" y="0"/>
            <a:ext cx="8383800" cy="692100"/>
          </a:xfrm>
          <a:prstGeom prst="rect">
            <a:avLst/>
          </a:prstGeom>
          <a:noFill/>
          <a:ln>
            <a:noFill/>
          </a:ln>
        </p:spPr>
      </p:pic>
      <p:sp>
        <p:nvSpPr>
          <p:cNvPr id="332" name="Google Shape;332;p30"/>
          <p:cNvSpPr txBox="1"/>
          <p:nvPr/>
        </p:nvSpPr>
        <p:spPr bwMode="auto">
          <a:xfrm>
            <a:off x="193964" y="83127"/>
            <a:ext cx="7379854"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Des réflexions pour poser des bases et un cadre </a:t>
            </a:r>
            <a:endParaRPr/>
          </a:p>
        </p:txBody>
      </p:sp>
      <p:sp>
        <p:nvSpPr>
          <p:cNvPr id="333" name="Google Shape;333;p30"/>
          <p:cNvSpPr txBox="1"/>
          <p:nvPr/>
        </p:nvSpPr>
        <p:spPr bwMode="auto">
          <a:xfrm>
            <a:off x="-2" y="386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334" name="Google Shape;334;p30"/>
          <p:cNvPicPr/>
          <p:nvPr/>
        </p:nvPicPr>
        <p:blipFill>
          <a:blip r:embed="rId4">
            <a:alphaModFix/>
          </a:blip>
          <a:stretch/>
        </p:blipFill>
        <p:spPr bwMode="auto">
          <a:xfrm>
            <a:off x="274683" y="2827344"/>
            <a:ext cx="3220506" cy="2163519"/>
          </a:xfrm>
          <a:prstGeom prst="rect">
            <a:avLst/>
          </a:prstGeom>
          <a:noFill/>
          <a:ln>
            <a:noFill/>
          </a:ln>
        </p:spPr>
      </p:pic>
      <p:pic>
        <p:nvPicPr>
          <p:cNvPr id="335" name="Google Shape;335;p30"/>
          <p:cNvPicPr/>
          <p:nvPr/>
        </p:nvPicPr>
        <p:blipFill>
          <a:blip r:embed="rId5">
            <a:alphaModFix/>
          </a:blip>
          <a:stretch/>
        </p:blipFill>
        <p:spPr bwMode="auto">
          <a:xfrm rot="1200459">
            <a:off x="2921842" y="2873303"/>
            <a:ext cx="928947" cy="982382"/>
          </a:xfrm>
          <a:prstGeom prst="rect">
            <a:avLst/>
          </a:prstGeom>
          <a:noFill/>
          <a:ln>
            <a:noFill/>
          </a:ln>
        </p:spPr>
      </p:pic>
      <p:pic>
        <p:nvPicPr>
          <p:cNvPr id="336" name="Google Shape;336;p30"/>
          <p:cNvPicPr/>
          <p:nvPr/>
        </p:nvPicPr>
        <p:blipFill>
          <a:blip r:embed="rId6">
            <a:alphaModFix/>
          </a:blip>
          <a:stretch/>
        </p:blipFill>
        <p:spPr bwMode="auto">
          <a:xfrm>
            <a:off x="4005481" y="716090"/>
            <a:ext cx="4952100" cy="3010242"/>
          </a:xfrm>
          <a:prstGeom prst="rect">
            <a:avLst/>
          </a:prstGeom>
          <a:noFill/>
          <a:ln>
            <a:noFill/>
          </a:ln>
        </p:spPr>
      </p:pic>
      <p:pic>
        <p:nvPicPr>
          <p:cNvPr id="337" name="Google Shape;337;p30"/>
          <p:cNvPicPr/>
          <p:nvPr/>
        </p:nvPicPr>
        <p:blipFill>
          <a:blip r:embed="rId7">
            <a:alphaModFix/>
          </a:blip>
          <a:stretch/>
        </p:blipFill>
        <p:spPr bwMode="auto">
          <a:xfrm>
            <a:off x="-1" y="692100"/>
            <a:ext cx="3234424" cy="2124991"/>
          </a:xfrm>
          <a:prstGeom prst="rect">
            <a:avLst/>
          </a:prstGeom>
          <a:noFill/>
          <a:ln>
            <a:noFill/>
          </a:ln>
        </p:spPr>
      </p:pic>
      <p:pic>
        <p:nvPicPr>
          <p:cNvPr id="338" name="Google Shape;338;p30"/>
          <p:cNvPicPr/>
          <p:nvPr/>
        </p:nvPicPr>
        <p:blipFill>
          <a:blip r:embed="rId8">
            <a:alphaModFix/>
          </a:blip>
          <a:stretch/>
        </p:blipFill>
        <p:spPr bwMode="auto">
          <a:xfrm rot="1204661">
            <a:off x="2424587" y="931636"/>
            <a:ext cx="1333773" cy="582296"/>
          </a:xfrm>
          <a:prstGeom prst="rect">
            <a:avLst/>
          </a:prstGeom>
          <a:noFill/>
          <a:ln>
            <a:noFill/>
          </a:ln>
        </p:spPr>
      </p:pic>
      <p:pic>
        <p:nvPicPr>
          <p:cNvPr id="339" name="Google Shape;339;p30"/>
          <p:cNvPicPr/>
          <p:nvPr/>
        </p:nvPicPr>
        <p:blipFill>
          <a:blip r:embed="rId9">
            <a:alphaModFix/>
          </a:blip>
          <a:stretch/>
        </p:blipFill>
        <p:spPr bwMode="auto">
          <a:xfrm rot="1413792">
            <a:off x="7962876" y="911400"/>
            <a:ext cx="905707" cy="674752"/>
          </a:xfrm>
          <a:prstGeom prst="rect">
            <a:avLst/>
          </a:prstGeom>
          <a:noFill/>
          <a:ln>
            <a:noFill/>
          </a:ln>
        </p:spPr>
      </p:pic>
      <p:pic>
        <p:nvPicPr>
          <p:cNvPr id="340" name="Google Shape;340;p30"/>
          <p:cNvPicPr/>
          <p:nvPr/>
        </p:nvPicPr>
        <p:blipFill>
          <a:blip r:embed="rId10">
            <a:alphaModFix/>
          </a:blip>
          <a:stretch/>
        </p:blipFill>
        <p:spPr bwMode="auto">
          <a:xfrm>
            <a:off x="4186751" y="3752730"/>
            <a:ext cx="4528919" cy="1390770"/>
          </a:xfrm>
          <a:prstGeom prst="rect">
            <a:avLst/>
          </a:prstGeom>
          <a:noFill/>
          <a:ln>
            <a:noFill/>
          </a:ln>
        </p:spPr>
      </p:pic>
      <p:pic>
        <p:nvPicPr>
          <p:cNvPr id="341" name="Google Shape;341;p30"/>
          <p:cNvPicPr/>
          <p:nvPr/>
        </p:nvPicPr>
        <p:blipFill>
          <a:blip r:embed="rId11">
            <a:alphaModFix/>
          </a:blip>
          <a:stretch/>
        </p:blipFill>
        <p:spPr bwMode="auto">
          <a:xfrm rot="1390288">
            <a:off x="8383799" y="4529935"/>
            <a:ext cx="685903" cy="433939"/>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346" name="Google Shape;346;p31"/>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adveses génératifs (GANs)</a:t>
            </a:r>
            <a:endParaRPr/>
          </a:p>
        </p:txBody>
      </p:sp>
      <p:pic>
        <p:nvPicPr>
          <p:cNvPr id="347" name="Google Shape;347;p31"/>
          <p:cNvPicPr/>
          <p:nvPr/>
        </p:nvPicPr>
        <p:blipFill>
          <a:blip r:embed="rId3">
            <a:alphaModFix/>
          </a:blip>
          <a:stretch/>
        </p:blipFill>
        <p:spPr bwMode="auto">
          <a:xfrm>
            <a:off x="0" y="0"/>
            <a:ext cx="8383800" cy="692100"/>
          </a:xfrm>
          <a:prstGeom prst="rect">
            <a:avLst/>
          </a:prstGeom>
          <a:noFill/>
          <a:ln>
            <a:noFill/>
          </a:ln>
        </p:spPr>
      </p:pic>
      <p:sp>
        <p:nvSpPr>
          <p:cNvPr id="348" name="Google Shape;348;p31"/>
          <p:cNvSpPr txBox="1"/>
          <p:nvPr/>
        </p:nvSpPr>
        <p:spPr bwMode="auto">
          <a:xfrm>
            <a:off x="193964" y="145995"/>
            <a:ext cx="783243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Et pour l’Education, qu’est que ça changera ?</a:t>
            </a:r>
            <a:endParaRPr/>
          </a:p>
        </p:txBody>
      </p:sp>
      <p:sp>
        <p:nvSpPr>
          <p:cNvPr id="349" name="Google Shape;349;p31"/>
          <p:cNvSpPr txBox="1"/>
          <p:nvPr/>
        </p:nvSpPr>
        <p:spPr bwMode="auto">
          <a:xfrm>
            <a:off x="2017486" y="1071153"/>
            <a:ext cx="6008914" cy="3754874"/>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1" i="0" u="sng" strike="noStrike" cap="none">
                <a:solidFill>
                  <a:srgbClr val="000000"/>
                </a:solidFill>
                <a:latin typeface="Arial"/>
                <a:ea typeface="Arial"/>
                <a:cs typeface="Arial"/>
              </a:rPr>
              <a:t>Individualiser: </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Trouver la bonne activité ou le bon cours au bon moment</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Adapter le niveau aux résultats de l’élève</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Suivre dans le détail la progression des apprenants</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Anticiper les besoins, les courbes de difficulté, l’ennui…</a:t>
            </a:r>
            <a:endParaRPr/>
          </a:p>
          <a:p>
            <a:pPr marL="0" marR="0" lvl="0" indent="0" algn="l">
              <a:lnSpc>
                <a:spcPct val="100000"/>
              </a:lnSpc>
              <a:spcBef>
                <a:spcPts val="0"/>
              </a:spcBef>
              <a:spcAft>
                <a:spcPts val="0"/>
              </a:spcAft>
              <a:buNone/>
              <a:defRPr/>
            </a:pPr>
            <a:endParaRPr sz="1400" b="1" i="0" u="sng"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1" i="0" u="sng" strike="noStrike" cap="none">
                <a:solidFill>
                  <a:srgbClr val="000000"/>
                </a:solidFill>
                <a:latin typeface="Arial"/>
                <a:ea typeface="Arial"/>
                <a:cs typeface="Arial"/>
              </a:rPr>
              <a:t>Orienter:</a:t>
            </a:r>
            <a:endParaRPr sz="1400" b="0" i="0" u="none" strike="noStrike" cap="none">
              <a:solidFill>
                <a:srgbClr val="000000"/>
              </a:solidFill>
              <a:latin typeface="Arial"/>
              <a:ea typeface="Arial"/>
              <a:cs typeface="Arial"/>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Clustering</a:t>
            </a:r>
            <a:endParaRPr sz="1400" b="0" i="0" u="none" strike="noStrike" cap="none">
              <a:solidFill>
                <a:srgbClr val="000000"/>
              </a:solidFill>
              <a:latin typeface="Arial"/>
              <a:ea typeface="Arial"/>
              <a:cs typeface="Arial"/>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Analyse de profil et prédiction</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Chat bot d’orientation</a:t>
            </a:r>
            <a:endParaRPr/>
          </a:p>
          <a:p>
            <a:pPr marL="0" marR="0" lvl="0" indent="0" algn="l">
              <a:lnSpc>
                <a:spcPct val="100000"/>
              </a:lnSpc>
              <a:spcBef>
                <a:spcPts val="0"/>
              </a:spcBef>
              <a:spcAft>
                <a:spcPts val="0"/>
              </a:spcAft>
              <a:buNone/>
              <a:defRPr/>
            </a:pPr>
            <a:endParaRPr sz="1400" b="1" i="0" u="sng"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1" i="0" u="sng" strike="noStrike" cap="none">
                <a:solidFill>
                  <a:srgbClr val="000000"/>
                </a:solidFill>
                <a:latin typeface="Arial"/>
                <a:ea typeface="Arial"/>
                <a:cs typeface="Arial"/>
              </a:rPr>
              <a:t>Evaluer:</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Récolte de données étudiants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Contrôle des performance et des progrès</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
        <p:nvSpPr>
          <p:cNvPr id="350" name="Google Shape;350;p31"/>
          <p:cNvSpPr txBox="1"/>
          <p:nvPr/>
        </p:nvSpPr>
        <p:spPr bwMode="auto">
          <a:xfrm>
            <a:off x="261256" y="835670"/>
            <a:ext cx="6783976" cy="52322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Adaptative learning, learning analytics, plus de données pour:</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pic>
        <p:nvPicPr>
          <p:cNvPr id="351" name="Google Shape;351;p31" descr="Portes, Choix, Choisir, Décision"/>
          <p:cNvPicPr/>
          <p:nvPr/>
        </p:nvPicPr>
        <p:blipFill>
          <a:blip r:embed="rId4">
            <a:alphaModFix/>
          </a:blip>
          <a:stretch/>
        </p:blipFill>
        <p:spPr bwMode="auto">
          <a:xfrm>
            <a:off x="0" y="2551783"/>
            <a:ext cx="1680573" cy="1083316"/>
          </a:xfrm>
          <a:prstGeom prst="rect">
            <a:avLst/>
          </a:prstGeom>
          <a:noFill/>
          <a:ln>
            <a:noFill/>
          </a:ln>
        </p:spPr>
      </p:pic>
      <p:pic>
        <p:nvPicPr>
          <p:cNvPr id="352" name="Google Shape;352;p31" descr="Escaliers, Silhouettes, De L'Homme"/>
          <p:cNvPicPr/>
          <p:nvPr/>
        </p:nvPicPr>
        <p:blipFill>
          <a:blip r:embed="rId5">
            <a:alphaModFix/>
          </a:blip>
          <a:stretch/>
        </p:blipFill>
        <p:spPr bwMode="auto">
          <a:xfrm>
            <a:off x="-2" y="1358890"/>
            <a:ext cx="1680575" cy="1192893"/>
          </a:xfrm>
          <a:prstGeom prst="rect">
            <a:avLst/>
          </a:prstGeom>
          <a:noFill/>
          <a:ln>
            <a:noFill/>
          </a:ln>
        </p:spPr>
      </p:pic>
      <p:pic>
        <p:nvPicPr>
          <p:cNvPr id="353" name="Google Shape;353;p31" descr="Critique, Commentaires, Cote, Humeur"/>
          <p:cNvPicPr/>
          <p:nvPr/>
        </p:nvPicPr>
        <p:blipFill>
          <a:blip r:embed="rId6">
            <a:alphaModFix/>
          </a:blip>
          <a:stretch/>
        </p:blipFill>
        <p:spPr bwMode="auto">
          <a:xfrm>
            <a:off x="0" y="3635099"/>
            <a:ext cx="1680573" cy="119614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58" name="Google Shape;358;p32"/>
          <p:cNvPicPr/>
          <p:nvPr/>
        </p:nvPicPr>
        <p:blipFill>
          <a:blip r:embed="rId3">
            <a:alphaModFix/>
          </a:blip>
          <a:stretch/>
        </p:blipFill>
        <p:spPr bwMode="auto">
          <a:xfrm>
            <a:off x="0" y="0"/>
            <a:ext cx="8383800" cy="692100"/>
          </a:xfrm>
          <a:prstGeom prst="rect">
            <a:avLst/>
          </a:prstGeom>
          <a:noFill/>
          <a:ln>
            <a:noFill/>
          </a:ln>
        </p:spPr>
      </p:pic>
      <p:sp>
        <p:nvSpPr>
          <p:cNvPr id="359" name="Google Shape;359;p32"/>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Pour aller plus loin entre enseignement et IA</a:t>
            </a:r>
            <a:endParaRPr/>
          </a:p>
        </p:txBody>
      </p:sp>
      <p:pic>
        <p:nvPicPr>
          <p:cNvPr id="360" name="Google Shape;360;p32" descr="Résultat de recherche d'images pour &quot;nuage mots&quot;"/>
          <p:cNvPicPr/>
          <p:nvPr/>
        </p:nvPicPr>
        <p:blipFill>
          <a:blip r:embed="rId4">
            <a:alphaModFix/>
          </a:blip>
          <a:stretch/>
        </p:blipFill>
        <p:spPr bwMode="auto">
          <a:xfrm>
            <a:off x="798945" y="849112"/>
            <a:ext cx="1837896" cy="1913084"/>
          </a:xfrm>
          <a:prstGeom prst="rect">
            <a:avLst/>
          </a:prstGeom>
          <a:noFill/>
          <a:ln>
            <a:noFill/>
          </a:ln>
        </p:spPr>
      </p:pic>
      <p:sp>
        <p:nvSpPr>
          <p:cNvPr id="361" name="Google Shape;361;p32"/>
          <p:cNvSpPr txBox="1"/>
          <p:nvPr/>
        </p:nvSpPr>
        <p:spPr bwMode="auto">
          <a:xfrm>
            <a:off x="1231830" y="2755169"/>
            <a:ext cx="1514763"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sémantique</a:t>
            </a:r>
            <a:endParaRPr/>
          </a:p>
        </p:txBody>
      </p:sp>
      <p:pic>
        <p:nvPicPr>
          <p:cNvPr id="362" name="Google Shape;362;p32"/>
          <p:cNvPicPr/>
          <p:nvPr/>
        </p:nvPicPr>
        <p:blipFill>
          <a:blip r:embed="rId5">
            <a:alphaModFix/>
          </a:blip>
          <a:stretch/>
        </p:blipFill>
        <p:spPr bwMode="auto">
          <a:xfrm>
            <a:off x="7325662" y="1332383"/>
            <a:ext cx="1482436" cy="1837603"/>
          </a:xfrm>
          <a:prstGeom prst="rect">
            <a:avLst/>
          </a:prstGeom>
          <a:noFill/>
          <a:ln>
            <a:noFill/>
          </a:ln>
        </p:spPr>
      </p:pic>
      <p:sp>
        <p:nvSpPr>
          <p:cNvPr id="363" name="Google Shape;363;p32"/>
          <p:cNvSpPr txBox="1"/>
          <p:nvPr/>
        </p:nvSpPr>
        <p:spPr bwMode="auto">
          <a:xfrm>
            <a:off x="7419297" y="3283270"/>
            <a:ext cx="1514763"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philosophie</a:t>
            </a:r>
            <a:endParaRPr/>
          </a:p>
        </p:txBody>
      </p:sp>
      <p:pic>
        <p:nvPicPr>
          <p:cNvPr id="364" name="Google Shape;364;p32" descr="Image associée"/>
          <p:cNvPicPr/>
          <p:nvPr/>
        </p:nvPicPr>
        <p:blipFill>
          <a:blip r:embed="rId6">
            <a:alphaModFix/>
          </a:blip>
          <a:stretch/>
        </p:blipFill>
        <p:spPr bwMode="auto">
          <a:xfrm>
            <a:off x="1002983" y="3164548"/>
            <a:ext cx="2619375" cy="1743076"/>
          </a:xfrm>
          <a:prstGeom prst="rect">
            <a:avLst/>
          </a:prstGeom>
          <a:noFill/>
          <a:ln>
            <a:noFill/>
          </a:ln>
        </p:spPr>
      </p:pic>
      <p:sp>
        <p:nvSpPr>
          <p:cNvPr id="365" name="Google Shape;365;p32"/>
          <p:cNvSpPr txBox="1"/>
          <p:nvPr/>
        </p:nvSpPr>
        <p:spPr bwMode="auto">
          <a:xfrm>
            <a:off x="1574801" y="4855337"/>
            <a:ext cx="1768763"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Mathématiques</a:t>
            </a:r>
            <a:endParaRPr/>
          </a:p>
        </p:txBody>
      </p:sp>
      <p:pic>
        <p:nvPicPr>
          <p:cNvPr id="366" name="Google Shape;366;p32" descr="Résultat de recherche d'images pour &quot;art intelligence artificielle&quot;"/>
          <p:cNvPicPr/>
          <p:nvPr/>
        </p:nvPicPr>
        <p:blipFill>
          <a:blip r:embed="rId7">
            <a:alphaModFix/>
          </a:blip>
          <a:stretch/>
        </p:blipFill>
        <p:spPr bwMode="auto">
          <a:xfrm>
            <a:off x="3443165" y="787221"/>
            <a:ext cx="3507658" cy="1463964"/>
          </a:xfrm>
          <a:prstGeom prst="rect">
            <a:avLst/>
          </a:prstGeom>
          <a:noFill/>
          <a:ln>
            <a:noFill/>
          </a:ln>
        </p:spPr>
      </p:pic>
      <p:sp>
        <p:nvSpPr>
          <p:cNvPr id="367" name="Google Shape;367;p32"/>
          <p:cNvSpPr txBox="1"/>
          <p:nvPr/>
        </p:nvSpPr>
        <p:spPr bwMode="auto">
          <a:xfrm>
            <a:off x="4371108" y="2730067"/>
            <a:ext cx="708891"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art</a:t>
            </a:r>
            <a:endParaRPr/>
          </a:p>
        </p:txBody>
      </p:sp>
      <p:pic>
        <p:nvPicPr>
          <p:cNvPr id="368" name="Google Shape;368;p32" descr="https://www.hrmagazine.co.uk/article-images/158014/Micro_learning.jpg?width=400&amp;height=267&amp;scale=canvas"/>
          <p:cNvPicPr/>
          <p:nvPr/>
        </p:nvPicPr>
        <p:blipFill>
          <a:blip r:embed="rId8">
            <a:alphaModFix/>
          </a:blip>
          <a:stretch/>
        </p:blipFill>
        <p:spPr bwMode="auto">
          <a:xfrm>
            <a:off x="4340320" y="2730067"/>
            <a:ext cx="2579715" cy="1721960"/>
          </a:xfrm>
          <a:prstGeom prst="rect">
            <a:avLst/>
          </a:prstGeom>
          <a:noFill/>
          <a:ln>
            <a:noFill/>
          </a:ln>
        </p:spPr>
      </p:pic>
      <p:sp>
        <p:nvSpPr>
          <p:cNvPr id="369" name="Google Shape;369;p32"/>
          <p:cNvSpPr txBox="1"/>
          <p:nvPr/>
        </p:nvSpPr>
        <p:spPr bwMode="auto">
          <a:xfrm>
            <a:off x="4442965" y="4452027"/>
            <a:ext cx="2374423"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pédagogie et didactique</a:t>
            </a:r>
            <a:endParaRPr/>
          </a:p>
        </p:txBody>
      </p:sp>
      <p:sp>
        <p:nvSpPr>
          <p:cNvPr id="370" name="Google Shape;370;p32"/>
          <p:cNvSpPr txBox="1"/>
          <p:nvPr/>
        </p:nvSpPr>
        <p:spPr bwMode="auto">
          <a:xfrm>
            <a:off x="4995648" y="2268401"/>
            <a:ext cx="712425"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art</a:t>
            </a:r>
            <a:endParaRPr/>
          </a:p>
        </p:txBody>
      </p:sp>
      <p:sp>
        <p:nvSpPr>
          <p:cNvPr id="371" name="Google Shape;371;p32"/>
          <p:cNvSpPr txBox="1"/>
          <p:nvPr/>
        </p:nvSpPr>
        <p:spPr bwMode="auto">
          <a:xfrm>
            <a:off x="7293335" y="3882197"/>
            <a:ext cx="1514763" cy="95410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médecine</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justice</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En sécurité</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376" name="Google Shape;376;p33"/>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adveses génératifs (GANs)</a:t>
            </a:r>
            <a:endParaRPr/>
          </a:p>
        </p:txBody>
      </p:sp>
      <p:pic>
        <p:nvPicPr>
          <p:cNvPr id="377" name="Google Shape;377;p33"/>
          <p:cNvPicPr/>
          <p:nvPr/>
        </p:nvPicPr>
        <p:blipFill>
          <a:blip r:embed="rId3">
            <a:alphaModFix/>
          </a:blip>
          <a:stretch/>
        </p:blipFill>
        <p:spPr bwMode="auto">
          <a:xfrm>
            <a:off x="0" y="283182"/>
            <a:ext cx="3629891" cy="5133964"/>
          </a:xfrm>
          <a:prstGeom prst="rect">
            <a:avLst/>
          </a:prstGeom>
          <a:noFill/>
          <a:ln>
            <a:noFill/>
          </a:ln>
        </p:spPr>
      </p:pic>
      <p:pic>
        <p:nvPicPr>
          <p:cNvPr id="378" name="Google Shape;378;p33"/>
          <p:cNvPicPr/>
          <p:nvPr/>
        </p:nvPicPr>
        <p:blipFill>
          <a:blip r:embed="rId4">
            <a:alphaModFix/>
          </a:blip>
          <a:stretch/>
        </p:blipFill>
        <p:spPr bwMode="auto">
          <a:xfrm>
            <a:off x="0" y="0"/>
            <a:ext cx="8383800" cy="692100"/>
          </a:xfrm>
          <a:prstGeom prst="rect">
            <a:avLst/>
          </a:prstGeom>
          <a:noFill/>
          <a:ln>
            <a:noFill/>
          </a:ln>
        </p:spPr>
      </p:pic>
      <p:sp>
        <p:nvSpPr>
          <p:cNvPr id="379" name="Google Shape;379;p33"/>
          <p:cNvSpPr txBox="1"/>
          <p:nvPr/>
        </p:nvSpPr>
        <p:spPr bwMode="auto">
          <a:xfrm>
            <a:off x="120073" y="83127"/>
            <a:ext cx="783243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Algorithmes transparents, le cas ParcourSup</a:t>
            </a:r>
            <a:endParaRPr sz="2000" b="0" i="0" u="none" strike="noStrike" cap="none">
              <a:solidFill>
                <a:schemeClr val="lt1"/>
              </a:solidFill>
              <a:latin typeface="Arial"/>
              <a:ea typeface="Arial"/>
              <a:cs typeface="Arial"/>
            </a:endParaRPr>
          </a:p>
        </p:txBody>
      </p:sp>
      <p:pic>
        <p:nvPicPr>
          <p:cNvPr id="380" name="Google Shape;380;p33"/>
          <p:cNvPicPr/>
          <p:nvPr/>
        </p:nvPicPr>
        <p:blipFill>
          <a:blip r:embed="rId5">
            <a:alphaModFix/>
          </a:blip>
          <a:stretch/>
        </p:blipFill>
        <p:spPr bwMode="auto">
          <a:xfrm>
            <a:off x="3570470" y="1254991"/>
            <a:ext cx="5573530" cy="3888509"/>
          </a:xfrm>
          <a:prstGeom prst="rect">
            <a:avLst/>
          </a:prstGeom>
          <a:noFill/>
          <a:ln>
            <a:noFill/>
          </a:ln>
        </p:spPr>
      </p:pic>
      <p:sp>
        <p:nvSpPr>
          <p:cNvPr id="381" name="Google Shape;381;p33"/>
          <p:cNvSpPr txBox="1"/>
          <p:nvPr/>
        </p:nvSpPr>
        <p:spPr bwMode="auto">
          <a:xfrm>
            <a:off x="5172363" y="947214"/>
            <a:ext cx="3297382"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6" tooltip="http://../Documents/Cloud/CHEO&amp;IA/Conf%20IA/doc_presentation_algorithmes_parcoursup_2019.pdf"/>
              </a:rPr>
              <a:t>Description algorithme ParcourSup</a:t>
            </a: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386" name="Google Shape;386;p34"/>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adveses génératifs (GANs)</a:t>
            </a:r>
            <a:endParaRPr/>
          </a:p>
        </p:txBody>
      </p:sp>
      <p:pic>
        <p:nvPicPr>
          <p:cNvPr id="387" name="Google Shape;387;p34"/>
          <p:cNvPicPr/>
          <p:nvPr/>
        </p:nvPicPr>
        <p:blipFill>
          <a:blip r:embed="rId3">
            <a:alphaModFix/>
          </a:blip>
          <a:stretch/>
        </p:blipFill>
        <p:spPr bwMode="auto">
          <a:xfrm>
            <a:off x="0" y="0"/>
            <a:ext cx="8383800" cy="692100"/>
          </a:xfrm>
          <a:prstGeom prst="rect">
            <a:avLst/>
          </a:prstGeom>
          <a:noFill/>
          <a:ln>
            <a:noFill/>
          </a:ln>
        </p:spPr>
      </p:pic>
      <p:sp>
        <p:nvSpPr>
          <p:cNvPr id="388" name="Google Shape;388;p34"/>
          <p:cNvSpPr txBox="1"/>
          <p:nvPr/>
        </p:nvSpPr>
        <p:spPr bwMode="auto">
          <a:xfrm>
            <a:off x="120073" y="83127"/>
            <a:ext cx="783243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biais de l’intelligence artificielle</a:t>
            </a:r>
            <a:endParaRPr/>
          </a:p>
        </p:txBody>
      </p:sp>
      <p:sp>
        <p:nvSpPr>
          <p:cNvPr id="389" name="Google Shape;389;p34"/>
          <p:cNvSpPr txBox="1"/>
          <p:nvPr/>
        </p:nvSpPr>
        <p:spPr bwMode="auto">
          <a:xfrm>
            <a:off x="120073" y="848854"/>
            <a:ext cx="8632041" cy="2246769"/>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Les algorithmes et les intelligences artificielles risquent-ils d’être sexiste ou raciste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75% des étudiants en informatique sont des hommes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1 informaticien sur 3 est une femme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2/3 des chercheurs sont des hommes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1 stratup sur 10 est gérée par une femme</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10 % de femmes travaillent en IA chez  </a:t>
            </a:r>
            <a:r>
              <a:rPr lang="fr-FR" sz="1400" b="0" i="0" u="sng" strike="noStrike" cap="none">
                <a:solidFill>
                  <a:srgbClr val="000000"/>
                </a:solidFill>
                <a:latin typeface="Arial"/>
                <a:ea typeface="Arial"/>
                <a:cs typeface="Arial"/>
                <a:hlinkClick r:id="rId4" tooltip="https://www.forbes.fr/politique/decret-anti-immigration-les-geants-de-la-tech-prennent-la-plume/"/>
              </a:rPr>
              <a:t>Google</a:t>
            </a:r>
            <a:r>
              <a:rPr lang="fr-FR" sz="1400" b="0" i="0" u="none" strike="noStrike" cap="none">
                <a:solidFill>
                  <a:srgbClr val="000000"/>
                </a:solidFill>
                <a:latin typeface="Arial"/>
                <a:ea typeface="Arial"/>
                <a:cs typeface="Arial"/>
              </a:rPr>
              <a:t> et 15 % chez </a:t>
            </a:r>
            <a:r>
              <a:rPr lang="fr-FR" sz="1400" b="0" i="0" u="sng" strike="noStrike" cap="none">
                <a:solidFill>
                  <a:srgbClr val="000000"/>
                </a:solidFill>
                <a:latin typeface="Arial"/>
                <a:ea typeface="Arial"/>
                <a:cs typeface="Arial"/>
                <a:hlinkClick r:id="rId5" tooltip="https://www.forbes.fr/technologie/facebook-sheryl-sandberg-sinsurge-contre-la-decret-anti-immigration-de-trump/"/>
              </a:rPr>
              <a:t>Facebook</a:t>
            </a:r>
            <a:endParaRPr sz="1400" b="0" i="0" u="none" strike="noStrike" cap="none">
              <a:solidFill>
                <a:srgbClr val="000000"/>
              </a:solidFill>
              <a:latin typeface="Arial"/>
              <a:ea typeface="Arial"/>
              <a:cs typeface="Arial"/>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Si chez Google 1% des employés se définissent comme noirs et 3% hispaniques</a:t>
            </a:r>
            <a:endParaRPr/>
          </a:p>
          <a:p>
            <a:pPr marL="285750" marR="0" lvl="0" indent="-19685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390" name="Google Shape;390;p34"/>
          <p:cNvSpPr txBox="1"/>
          <p:nvPr/>
        </p:nvSpPr>
        <p:spPr bwMode="auto">
          <a:xfrm>
            <a:off x="6836096" y="1431913"/>
            <a:ext cx="2232825" cy="2246769"/>
          </a:xfrm>
          <a:prstGeom prst="rect">
            <a:avLst/>
          </a:prstGeom>
          <a:noFill/>
          <a:ln w="19050" cap="flat" cmpd="sng">
            <a:solidFill>
              <a:srgbClr val="26CFCF"/>
            </a:solidFill>
            <a:prstDash val="solid"/>
            <a:round/>
            <a:headEnd type="none" w="sm" len="sm"/>
            <a:tailEnd type="none" w="sm" len="sm"/>
          </a:ln>
        </p:spPr>
        <p:txBody>
          <a:bodyPr spcFirstLastPara="1" wrap="square" lIns="91425" tIns="45700" rIns="91425" bIns="45700" anchor="t" anchorCtr="0">
            <a:spAutoFit/>
          </a:bodyPr>
          <a:lstStyle/>
          <a:p>
            <a:pPr marL="0" marR="0" lvl="0" indent="0" algn="ctr">
              <a:lnSpc>
                <a:spcPct val="100000"/>
              </a:lnSpc>
              <a:spcBef>
                <a:spcPts val="0"/>
              </a:spcBef>
              <a:spcAft>
                <a:spcPts val="0"/>
              </a:spcAft>
              <a:buNone/>
              <a:defRPr/>
            </a:pPr>
            <a:r>
              <a:rPr lang="fr-FR" sz="1400" b="0" i="0" u="none" strike="noStrike" cap="none">
                <a:solidFill>
                  <a:srgbClr val="000000"/>
                </a:solidFill>
                <a:latin typeface="Fira Sans"/>
                <a:ea typeface="Fira Sans"/>
                <a:cs typeface="Fira Sans"/>
              </a:rPr>
              <a:t>« Lorsqu’ Apple a mis au point son application Santé, personne ne s’est posé la question de savoir si les règles d’une femme pouvaient influencer son état de forme. Car oui, le programmateur était un homme. »</a:t>
            </a:r>
            <a:endParaRPr sz="1400" b="0" i="0" u="none" strike="noStrike" cap="none">
              <a:solidFill>
                <a:srgbClr val="000000"/>
              </a:solidFill>
              <a:latin typeface="Arial"/>
              <a:ea typeface="Arial"/>
              <a:cs typeface="Arial"/>
            </a:endParaRPr>
          </a:p>
        </p:txBody>
      </p:sp>
      <p:sp>
        <p:nvSpPr>
          <p:cNvPr id="391" name="Google Shape;391;p34"/>
          <p:cNvSpPr txBox="1"/>
          <p:nvPr/>
        </p:nvSpPr>
        <p:spPr bwMode="auto">
          <a:xfrm>
            <a:off x="318523" y="3090995"/>
            <a:ext cx="6050082" cy="738664"/>
          </a:xfrm>
          <a:prstGeom prst="rect">
            <a:avLst/>
          </a:prstGeom>
          <a:noFill/>
          <a:ln w="19050" cap="flat" cmpd="sng">
            <a:solidFill>
              <a:srgbClr val="26CFCF"/>
            </a:solidFill>
            <a:prstDash val="solid"/>
            <a:round/>
            <a:headEnd type="none" w="sm" len="sm"/>
            <a:tailEnd type="none" w="sm" len="sm"/>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Le Jeudi 20 février 2020, Google a annoncé que son IA de traitement des photos « IA Cloud Vision » ne désignera plus les gens comme « femme » ou « homme ». »</a:t>
            </a:r>
            <a:endParaRPr/>
          </a:p>
        </p:txBody>
      </p:sp>
      <p:sp>
        <p:nvSpPr>
          <p:cNvPr id="392" name="Google Shape;392;p34"/>
          <p:cNvSpPr txBox="1"/>
          <p:nvPr/>
        </p:nvSpPr>
        <p:spPr bwMode="auto">
          <a:xfrm>
            <a:off x="0" y="4126273"/>
            <a:ext cx="9074331" cy="523220"/>
          </a:xfrm>
          <a:prstGeom prst="rect">
            <a:avLst/>
          </a:prstGeom>
          <a:noFill/>
          <a:ln>
            <a:noFill/>
          </a:ln>
        </p:spPr>
        <p:txBody>
          <a:bodyPr spcFirstLastPara="1" wrap="square" lIns="91425" tIns="45700" rIns="91425" bIns="45700" anchor="t" anchorCtr="0">
            <a:spAutoFit/>
          </a:bodyPr>
          <a:lstStyle/>
          <a:p>
            <a:pPr marL="0" marR="0" lvl="0" indent="0" algn="ctr">
              <a:lnSpc>
                <a:spcPct val="100000"/>
              </a:lnSpc>
              <a:spcBef>
                <a:spcPts val="0"/>
              </a:spcBef>
              <a:spcAft>
                <a:spcPts val="0"/>
              </a:spcAft>
              <a:buNone/>
              <a:defRPr/>
            </a:pPr>
            <a:r>
              <a:rPr lang="fr-FR" sz="1400" b="0" i="1" u="none" strike="noStrike" cap="none">
                <a:solidFill>
                  <a:srgbClr val="26CFCF"/>
                </a:solidFill>
                <a:latin typeface="Arial"/>
                <a:ea typeface="Arial"/>
                <a:cs typeface="Arial"/>
              </a:rPr>
              <a:t>« Beaucoup de gens nous disent que cela montre que l’IA a des préjugés. Mais non, cela montre que nous avons des préjugés, et que l’IA les apprend. »</a:t>
            </a:r>
            <a:r>
              <a:rPr lang="fr-FR" sz="1400" b="0" i="0" u="none" strike="noStrike" cap="none">
                <a:solidFill>
                  <a:srgbClr val="26CFCF"/>
                </a:solidFill>
                <a:latin typeface="Arial"/>
                <a:ea typeface="Arial"/>
                <a:cs typeface="Arial"/>
              </a:rPr>
              <a:t> </a:t>
            </a:r>
            <a:r>
              <a:rPr lang="fr-FR" sz="1400" b="0" i="0" u="none" strike="noStrike" cap="none">
                <a:solidFill>
                  <a:schemeClr val="dk1"/>
                </a:solidFill>
                <a:latin typeface="Arial"/>
                <a:ea typeface="Arial"/>
                <a:cs typeface="Arial"/>
              </a:rPr>
              <a:t>Joanna Bryson</a:t>
            </a:r>
            <a:endParaRPr sz="1400" b="0" i="0" u="none" strike="noStrike" cap="none">
              <a:solidFill>
                <a:schemeClr val="dk1"/>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397" name="Google Shape;397;p35"/>
          <p:cNvPicPr/>
          <p:nvPr/>
        </p:nvPicPr>
        <p:blipFill>
          <a:blip r:embed="rId3">
            <a:alphaModFix/>
          </a:blip>
          <a:stretch/>
        </p:blipFill>
        <p:spPr bwMode="auto">
          <a:xfrm>
            <a:off x="0" y="0"/>
            <a:ext cx="8383800" cy="692100"/>
          </a:xfrm>
          <a:prstGeom prst="rect">
            <a:avLst/>
          </a:prstGeom>
          <a:noFill/>
          <a:ln>
            <a:noFill/>
          </a:ln>
        </p:spPr>
      </p:pic>
      <p:sp>
        <p:nvSpPr>
          <p:cNvPr id="398" name="Google Shape;398;p35"/>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Des données qui reflètent notre société</a:t>
            </a:r>
            <a:endParaRPr/>
          </a:p>
        </p:txBody>
      </p:sp>
      <p:sp>
        <p:nvSpPr>
          <p:cNvPr id="399" name="Google Shape;399;p35"/>
          <p:cNvSpPr txBox="1"/>
          <p:nvPr/>
        </p:nvSpPr>
        <p:spPr bwMode="auto">
          <a:xfrm>
            <a:off x="1" y="692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pic>
        <p:nvPicPr>
          <p:cNvPr id="400" name="Google Shape;400;p35"/>
          <p:cNvPicPr/>
          <p:nvPr/>
        </p:nvPicPr>
        <p:blipFill>
          <a:blip r:embed="rId4">
            <a:alphaModFix/>
          </a:blip>
          <a:stretch/>
        </p:blipFill>
        <p:spPr bwMode="auto">
          <a:xfrm>
            <a:off x="801191" y="1061197"/>
            <a:ext cx="4179702" cy="3392222"/>
          </a:xfrm>
          <a:prstGeom prst="rect">
            <a:avLst/>
          </a:prstGeom>
          <a:noFill/>
          <a:ln>
            <a:noFill/>
          </a:ln>
        </p:spPr>
      </p:pic>
      <p:pic>
        <p:nvPicPr>
          <p:cNvPr id="401" name="Google Shape;401;p35"/>
          <p:cNvPicPr/>
          <p:nvPr/>
        </p:nvPicPr>
        <p:blipFill>
          <a:blip r:embed="rId5">
            <a:alphaModFix/>
          </a:blip>
          <a:stretch/>
        </p:blipFill>
        <p:spPr bwMode="auto">
          <a:xfrm>
            <a:off x="5233921" y="1061197"/>
            <a:ext cx="3350566" cy="3729758"/>
          </a:xfrm>
          <a:prstGeom prst="rect">
            <a:avLst/>
          </a:prstGeom>
          <a:noFill/>
          <a:ln>
            <a:noFill/>
          </a:ln>
        </p:spPr>
      </p:pic>
      <p:sp>
        <p:nvSpPr>
          <p:cNvPr id="402" name="Google Shape;402;p35"/>
          <p:cNvSpPr txBox="1"/>
          <p:nvPr/>
        </p:nvSpPr>
        <p:spPr bwMode="auto">
          <a:xfrm>
            <a:off x="1541417" y="4790955"/>
            <a:ext cx="3030583"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6" tooltip="https://www.womeninai.co/"/>
              </a:rPr>
              <a:t>Crédits: https://www.womeninai.co/</a:t>
            </a: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07" name="Google Shape;407;p36"/>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adveses génératifs (GANs)</a:t>
            </a:r>
            <a:endParaRPr/>
          </a:p>
        </p:txBody>
      </p:sp>
      <p:pic>
        <p:nvPicPr>
          <p:cNvPr id="408" name="Google Shape;408;p36"/>
          <p:cNvPicPr/>
          <p:nvPr/>
        </p:nvPicPr>
        <p:blipFill>
          <a:blip r:embed="rId3">
            <a:alphaModFix/>
          </a:blip>
          <a:stretch/>
        </p:blipFill>
        <p:spPr bwMode="auto">
          <a:xfrm>
            <a:off x="0" y="0"/>
            <a:ext cx="8383800" cy="692100"/>
          </a:xfrm>
          <a:prstGeom prst="rect">
            <a:avLst/>
          </a:prstGeom>
          <a:noFill/>
          <a:ln>
            <a:noFill/>
          </a:ln>
        </p:spPr>
      </p:pic>
      <p:sp>
        <p:nvSpPr>
          <p:cNvPr id="409" name="Google Shape;409;p36"/>
          <p:cNvSpPr txBox="1"/>
          <p:nvPr/>
        </p:nvSpPr>
        <p:spPr bwMode="auto">
          <a:xfrm>
            <a:off x="120073" y="83127"/>
            <a:ext cx="783243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Et qui contribuent à la renforcer</a:t>
            </a:r>
            <a:endParaRPr/>
          </a:p>
        </p:txBody>
      </p:sp>
      <p:pic>
        <p:nvPicPr>
          <p:cNvPr id="410" name="Google Shape;410;p36"/>
          <p:cNvPicPr/>
          <p:nvPr/>
        </p:nvPicPr>
        <p:blipFill>
          <a:blip r:embed="rId4">
            <a:alphaModFix/>
          </a:blip>
          <a:stretch/>
        </p:blipFill>
        <p:spPr bwMode="auto">
          <a:xfrm>
            <a:off x="1737861" y="772782"/>
            <a:ext cx="7883069" cy="4451400"/>
          </a:xfrm>
          <a:prstGeom prst="rect">
            <a:avLst/>
          </a:prstGeom>
          <a:noFill/>
          <a:ln>
            <a:noFill/>
          </a:ln>
        </p:spPr>
      </p:pic>
      <p:pic>
        <p:nvPicPr>
          <p:cNvPr id="411" name="Google Shape;411;p36"/>
          <p:cNvPicPr/>
          <p:nvPr/>
        </p:nvPicPr>
        <p:blipFill>
          <a:blip r:embed="rId5">
            <a:alphaModFix/>
          </a:blip>
          <a:stretch/>
        </p:blipFill>
        <p:spPr bwMode="auto">
          <a:xfrm>
            <a:off x="-24721" y="2294964"/>
            <a:ext cx="5174206" cy="2929218"/>
          </a:xfrm>
          <a:prstGeom prst="rect">
            <a:avLst/>
          </a:prstGeom>
          <a:noFill/>
          <a:ln>
            <a:noFill/>
          </a:ln>
        </p:spPr>
      </p:pic>
      <p:sp>
        <p:nvSpPr>
          <p:cNvPr id="412" name="Google Shape;412;p36"/>
          <p:cNvSpPr txBox="1"/>
          <p:nvPr/>
        </p:nvSpPr>
        <p:spPr bwMode="auto">
          <a:xfrm rot="5400000">
            <a:off x="-632625" y="1271136"/>
            <a:ext cx="164754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000" b="0" i="0" u="none" strike="noStrike" cap="none">
                <a:solidFill>
                  <a:srgbClr val="000000"/>
                </a:solidFill>
                <a:latin typeface="Arial"/>
                <a:ea typeface="Arial"/>
                <a:cs typeface="Arial"/>
              </a:rPr>
              <a:t>Crédits: https://www.womeninai.co</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417" name="Google Shape;417;p37"/>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Les réseaux adveses génératifs (GANs)</a:t>
            </a:r>
            <a:endParaRPr/>
          </a:p>
        </p:txBody>
      </p:sp>
      <p:pic>
        <p:nvPicPr>
          <p:cNvPr id="418" name="Google Shape;418;p37"/>
          <p:cNvPicPr/>
          <p:nvPr/>
        </p:nvPicPr>
        <p:blipFill>
          <a:blip r:embed="rId3">
            <a:alphaModFix/>
          </a:blip>
          <a:stretch/>
        </p:blipFill>
        <p:spPr bwMode="auto">
          <a:xfrm>
            <a:off x="0" y="0"/>
            <a:ext cx="8383800" cy="692100"/>
          </a:xfrm>
          <a:prstGeom prst="rect">
            <a:avLst/>
          </a:prstGeom>
          <a:noFill/>
          <a:ln>
            <a:noFill/>
          </a:ln>
        </p:spPr>
      </p:pic>
      <p:sp>
        <p:nvSpPr>
          <p:cNvPr id="419" name="Google Shape;419;p37"/>
          <p:cNvSpPr txBox="1"/>
          <p:nvPr/>
        </p:nvSpPr>
        <p:spPr bwMode="auto">
          <a:xfrm>
            <a:off x="120073" y="83127"/>
            <a:ext cx="7832436"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Miroir déformant, ou loupe grossissante ?</a:t>
            </a:r>
            <a:endParaRPr/>
          </a:p>
        </p:txBody>
      </p:sp>
      <p:sp>
        <p:nvSpPr>
          <p:cNvPr id="420" name="Google Shape;420;p37"/>
          <p:cNvSpPr txBox="1"/>
          <p:nvPr/>
        </p:nvSpPr>
        <p:spPr bwMode="auto">
          <a:xfrm>
            <a:off x="193963" y="1306991"/>
            <a:ext cx="8293725" cy="1600438"/>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1" i="0" u="none" strike="noStrike" cap="none">
                <a:solidFill>
                  <a:srgbClr val="000000"/>
                </a:solidFill>
                <a:latin typeface="Arial"/>
                <a:ea typeface="Arial"/>
                <a:cs typeface="Arial"/>
              </a:rPr>
              <a:t>Des boucles de rétroaction:</a:t>
            </a:r>
            <a:endParaRPr/>
          </a:p>
          <a:p>
            <a:pPr marL="0" marR="0" lvl="0" indent="0" algn="l">
              <a:lnSpc>
                <a:spcPct val="100000"/>
              </a:lnSpc>
              <a:spcBef>
                <a:spcPts val="0"/>
              </a:spcBef>
              <a:spcAft>
                <a:spcPts val="0"/>
              </a:spcAft>
              <a:buNone/>
              <a:defRPr/>
            </a:pPr>
            <a:r>
              <a:rPr lang="fr-FR" sz="1400" b="0" i="1" u="none" strike="noStrike" cap="none">
                <a:solidFill>
                  <a:srgbClr val="26CFCF"/>
                </a:solidFill>
                <a:latin typeface="Arial"/>
                <a:ea typeface="Arial"/>
                <a:cs typeface="Arial"/>
              </a:rPr>
              <a:t>« Prenez l’exemple d’une demande de prêt. [Pour le banquier], c’est une tâche relativement répétitive : à partir des données d’une personne, on décide de lui accorder le prêt ou pas. Par nature, un humain va avoir des biais et accorder ces prêts de façon injuste. On pourrait penser que l’algorithme serait beaucoup plus juste. Mais ce n’est pas si simple. Si on utilise le machine learning, alors on se base sur des données créées par les humains pendant dix ans, et l’algorithme va reproduire les préjugés que ces humains ont exprimés. »</a:t>
            </a:r>
            <a:r>
              <a:rPr lang="fr-FR" sz="1400" b="0" i="0" u="none" strike="noStrike" cap="none">
                <a:solidFill>
                  <a:srgbClr val="26CFCF"/>
                </a:solidFill>
                <a:latin typeface="Arial"/>
                <a:ea typeface="Arial"/>
                <a:cs typeface="Arial"/>
              </a:rPr>
              <a:t> </a:t>
            </a:r>
            <a:r>
              <a:rPr lang="fr-FR" sz="1400" b="0" i="0" u="none" strike="noStrike" cap="none">
                <a:solidFill>
                  <a:srgbClr val="383F4E"/>
                </a:solidFill>
                <a:latin typeface="Arial"/>
                <a:ea typeface="Arial"/>
                <a:cs typeface="Arial"/>
              </a:rPr>
              <a:t>Serge Abiteboul</a:t>
            </a:r>
            <a:endParaRPr sz="1400" b="0" i="0" u="none" strike="noStrike" cap="none">
              <a:solidFill>
                <a:srgbClr val="000000"/>
              </a:solidFill>
              <a:latin typeface="Arial"/>
              <a:ea typeface="Arial"/>
              <a:cs typeface="Arial"/>
            </a:endParaRPr>
          </a:p>
        </p:txBody>
      </p:sp>
      <p:sp>
        <p:nvSpPr>
          <p:cNvPr id="421" name="Google Shape;421;p37"/>
          <p:cNvSpPr txBox="1"/>
          <p:nvPr/>
        </p:nvSpPr>
        <p:spPr bwMode="auto">
          <a:xfrm>
            <a:off x="193965" y="766354"/>
            <a:ext cx="5981312" cy="52322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Qu’obtient-on si nous entraînons les algorithmes avec des données d’un monde profondément inégalitaire ?</a:t>
            </a:r>
            <a:endParaRPr/>
          </a:p>
        </p:txBody>
      </p:sp>
      <p:sp>
        <p:nvSpPr>
          <p:cNvPr id="422" name="Google Shape;422;p37"/>
          <p:cNvSpPr txBox="1"/>
          <p:nvPr/>
        </p:nvSpPr>
        <p:spPr bwMode="auto">
          <a:xfrm>
            <a:off x="-55417" y="2932851"/>
            <a:ext cx="9231086" cy="2031325"/>
          </a:xfrm>
          <a:prstGeom prst="rect">
            <a:avLst/>
          </a:prstGeom>
          <a:noFill/>
          <a:ln>
            <a:noFill/>
          </a:ln>
        </p:spPr>
        <p:txBody>
          <a:bodyPr spcFirstLastPara="1" wrap="square" lIns="91425" tIns="45700" rIns="91425" bIns="45700" anchor="t" anchorCtr="0">
            <a:spAutoFit/>
          </a:bodyPr>
          <a:lstStyle/>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De 2014 à 2018, Amazon a utilisé une IA pour trier ses CV qui affublait systématiquement de mauvaises notes les candidatures de femmes pour les métiers techniques, comme développeuse web. </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Principale raison: sur cette période, l’entreprise embauchait quasiment exclusivement des hommes.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En 2016 Tay de Microsoft devient sexiste, raciste, homophobe et négationniste en moins de 24H en se basant sur les données de ses commentaires Twitter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En 2016 une IA jury d’un concours de beauté a éliminé la plupart des candidats noirs.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COMPAS, servant à évaluer le risque de récidive des criminels, suspecté des bais envers les afro- américains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En 2019 aux USA pour le système d’attribution des couvertures santé présentant des biais racistes</a:t>
            </a:r>
            <a:endParaRPr/>
          </a:p>
          <a:p>
            <a:pPr marL="285750" marR="0" lvl="0" indent="-19685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423" name="Google Shape;423;p37"/>
          <p:cNvPicPr/>
          <p:nvPr/>
        </p:nvPicPr>
        <p:blipFill>
          <a:blip r:embed="rId4">
            <a:alphaModFix/>
          </a:blip>
          <a:stretch/>
        </p:blipFill>
        <p:spPr bwMode="auto">
          <a:xfrm>
            <a:off x="5966271" y="0"/>
            <a:ext cx="3366821" cy="1433836"/>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428" name="Google Shape;428;p38"/>
          <p:cNvPicPr/>
          <p:nvPr/>
        </p:nvPicPr>
        <p:blipFill>
          <a:blip r:embed="rId3">
            <a:alphaModFix/>
          </a:blip>
          <a:stretch/>
        </p:blipFill>
        <p:spPr bwMode="auto">
          <a:xfrm>
            <a:off x="0" y="0"/>
            <a:ext cx="8383800" cy="692100"/>
          </a:xfrm>
          <a:prstGeom prst="rect">
            <a:avLst/>
          </a:prstGeom>
          <a:noFill/>
          <a:ln>
            <a:noFill/>
          </a:ln>
        </p:spPr>
      </p:pic>
      <p:sp>
        <p:nvSpPr>
          <p:cNvPr id="429" name="Google Shape;429;p38"/>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L’IA fera disparaitre nos emplois…</a:t>
            </a:r>
            <a:endParaRPr/>
          </a:p>
        </p:txBody>
      </p:sp>
      <p:sp>
        <p:nvSpPr>
          <p:cNvPr id="430" name="Google Shape;430;p38"/>
          <p:cNvSpPr txBox="1"/>
          <p:nvPr/>
        </p:nvSpPr>
        <p:spPr bwMode="auto">
          <a:xfrm>
            <a:off x="1" y="692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pic>
        <p:nvPicPr>
          <p:cNvPr id="431" name="Google Shape;431;p38"/>
          <p:cNvPicPr/>
          <p:nvPr/>
        </p:nvPicPr>
        <p:blipFill>
          <a:blip r:embed="rId4">
            <a:alphaModFix/>
          </a:blip>
          <a:stretch/>
        </p:blipFill>
        <p:spPr bwMode="auto">
          <a:xfrm>
            <a:off x="14864" y="1028699"/>
            <a:ext cx="5512525" cy="2155417"/>
          </a:xfrm>
          <a:prstGeom prst="rect">
            <a:avLst/>
          </a:prstGeom>
          <a:noFill/>
          <a:ln>
            <a:noFill/>
          </a:ln>
        </p:spPr>
      </p:pic>
      <p:pic>
        <p:nvPicPr>
          <p:cNvPr id="432" name="Google Shape;432;p38"/>
          <p:cNvPicPr/>
          <p:nvPr/>
        </p:nvPicPr>
        <p:blipFill>
          <a:blip r:embed="rId5">
            <a:alphaModFix/>
          </a:blip>
          <a:stretch/>
        </p:blipFill>
        <p:spPr bwMode="auto">
          <a:xfrm>
            <a:off x="0" y="3538731"/>
            <a:ext cx="5512524" cy="1604769"/>
          </a:xfrm>
          <a:prstGeom prst="rect">
            <a:avLst/>
          </a:prstGeom>
          <a:noFill/>
          <a:ln>
            <a:noFill/>
          </a:ln>
        </p:spPr>
      </p:pic>
      <p:pic>
        <p:nvPicPr>
          <p:cNvPr id="433" name="Google Shape;433;p38"/>
          <p:cNvPicPr/>
          <p:nvPr/>
        </p:nvPicPr>
        <p:blipFill>
          <a:blip r:embed="rId6">
            <a:alphaModFix/>
          </a:blip>
          <a:stretch/>
        </p:blipFill>
        <p:spPr bwMode="auto">
          <a:xfrm>
            <a:off x="5527390" y="0"/>
            <a:ext cx="4459882" cy="5143500"/>
          </a:xfrm>
          <a:prstGeom prst="rect">
            <a:avLst/>
          </a:prstGeom>
          <a:noFill/>
          <a:ln>
            <a:noFill/>
          </a:ln>
        </p:spPr>
      </p:pic>
      <p:sp>
        <p:nvSpPr>
          <p:cNvPr id="434" name="Google Shape;434;p38"/>
          <p:cNvSpPr txBox="1"/>
          <p:nvPr/>
        </p:nvSpPr>
        <p:spPr bwMode="auto">
          <a:xfrm>
            <a:off x="69669" y="678806"/>
            <a:ext cx="5651861"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Mais lesquels ? 352 experts en IA interrogés par Oxford en 2016...</a:t>
            </a:r>
            <a:endParaRPr/>
          </a:p>
        </p:txBody>
      </p:sp>
      <p:sp>
        <p:nvSpPr>
          <p:cNvPr id="435" name="Google Shape;435;p38"/>
          <p:cNvSpPr txBox="1"/>
          <p:nvPr/>
        </p:nvSpPr>
        <p:spPr bwMode="auto">
          <a:xfrm>
            <a:off x="-124474" y="3184116"/>
            <a:ext cx="5846005"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…estiment ¼ des professions ont + de 90% chances d’être remplacées</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33"/>
                                        </p:tgtEl>
                                        <p:attrNameLst>
                                          <p:attrName>style.visibility</p:attrName>
                                        </p:attrNameLst>
                                      </p:cBhvr>
                                      <p:to>
                                        <p:strVal val="visible"/>
                                      </p:to>
                                    </p:set>
                                    <p:animEffect transition="in" filter="fade">
                                      <p:cBhvr>
                                        <p:cTn id="23" dur="1000"/>
                                        <p:tgtEl>
                                          <p:spTgt spid="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440" name="Google Shape;440;p39"/>
          <p:cNvPicPr/>
          <p:nvPr/>
        </p:nvPicPr>
        <p:blipFill>
          <a:blip r:embed="rId3">
            <a:alphaModFix/>
          </a:blip>
          <a:stretch/>
        </p:blipFill>
        <p:spPr bwMode="auto">
          <a:xfrm>
            <a:off x="0" y="0"/>
            <a:ext cx="8383800" cy="692100"/>
          </a:xfrm>
          <a:prstGeom prst="rect">
            <a:avLst/>
          </a:prstGeom>
          <a:noFill/>
          <a:ln>
            <a:noFill/>
          </a:ln>
        </p:spPr>
      </p:pic>
      <p:sp>
        <p:nvSpPr>
          <p:cNvPr id="441" name="Google Shape;441;p39"/>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 en transformant tous les domaines…</a:t>
            </a:r>
            <a:endParaRPr/>
          </a:p>
        </p:txBody>
      </p:sp>
      <p:grpSp>
        <p:nvGrpSpPr>
          <p:cNvPr id="442" name="Google Shape;442;p39"/>
          <p:cNvGrpSpPr/>
          <p:nvPr/>
        </p:nvGrpSpPr>
        <p:grpSpPr bwMode="auto">
          <a:xfrm>
            <a:off x="0" y="909814"/>
            <a:ext cx="4527176" cy="3799218"/>
            <a:chOff x="0" y="0"/>
            <a:chExt cx="4527176" cy="3799218"/>
          </a:xfrm>
        </p:grpSpPr>
        <p:sp>
          <p:nvSpPr>
            <p:cNvPr id="443" name="Google Shape;443;p39"/>
            <p:cNvSpPr/>
            <p:nvPr/>
          </p:nvSpPr>
          <p:spPr bwMode="auto">
            <a:xfrm>
              <a:off x="0" y="0"/>
              <a:ext cx="4527176" cy="1187255"/>
            </a:xfrm>
            <a:prstGeom prst="roundRect">
              <a:avLst>
                <a:gd name="adj" fmla="val 10000"/>
              </a:avLst>
            </a:prstGeom>
            <a:solidFill>
              <a:schemeClr val="accent5">
                <a:alpha val="8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44" name="Google Shape;444;p39"/>
            <p:cNvSpPr txBox="1"/>
            <p:nvPr/>
          </p:nvSpPr>
          <p:spPr bwMode="auto">
            <a:xfrm>
              <a:off x="1024160" y="0"/>
              <a:ext cx="3503015" cy="1187255"/>
            </a:xfrm>
            <a:prstGeom prst="rect">
              <a:avLst/>
            </a:prstGeom>
            <a:noFill/>
            <a:ln>
              <a:noFill/>
            </a:ln>
          </p:spPr>
          <p:txBody>
            <a:bodyPr spcFirstLastPara="1" wrap="square" lIns="64750" tIns="64750" rIns="64750" bIns="64750" anchor="t" anchorCtr="0">
              <a:noAutofit/>
            </a:bodyPr>
            <a:lstStyle/>
            <a:p>
              <a:pPr marL="0" marR="0" lvl="0" indent="0" algn="l">
                <a:lnSpc>
                  <a:spcPct val="90000"/>
                </a:lnSpc>
                <a:spcBef>
                  <a:spcPts val="0"/>
                </a:spcBef>
                <a:spcAft>
                  <a:spcPts val="0"/>
                </a:spcAft>
                <a:buClr>
                  <a:srgbClr val="000000"/>
                </a:buClr>
                <a:buSzPts val="1700"/>
                <a:buFont typeface="Arial"/>
                <a:buNone/>
                <a:defRPr/>
              </a:pPr>
              <a:r>
                <a:rPr lang="fr-FR" sz="1700" b="0" i="0" u="none" strike="noStrike" cap="none">
                  <a:solidFill>
                    <a:schemeClr val="lt1"/>
                  </a:solidFill>
                  <a:latin typeface="Arial"/>
                  <a:ea typeface="Arial"/>
                  <a:cs typeface="Arial"/>
                </a:rPr>
                <a:t>Secteur banque et assurance</a:t>
              </a:r>
              <a:endParaRPr/>
            </a:p>
            <a:p>
              <a:pPr marL="114300" marR="0" lvl="1" indent="-114300" algn="l">
                <a:lnSpc>
                  <a:spcPct val="90000"/>
                </a:lnSpc>
                <a:spcBef>
                  <a:spcPts val="5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Evaluation des données médicaux</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Evaluation des attributions de crédits</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Evaluation des risques clients</a:t>
              </a:r>
              <a:endParaRPr/>
            </a:p>
          </p:txBody>
        </p:sp>
        <p:sp>
          <p:nvSpPr>
            <p:cNvPr id="445" name="Google Shape;445;p39"/>
            <p:cNvSpPr/>
            <p:nvPr/>
          </p:nvSpPr>
          <p:spPr bwMode="auto">
            <a:xfrm>
              <a:off x="118725" y="118725"/>
              <a:ext cx="905435" cy="949804"/>
            </a:xfrm>
            <a:prstGeom prst="roundRect">
              <a:avLst>
                <a:gd name="adj" fmla="val 10000"/>
              </a:avLst>
            </a:prstGeom>
            <a:blipFill>
              <a:blip r:embed="rId4">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46" name="Google Shape;446;p39"/>
            <p:cNvSpPr/>
            <p:nvPr/>
          </p:nvSpPr>
          <p:spPr bwMode="auto">
            <a:xfrm>
              <a:off x="0" y="1305981"/>
              <a:ext cx="4527176" cy="1187255"/>
            </a:xfrm>
            <a:prstGeom prst="roundRect">
              <a:avLst>
                <a:gd name="adj" fmla="val 10000"/>
              </a:avLst>
            </a:prstGeom>
            <a:solidFill>
              <a:schemeClr val="accent5">
                <a:alpha val="6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47" name="Google Shape;447;p39"/>
            <p:cNvSpPr txBox="1"/>
            <p:nvPr/>
          </p:nvSpPr>
          <p:spPr bwMode="auto">
            <a:xfrm>
              <a:off x="1024160" y="1305981"/>
              <a:ext cx="3503015" cy="1187255"/>
            </a:xfrm>
            <a:prstGeom prst="rect">
              <a:avLst/>
            </a:prstGeom>
            <a:noFill/>
            <a:ln>
              <a:noFill/>
            </a:ln>
          </p:spPr>
          <p:txBody>
            <a:bodyPr spcFirstLastPara="1" wrap="square" lIns="64750" tIns="64750" rIns="64750" bIns="64750" anchor="t" anchorCtr="0">
              <a:noAutofit/>
            </a:bodyPr>
            <a:lstStyle/>
            <a:p>
              <a:pPr marL="0" marR="0" lvl="0" indent="0" algn="l">
                <a:lnSpc>
                  <a:spcPct val="90000"/>
                </a:lnSpc>
                <a:spcBef>
                  <a:spcPts val="0"/>
                </a:spcBef>
                <a:spcAft>
                  <a:spcPts val="0"/>
                </a:spcAft>
                <a:buClr>
                  <a:srgbClr val="000000"/>
                </a:buClr>
                <a:buSzPts val="1700"/>
                <a:buFont typeface="Arial"/>
                <a:buNone/>
                <a:defRPr/>
              </a:pPr>
              <a:r>
                <a:rPr lang="fr-FR" sz="1700" b="0" i="0" u="none" strike="noStrike" cap="none">
                  <a:solidFill>
                    <a:schemeClr val="lt1"/>
                  </a:solidFill>
                  <a:latin typeface="Arial"/>
                  <a:ea typeface="Arial"/>
                  <a:cs typeface="Arial"/>
                </a:rPr>
                <a:t>Finance</a:t>
              </a:r>
              <a:endParaRPr/>
            </a:p>
            <a:p>
              <a:pPr marL="114300" marR="0" lvl="1" indent="-114300" algn="l">
                <a:lnSpc>
                  <a:spcPct val="90000"/>
                </a:lnSpc>
                <a:spcBef>
                  <a:spcPts val="5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Gestion de placement financiers</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Portefeuille de15 000 Milliards $</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7% des actifs de la planète </a:t>
              </a:r>
              <a:endParaRPr/>
            </a:p>
          </p:txBody>
        </p:sp>
        <p:sp>
          <p:nvSpPr>
            <p:cNvPr id="448" name="Google Shape;448;p39"/>
            <p:cNvSpPr/>
            <p:nvPr/>
          </p:nvSpPr>
          <p:spPr bwMode="auto">
            <a:xfrm>
              <a:off x="118725" y="1424707"/>
              <a:ext cx="905435" cy="949804"/>
            </a:xfrm>
            <a:prstGeom prst="roundRect">
              <a:avLst>
                <a:gd name="adj" fmla="val 10000"/>
              </a:avLst>
            </a:prstGeom>
            <a:blipFill>
              <a:blip r:embed="rId5">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49" name="Google Shape;449;p39"/>
            <p:cNvSpPr/>
            <p:nvPr/>
          </p:nvSpPr>
          <p:spPr bwMode="auto">
            <a:xfrm>
              <a:off x="0" y="2611963"/>
              <a:ext cx="4527176" cy="1187255"/>
            </a:xfrm>
            <a:prstGeom prst="roundRect">
              <a:avLst>
                <a:gd name="adj" fmla="val 10000"/>
              </a:avLst>
            </a:prstGeom>
            <a:solidFill>
              <a:schemeClr val="accent5">
                <a:alpha val="4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50" name="Google Shape;450;p39"/>
            <p:cNvSpPr txBox="1"/>
            <p:nvPr/>
          </p:nvSpPr>
          <p:spPr bwMode="auto">
            <a:xfrm>
              <a:off x="1024160" y="2611963"/>
              <a:ext cx="3503015" cy="1187255"/>
            </a:xfrm>
            <a:prstGeom prst="rect">
              <a:avLst/>
            </a:prstGeom>
            <a:noFill/>
            <a:ln>
              <a:noFill/>
            </a:ln>
          </p:spPr>
          <p:txBody>
            <a:bodyPr spcFirstLastPara="1" wrap="square" lIns="64750" tIns="64750" rIns="64750" bIns="64750" anchor="t" anchorCtr="0">
              <a:noAutofit/>
            </a:bodyPr>
            <a:lstStyle/>
            <a:p>
              <a:pPr marL="0" marR="0" lvl="0" indent="0" algn="l">
                <a:lnSpc>
                  <a:spcPct val="90000"/>
                </a:lnSpc>
                <a:spcBef>
                  <a:spcPts val="0"/>
                </a:spcBef>
                <a:spcAft>
                  <a:spcPts val="0"/>
                </a:spcAft>
                <a:buClr>
                  <a:srgbClr val="000000"/>
                </a:buClr>
                <a:buSzPts val="1700"/>
                <a:buFont typeface="Arial"/>
                <a:buNone/>
                <a:defRPr/>
              </a:pPr>
              <a:r>
                <a:rPr lang="fr-FR" sz="1700" b="0" i="0" u="none" strike="noStrike" cap="none">
                  <a:solidFill>
                    <a:schemeClr val="lt1"/>
                  </a:solidFill>
                  <a:latin typeface="Arial"/>
                  <a:ea typeface="Arial"/>
                  <a:cs typeface="Arial"/>
                </a:rPr>
                <a:t>Medecine</a:t>
              </a:r>
              <a:endParaRPr sz="1700" b="0" i="0" u="none" strike="noStrike" cap="none">
                <a:solidFill>
                  <a:schemeClr val="lt1"/>
                </a:solidFill>
                <a:latin typeface="Arial"/>
                <a:ea typeface="Arial"/>
                <a:cs typeface="Arial"/>
              </a:endParaRPr>
            </a:p>
            <a:p>
              <a:pPr marL="114300" marR="0" lvl="1" indent="-114300" algn="l">
                <a:lnSpc>
                  <a:spcPct val="90000"/>
                </a:lnSpc>
                <a:spcBef>
                  <a:spcPts val="5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Reconnaissance d’image pour l’aide au diagnostic</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Medecine prédictive</a:t>
              </a:r>
              <a:endParaRPr/>
            </a:p>
            <a:p>
              <a:pPr marL="114300" marR="0" lvl="1" indent="-114300" algn="l">
                <a:lnSpc>
                  <a:spcPct val="90000"/>
                </a:lnSpc>
                <a:spcBef>
                  <a:spcPts val="195"/>
                </a:spcBef>
                <a:spcAft>
                  <a:spcPts val="0"/>
                </a:spcAft>
                <a:buClr>
                  <a:srgbClr val="000000"/>
                </a:buClr>
                <a:buSzPts val="1300"/>
                <a:buFont typeface="Arial"/>
                <a:buChar char="•"/>
                <a:defRPr/>
              </a:pPr>
              <a:r>
                <a:rPr lang="fr-FR" sz="1300" b="0" i="0" u="none" strike="noStrike" cap="none">
                  <a:solidFill>
                    <a:schemeClr val="lt1"/>
                  </a:solidFill>
                  <a:latin typeface="Arial"/>
                  <a:ea typeface="Arial"/>
                  <a:cs typeface="Arial"/>
                </a:rPr>
                <a:t>Robots compagnons</a:t>
              </a:r>
              <a:endParaRPr/>
            </a:p>
          </p:txBody>
        </p:sp>
        <p:sp>
          <p:nvSpPr>
            <p:cNvPr id="451" name="Google Shape;451;p39"/>
            <p:cNvSpPr/>
            <p:nvPr/>
          </p:nvSpPr>
          <p:spPr bwMode="auto">
            <a:xfrm>
              <a:off x="118725" y="2730688"/>
              <a:ext cx="905435" cy="949804"/>
            </a:xfrm>
            <a:prstGeom prst="roundRect">
              <a:avLst>
                <a:gd name="adj" fmla="val 10000"/>
              </a:avLst>
            </a:prstGeom>
            <a:blipFill>
              <a:blip r:embed="rId6">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grpSp>
      <p:grpSp>
        <p:nvGrpSpPr>
          <p:cNvPr id="452" name="Google Shape;452;p39"/>
          <p:cNvGrpSpPr/>
          <p:nvPr/>
        </p:nvGrpSpPr>
        <p:grpSpPr bwMode="auto">
          <a:xfrm>
            <a:off x="4538447" y="912381"/>
            <a:ext cx="4527176" cy="3790504"/>
            <a:chOff x="0" y="8714"/>
            <a:chExt cx="4527176" cy="3790504"/>
          </a:xfrm>
        </p:grpSpPr>
        <p:sp>
          <p:nvSpPr>
            <p:cNvPr id="453" name="Google Shape;453;p39"/>
            <p:cNvSpPr/>
            <p:nvPr/>
          </p:nvSpPr>
          <p:spPr bwMode="auto">
            <a:xfrm>
              <a:off x="0" y="8714"/>
              <a:ext cx="4527176" cy="1187255"/>
            </a:xfrm>
            <a:prstGeom prst="roundRect">
              <a:avLst>
                <a:gd name="adj" fmla="val 10000"/>
              </a:avLst>
            </a:prstGeom>
            <a:solidFill>
              <a:schemeClr val="accent5">
                <a:alpha val="8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54" name="Google Shape;454;p39"/>
            <p:cNvSpPr txBox="1"/>
            <p:nvPr/>
          </p:nvSpPr>
          <p:spPr bwMode="auto">
            <a:xfrm>
              <a:off x="1024160" y="8714"/>
              <a:ext cx="3503015" cy="1187255"/>
            </a:xfrm>
            <a:prstGeom prst="rect">
              <a:avLst/>
            </a:prstGeom>
            <a:noFill/>
            <a:ln>
              <a:noFill/>
            </a:ln>
          </p:spPr>
          <p:txBody>
            <a:bodyPr spcFirstLastPara="1" wrap="square" lIns="60950" tIns="60950" rIns="60950" bIns="60950" anchor="t" anchorCtr="0">
              <a:noAutofit/>
            </a:bodyPr>
            <a:lstStyle/>
            <a:p>
              <a:pPr marL="0" marR="0" lvl="0" indent="0" algn="l">
                <a:lnSpc>
                  <a:spcPct val="90000"/>
                </a:lnSpc>
                <a:spcBef>
                  <a:spcPts val="0"/>
                </a:spcBef>
                <a:spcAft>
                  <a:spcPts val="0"/>
                </a:spcAft>
                <a:buClr>
                  <a:srgbClr val="000000"/>
                </a:buClr>
                <a:buSzPts val="1600"/>
                <a:buFont typeface="Arial"/>
                <a:buNone/>
                <a:defRPr/>
              </a:pPr>
              <a:r>
                <a:rPr lang="fr-FR" sz="1600" b="0" i="0" u="none" strike="noStrike" cap="none">
                  <a:solidFill>
                    <a:schemeClr val="lt1"/>
                  </a:solidFill>
                  <a:latin typeface="Arial"/>
                  <a:ea typeface="Arial"/>
                  <a:cs typeface="Arial"/>
                </a:rPr>
                <a:t>Justice</a:t>
              </a:r>
              <a:endParaRPr/>
            </a:p>
            <a:p>
              <a:pPr marL="114300" marR="0" lvl="1" indent="-114300" algn="l">
                <a:lnSpc>
                  <a:spcPct val="90000"/>
                </a:lnSpc>
                <a:spcBef>
                  <a:spcPts val="56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Prédiction des crime / video surveillance</a:t>
              </a:r>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Aide à la conciliation</a:t>
              </a:r>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Smart contracts</a:t>
              </a:r>
              <a:endParaRPr sz="1200" b="0" i="0" u="none" strike="noStrike" cap="none">
                <a:solidFill>
                  <a:schemeClr val="lt1"/>
                </a:solidFill>
                <a:latin typeface="Arial"/>
                <a:ea typeface="Arial"/>
                <a:cs typeface="Arial"/>
              </a:endParaRPr>
            </a:p>
          </p:txBody>
        </p:sp>
        <p:sp>
          <p:nvSpPr>
            <p:cNvPr id="455" name="Google Shape;455;p39"/>
            <p:cNvSpPr/>
            <p:nvPr/>
          </p:nvSpPr>
          <p:spPr bwMode="auto">
            <a:xfrm>
              <a:off x="118725" y="118725"/>
              <a:ext cx="905435" cy="949804"/>
            </a:xfrm>
            <a:prstGeom prst="roundRect">
              <a:avLst>
                <a:gd name="adj" fmla="val 10000"/>
              </a:avLst>
            </a:prstGeom>
            <a:blipFill>
              <a:blip r:embed="rId7">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56" name="Google Shape;456;p39"/>
            <p:cNvSpPr/>
            <p:nvPr/>
          </p:nvSpPr>
          <p:spPr bwMode="auto">
            <a:xfrm>
              <a:off x="0" y="1305981"/>
              <a:ext cx="4527176" cy="1187255"/>
            </a:xfrm>
            <a:prstGeom prst="roundRect">
              <a:avLst>
                <a:gd name="adj" fmla="val 10000"/>
              </a:avLst>
            </a:prstGeom>
            <a:solidFill>
              <a:schemeClr val="accent5">
                <a:alpha val="6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57" name="Google Shape;457;p39"/>
            <p:cNvSpPr txBox="1"/>
            <p:nvPr/>
          </p:nvSpPr>
          <p:spPr bwMode="auto">
            <a:xfrm>
              <a:off x="1024160" y="1305981"/>
              <a:ext cx="3503015" cy="1187255"/>
            </a:xfrm>
            <a:prstGeom prst="rect">
              <a:avLst/>
            </a:prstGeom>
            <a:noFill/>
            <a:ln>
              <a:noFill/>
            </a:ln>
          </p:spPr>
          <p:txBody>
            <a:bodyPr spcFirstLastPara="1" wrap="square" lIns="60950" tIns="60950" rIns="60950" bIns="60950" anchor="t" anchorCtr="0">
              <a:noAutofit/>
            </a:bodyPr>
            <a:lstStyle/>
            <a:p>
              <a:pPr marL="0" marR="0" lvl="0" indent="0" algn="l">
                <a:lnSpc>
                  <a:spcPct val="90000"/>
                </a:lnSpc>
                <a:spcBef>
                  <a:spcPts val="0"/>
                </a:spcBef>
                <a:spcAft>
                  <a:spcPts val="0"/>
                </a:spcAft>
                <a:buClr>
                  <a:srgbClr val="000000"/>
                </a:buClr>
                <a:buSzPts val="1600"/>
                <a:buFont typeface="Arial"/>
                <a:buNone/>
                <a:defRPr/>
              </a:pPr>
              <a:r>
                <a:rPr lang="fr-FR" sz="1600" b="0" i="0" u="none" strike="noStrike" cap="none">
                  <a:solidFill>
                    <a:schemeClr val="lt1"/>
                  </a:solidFill>
                  <a:latin typeface="Arial"/>
                  <a:ea typeface="Arial"/>
                  <a:cs typeface="Arial"/>
                </a:rPr>
                <a:t>Transport / logistique</a:t>
              </a:r>
              <a:endParaRPr/>
            </a:p>
            <a:p>
              <a:pPr marL="114300" marR="0" lvl="1" indent="-114300" algn="l">
                <a:lnSpc>
                  <a:spcPct val="90000"/>
                </a:lnSpc>
                <a:spcBef>
                  <a:spcPts val="56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Véhicules autonomes</a:t>
              </a:r>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Optimisation d’itinéraires</a:t>
              </a:r>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Prédiction des flux</a:t>
              </a:r>
              <a:endParaRPr/>
            </a:p>
          </p:txBody>
        </p:sp>
        <p:sp>
          <p:nvSpPr>
            <p:cNvPr id="458" name="Google Shape;458;p39"/>
            <p:cNvSpPr/>
            <p:nvPr/>
          </p:nvSpPr>
          <p:spPr bwMode="auto">
            <a:xfrm>
              <a:off x="118725" y="1424707"/>
              <a:ext cx="905435" cy="949804"/>
            </a:xfrm>
            <a:prstGeom prst="roundRect">
              <a:avLst>
                <a:gd name="adj" fmla="val 10000"/>
              </a:avLst>
            </a:prstGeom>
            <a:blipFill>
              <a:blip r:embed="rId8">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59" name="Google Shape;459;p39"/>
            <p:cNvSpPr/>
            <p:nvPr/>
          </p:nvSpPr>
          <p:spPr bwMode="auto">
            <a:xfrm>
              <a:off x="0" y="2611963"/>
              <a:ext cx="4527176" cy="1187255"/>
            </a:xfrm>
            <a:prstGeom prst="roundRect">
              <a:avLst>
                <a:gd name="adj" fmla="val 10000"/>
              </a:avLst>
            </a:prstGeom>
            <a:solidFill>
              <a:schemeClr val="accent5">
                <a:alpha val="4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60" name="Google Shape;460;p39"/>
            <p:cNvSpPr txBox="1"/>
            <p:nvPr/>
          </p:nvSpPr>
          <p:spPr bwMode="auto">
            <a:xfrm>
              <a:off x="1024160" y="2611963"/>
              <a:ext cx="3503015" cy="1187255"/>
            </a:xfrm>
            <a:prstGeom prst="rect">
              <a:avLst/>
            </a:prstGeom>
            <a:noFill/>
            <a:ln>
              <a:noFill/>
            </a:ln>
          </p:spPr>
          <p:txBody>
            <a:bodyPr spcFirstLastPara="1" wrap="square" lIns="60950" tIns="60950" rIns="60950" bIns="60950" anchor="t" anchorCtr="0">
              <a:noAutofit/>
            </a:bodyPr>
            <a:lstStyle/>
            <a:p>
              <a:pPr marL="0" marR="0" lvl="0" indent="0" algn="l">
                <a:lnSpc>
                  <a:spcPct val="90000"/>
                </a:lnSpc>
                <a:spcBef>
                  <a:spcPts val="0"/>
                </a:spcBef>
                <a:spcAft>
                  <a:spcPts val="0"/>
                </a:spcAft>
                <a:buClr>
                  <a:srgbClr val="000000"/>
                </a:buClr>
                <a:buSzPts val="1600"/>
                <a:buFont typeface="Arial"/>
                <a:buNone/>
                <a:defRPr/>
              </a:pPr>
              <a:r>
                <a:rPr lang="fr-FR" sz="1600" b="0" i="0" u="none" strike="noStrike" cap="none">
                  <a:solidFill>
                    <a:schemeClr val="lt1"/>
                  </a:solidFill>
                  <a:latin typeface="Arial"/>
                  <a:ea typeface="Arial"/>
                  <a:cs typeface="Arial"/>
                </a:rPr>
                <a:t>Education</a:t>
              </a:r>
              <a:endParaRPr/>
            </a:p>
            <a:p>
              <a:pPr marL="114300" marR="0" lvl="1" indent="-114300" algn="l">
                <a:lnSpc>
                  <a:spcPct val="90000"/>
                </a:lnSpc>
                <a:spcBef>
                  <a:spcPts val="56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Adaptative learning</a:t>
              </a:r>
              <a:endParaRPr sz="1200" b="0" i="0" u="none" strike="noStrike" cap="none">
                <a:solidFill>
                  <a:schemeClr val="lt1"/>
                </a:solidFill>
                <a:latin typeface="Arial"/>
                <a:ea typeface="Arial"/>
                <a:cs typeface="Arial"/>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Individualisation de l’enseignement</a:t>
              </a:r>
              <a:endParaRPr/>
            </a:p>
            <a:p>
              <a:pPr marL="114300" marR="0" lvl="1" indent="-114300" algn="l">
                <a:lnSpc>
                  <a:spcPct val="90000"/>
                </a:lnSpc>
                <a:spcBef>
                  <a:spcPts val="180"/>
                </a:spcBef>
                <a:spcAft>
                  <a:spcPts val="0"/>
                </a:spcAft>
                <a:buClr>
                  <a:srgbClr val="000000"/>
                </a:buClr>
                <a:buSzPts val="1200"/>
                <a:buFont typeface="Arial"/>
                <a:buChar char="•"/>
                <a:defRPr/>
              </a:pPr>
              <a:r>
                <a:rPr lang="fr-FR" sz="1200" b="0" i="0" u="none" strike="noStrike" cap="none">
                  <a:solidFill>
                    <a:schemeClr val="lt1"/>
                  </a:solidFill>
                  <a:latin typeface="Arial"/>
                  <a:ea typeface="Arial"/>
                  <a:cs typeface="Arial"/>
                </a:rPr>
                <a:t>Clustering </a:t>
              </a:r>
              <a:endParaRPr/>
            </a:p>
            <a:p>
              <a:pPr marL="114300" marR="0" lvl="1" indent="-38100" algn="l">
                <a:lnSpc>
                  <a:spcPct val="90000"/>
                </a:lnSpc>
                <a:spcBef>
                  <a:spcPts val="180"/>
                </a:spcBef>
                <a:spcAft>
                  <a:spcPts val="0"/>
                </a:spcAft>
                <a:buClr>
                  <a:srgbClr val="000000"/>
                </a:buClr>
                <a:buSzPts val="1200"/>
                <a:buFont typeface="Arial"/>
                <a:buNone/>
                <a:defRPr/>
              </a:pPr>
              <a:endParaRPr sz="1200" b="0" i="0" u="none" strike="noStrike" cap="none">
                <a:solidFill>
                  <a:schemeClr val="lt1"/>
                </a:solidFill>
                <a:latin typeface="Arial"/>
                <a:ea typeface="Arial"/>
                <a:cs typeface="Arial"/>
              </a:endParaRPr>
            </a:p>
          </p:txBody>
        </p:sp>
        <p:sp>
          <p:nvSpPr>
            <p:cNvPr id="461" name="Google Shape;461;p39"/>
            <p:cNvSpPr/>
            <p:nvPr/>
          </p:nvSpPr>
          <p:spPr bwMode="auto">
            <a:xfrm>
              <a:off x="118725" y="2730688"/>
              <a:ext cx="905435" cy="949804"/>
            </a:xfrm>
            <a:prstGeom prst="roundRect">
              <a:avLst>
                <a:gd name="adj" fmla="val 10000"/>
              </a:avLst>
            </a:prstGeom>
            <a:blipFill>
              <a:blip r:embed="rId9">
                <a:alphaModFix/>
              </a:blip>
              <a:stretch/>
            </a:blip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gr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01" name="Google Shape;101;p4"/>
          <p:cNvPicPr/>
          <p:nvPr/>
        </p:nvPicPr>
        <p:blipFill>
          <a:blip r:embed="rId3">
            <a:alphaModFix/>
          </a:blip>
          <a:stretch/>
        </p:blipFill>
        <p:spPr bwMode="auto">
          <a:xfrm>
            <a:off x="0" y="0"/>
            <a:ext cx="8383800" cy="692100"/>
          </a:xfrm>
          <a:prstGeom prst="rect">
            <a:avLst/>
          </a:prstGeom>
          <a:noFill/>
          <a:ln>
            <a:noFill/>
          </a:ln>
        </p:spPr>
      </p:pic>
      <p:sp>
        <p:nvSpPr>
          <p:cNvPr id="102" name="Google Shape;102;p4"/>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Quelques opinions sur l’Intelligence Artificielle </a:t>
            </a:r>
            <a:endParaRPr/>
          </a:p>
        </p:txBody>
      </p:sp>
      <p:sp>
        <p:nvSpPr>
          <p:cNvPr id="103" name="Google Shape;103;p4"/>
          <p:cNvSpPr txBox="1"/>
          <p:nvPr/>
        </p:nvSpPr>
        <p:spPr bwMode="auto">
          <a:xfrm>
            <a:off x="1" y="692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None/>
              <a:defRPr/>
            </a:pP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 Ce que l’on appelle IA, ce n’est en réalité que des algorithmes »</a:t>
            </a:r>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chemeClr val="dk1"/>
                </a:solidFill>
                <a:latin typeface="Arial"/>
                <a:ea typeface="Arial"/>
                <a:cs typeface="Arial"/>
              </a:rPr>
              <a:t>	</a:t>
            </a:r>
            <a:r>
              <a:rPr lang="fr-FR" sz="1200" b="0" i="0" u="none" strike="noStrike" cap="none">
                <a:solidFill>
                  <a:schemeClr val="dk1"/>
                </a:solidFill>
                <a:latin typeface="Arial"/>
                <a:ea typeface="Arial"/>
                <a:cs typeface="Arial"/>
              </a:rPr>
              <a:t>-</a:t>
            </a:r>
            <a:r>
              <a:rPr lang="fr-FR" sz="1200" b="1" i="0" u="none" strike="noStrike" cap="none">
                <a:solidFill>
                  <a:schemeClr val="dk1"/>
                </a:solidFill>
                <a:latin typeface="Arial"/>
                <a:ea typeface="Arial"/>
                <a:cs typeface="Arial"/>
              </a:rPr>
              <a:t> </a:t>
            </a:r>
            <a:r>
              <a:rPr lang="fr-FR" sz="1200" b="0" i="0" u="none" strike="noStrike" cap="none">
                <a:solidFill>
                  <a:schemeClr val="dk1"/>
                </a:solidFill>
                <a:latin typeface="Arial"/>
                <a:ea typeface="Arial"/>
                <a:cs typeface="Arial"/>
              </a:rPr>
              <a:t>Processus, calculs de données, optimisation statistique, apprentissage par renforcement </a:t>
            </a:r>
            <a:endParaRPr/>
          </a:p>
          <a:p>
            <a:pPr marL="673100" marR="0" lvl="0" indent="-228600" algn="l">
              <a:lnSpc>
                <a:spcPct val="114999"/>
              </a:lnSpc>
              <a:spcBef>
                <a:spcPts val="0"/>
              </a:spcBef>
              <a:spcAft>
                <a:spcPts val="0"/>
              </a:spcAft>
              <a:buClr>
                <a:schemeClr val="dk1"/>
              </a:buClr>
              <a:buSzPts val="1100"/>
              <a:buFont typeface="Arial"/>
              <a:buNone/>
              <a:defRPr/>
            </a:pP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 L’IA c’est tout simplement du machine Learning »</a:t>
            </a:r>
            <a:endParaRPr/>
          </a:p>
          <a:p>
            <a:pPr marL="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 Génération de modèles, traitement automatisé des données, apprentissage supervisé et non supervisé</a:t>
            </a:r>
            <a:endParaRPr sz="12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a:t>
            </a: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  La vraie IA c’est le Deep Learning »</a:t>
            </a:r>
            <a:endParaRPr/>
          </a:p>
          <a:p>
            <a:pPr marL="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 Couches d’apprentissage, traitement non linéaire, boite noire</a:t>
            </a:r>
            <a:endParaRPr sz="1200" b="1"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endParaRPr sz="11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None/>
              <a:defRPr/>
            </a:pPr>
            <a:r>
              <a:rPr lang="fr-FR" sz="1200" b="1" i="0" u="none" strike="noStrike" cap="none">
                <a:solidFill>
                  <a:srgbClr val="26CFCF"/>
                </a:solidFill>
                <a:latin typeface="Arial"/>
                <a:ea typeface="Arial"/>
                <a:cs typeface="Arial"/>
              </a:rPr>
              <a:t>«  L’IA ça n’existe pas »</a:t>
            </a:r>
            <a:endParaRPr/>
          </a:p>
          <a:p>
            <a:pPr marL="0" marR="0" lvl="0" indent="0" algn="l">
              <a:lnSpc>
                <a:spcPct val="114999"/>
              </a:lnSpc>
              <a:spcBef>
                <a:spcPts val="0"/>
              </a:spcBef>
              <a:spcAft>
                <a:spcPts val="0"/>
              </a:spcAft>
              <a:buNone/>
              <a:defRPr/>
            </a:pPr>
            <a:r>
              <a:rPr lang="fr-FR" sz="1200" b="0" i="0" u="none" strike="noStrike" cap="none">
                <a:solidFill>
                  <a:srgbClr val="26CFCF"/>
                </a:solidFill>
                <a:latin typeface="Arial"/>
                <a:ea typeface="Arial"/>
                <a:cs typeface="Arial"/>
              </a:rPr>
              <a:t>	</a:t>
            </a:r>
            <a:r>
              <a:rPr lang="fr-FR" sz="1200" b="0" i="0" u="none" strike="noStrike" cap="none">
                <a:solidFill>
                  <a:schemeClr val="dk1"/>
                </a:solidFill>
                <a:latin typeface="Arial"/>
                <a:ea typeface="Arial"/>
                <a:cs typeface="Arial"/>
              </a:rPr>
              <a:t>- Ce n’est pas vraiment de l’intelligence, c’est un ensemble de techniques déjà existantes</a:t>
            </a:r>
            <a:endParaRPr/>
          </a:p>
          <a:p>
            <a:pPr marL="0" marR="0" lvl="0" indent="0" algn="l">
              <a:lnSpc>
                <a:spcPct val="114999"/>
              </a:lnSpc>
              <a:spcBef>
                <a:spcPts val="0"/>
              </a:spcBef>
              <a:spcAft>
                <a:spcPts val="0"/>
              </a:spcAft>
              <a:buNone/>
              <a:defRPr/>
            </a:pPr>
            <a:endParaRPr sz="1200" b="1" i="0" u="none" strike="noStrike" cap="none">
              <a:solidFill>
                <a:srgbClr val="26CFCF"/>
              </a:solidFill>
              <a:latin typeface="Arial"/>
              <a:ea typeface="Arial"/>
              <a:cs typeface="Arial"/>
            </a:endParaRPr>
          </a:p>
          <a:p>
            <a:pPr marL="0" marR="0" lvl="0" indent="0" algn="l">
              <a:lnSpc>
                <a:spcPct val="114999"/>
              </a:lnSpc>
              <a:spcBef>
                <a:spcPts val="0"/>
              </a:spcBef>
              <a:spcAft>
                <a:spcPts val="0"/>
              </a:spcAft>
              <a:buNone/>
              <a:defRPr/>
            </a:pPr>
            <a:endParaRPr sz="1200" b="1" i="0" u="none" strike="noStrike" cap="none">
              <a:solidFill>
                <a:srgbClr val="26CFCF"/>
              </a:solidFill>
              <a:latin typeface="Arial"/>
              <a:ea typeface="Arial"/>
              <a:cs typeface="Arial"/>
            </a:endParaRPr>
          </a:p>
          <a:p>
            <a:pPr marL="0" marR="0" lvl="0" indent="0" algn="l">
              <a:lnSpc>
                <a:spcPct val="114999"/>
              </a:lnSpc>
              <a:spcBef>
                <a:spcPts val="0"/>
              </a:spcBef>
              <a:spcAft>
                <a:spcPts val="0"/>
              </a:spcAft>
              <a:buNone/>
              <a:defRPr/>
            </a:pPr>
            <a:r>
              <a:rPr lang="fr-FR" sz="1200" b="1" i="0" u="none" strike="noStrike" cap="none">
                <a:solidFill>
                  <a:srgbClr val="26CFCF"/>
                </a:solidFill>
                <a:latin typeface="Arial"/>
                <a:ea typeface="Arial"/>
                <a:cs typeface="Arial"/>
              </a:rPr>
              <a:t>Tentative de définition consensuelle:</a:t>
            </a:r>
            <a:endParaRPr/>
          </a:p>
          <a:p>
            <a:pPr marL="0" marR="0" lvl="0" indent="0" algn="ctr">
              <a:lnSpc>
                <a:spcPct val="114999"/>
              </a:lnSpc>
              <a:spcBef>
                <a:spcPts val="0"/>
              </a:spcBef>
              <a:spcAft>
                <a:spcPts val="0"/>
              </a:spcAft>
              <a:buNone/>
              <a:defRPr/>
            </a:pPr>
            <a:r>
              <a:rPr lang="fr-FR" sz="1200" b="0" i="1" u="none" strike="noStrike" cap="none">
                <a:solidFill>
                  <a:srgbClr val="000000"/>
                </a:solidFill>
                <a:latin typeface="Arial"/>
                <a:ea typeface="Arial"/>
                <a:cs typeface="Arial"/>
              </a:rPr>
              <a:t>L’intelligence artificielle est l'ensemble des théories et des techniques mises en œuvre en vue de réaliser des machines capables de simuler l'intelligence humaine.</a:t>
            </a:r>
            <a:endParaRPr/>
          </a:p>
          <a:p>
            <a:pPr marL="0" marR="0" lvl="0" indent="0" algn="ctr">
              <a:lnSpc>
                <a:spcPct val="114999"/>
              </a:lnSpc>
              <a:spcBef>
                <a:spcPts val="0"/>
              </a:spcBef>
              <a:spcAft>
                <a:spcPts val="0"/>
              </a:spcAft>
              <a:buNone/>
              <a:defRPr/>
            </a:pPr>
            <a:r>
              <a:rPr lang="fr-FR" sz="1200" b="0" i="0" u="none" strike="noStrike" cap="none">
                <a:solidFill>
                  <a:srgbClr val="4ABBB9"/>
                </a:solidFill>
                <a:latin typeface="Arial"/>
                <a:ea typeface="Arial"/>
                <a:cs typeface="Arial"/>
              </a:rPr>
              <a:t>Ou encore </a:t>
            </a:r>
            <a:endParaRPr/>
          </a:p>
          <a:p>
            <a:pPr marL="0" marR="0" lvl="0" indent="0" algn="ctr">
              <a:lnSpc>
                <a:spcPct val="114999"/>
              </a:lnSpc>
              <a:spcBef>
                <a:spcPts val="0"/>
              </a:spcBef>
              <a:spcAft>
                <a:spcPts val="0"/>
              </a:spcAft>
              <a:buNone/>
              <a:defRPr/>
            </a:pPr>
            <a:r>
              <a:rPr lang="fr-FR" sz="1200" b="0" i="1" u="none" strike="noStrike" cap="none">
                <a:solidFill>
                  <a:srgbClr val="000000"/>
                </a:solidFill>
                <a:highlight>
                  <a:srgbClr val="FFFFFF"/>
                </a:highlight>
                <a:latin typeface="Arial"/>
                <a:ea typeface="Arial"/>
                <a:cs typeface="Arial"/>
              </a:rPr>
              <a:t>Un ensemble de techniques permettant à des machines d’accomplir des tâches et de résoudre des problèmes normalement réservés aux humains et à certains animaux.</a:t>
            </a:r>
            <a:endParaRPr/>
          </a:p>
          <a:p>
            <a:pPr marL="0" marR="0" lvl="0" indent="0" algn="ctr">
              <a:lnSpc>
                <a:spcPct val="114999"/>
              </a:lnSpc>
              <a:spcBef>
                <a:spcPts val="0"/>
              </a:spcBef>
              <a:spcAft>
                <a:spcPts val="0"/>
              </a:spcAft>
              <a:buNone/>
              <a:defRPr/>
            </a:pPr>
            <a:endParaRPr sz="1200" b="0" i="0" u="none" strike="noStrike" cap="none">
              <a:solidFill>
                <a:srgbClr val="000000"/>
              </a:solidFill>
              <a:latin typeface="Arial"/>
              <a:ea typeface="Arial"/>
              <a:cs typeface="Arial"/>
            </a:endParaRPr>
          </a:p>
          <a:p>
            <a:pPr marL="0" marR="0" lvl="0" indent="0" algn="l">
              <a:lnSpc>
                <a:spcPct val="114999"/>
              </a:lnSpc>
              <a:spcBef>
                <a:spcPts val="0"/>
              </a:spcBef>
              <a:spcAft>
                <a:spcPts val="0"/>
              </a:spcAft>
              <a:buNone/>
              <a:defRPr/>
            </a:pPr>
            <a:endParaRPr sz="1200" b="1" i="0" u="none" strike="noStrike" cap="none">
              <a:solidFill>
                <a:srgbClr val="26CFCF"/>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466" name="Google Shape;466;p40"/>
          <p:cNvPicPr/>
          <p:nvPr/>
        </p:nvPicPr>
        <p:blipFill>
          <a:blip r:embed="rId3">
            <a:alphaModFix/>
          </a:blip>
          <a:stretch/>
        </p:blipFill>
        <p:spPr bwMode="auto">
          <a:xfrm>
            <a:off x="0" y="0"/>
            <a:ext cx="8383800" cy="692100"/>
          </a:xfrm>
          <a:prstGeom prst="rect">
            <a:avLst/>
          </a:prstGeom>
          <a:noFill/>
          <a:ln>
            <a:noFill/>
          </a:ln>
        </p:spPr>
      </p:pic>
      <p:sp>
        <p:nvSpPr>
          <p:cNvPr id="467" name="Google Shape;467;p40"/>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…et c’est une excellente nouvelle !</a:t>
            </a:r>
            <a:endParaRPr/>
          </a:p>
        </p:txBody>
      </p:sp>
      <p:sp>
        <p:nvSpPr>
          <p:cNvPr id="468" name="Google Shape;468;p40"/>
          <p:cNvSpPr txBox="1"/>
          <p:nvPr/>
        </p:nvSpPr>
        <p:spPr bwMode="auto">
          <a:xfrm>
            <a:off x="1803598" y="2764800"/>
            <a:ext cx="9379131"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Beaucoup de chiffres, peu de certitudes: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15% d’emplois automatisables en France, Insee, 2016</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3 000 000 d’emplois détruits pour 500 000 nouveaux emplois, RolandBerger, 2014</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85% des emplois de 2030 n'existent pas encore, Pôle Emploi, 2020</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3 questions fondamentales: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Quel sera la part de « déversement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Comment ajusterons-nous cette nouvelle répartition du capital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Quelles compétences devrions-nous privilégier pour nous adapter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t>
            </a:r>
            <a:endParaRPr sz="1400" b="0" i="0" u="none" strike="noStrike" cap="none">
              <a:solidFill>
                <a:srgbClr val="000000"/>
              </a:solidFill>
              <a:latin typeface="Arial"/>
              <a:ea typeface="Arial"/>
              <a:cs typeface="Arial"/>
            </a:endParaRPr>
          </a:p>
        </p:txBody>
      </p:sp>
      <p:sp>
        <p:nvSpPr>
          <p:cNvPr id="469" name="Google Shape;469;p40"/>
          <p:cNvSpPr txBox="1"/>
          <p:nvPr/>
        </p:nvSpPr>
        <p:spPr bwMode="auto">
          <a:xfrm>
            <a:off x="2169458" y="952077"/>
            <a:ext cx="4966447" cy="52322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De tripalium à robota, la fin de la torture par le travail forcé ?</a:t>
            </a:r>
            <a:endParaRPr/>
          </a:p>
          <a:p>
            <a:pPr marL="0" marR="0" lvl="0" indent="0" algn="ctr">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
        <p:nvSpPr>
          <p:cNvPr id="470" name="Google Shape;470;p40"/>
          <p:cNvSpPr txBox="1"/>
          <p:nvPr/>
        </p:nvSpPr>
        <p:spPr bwMode="auto">
          <a:xfrm>
            <a:off x="-41875" y="1389529"/>
            <a:ext cx="9637059" cy="1169551"/>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Grâce à la mécanisation, les besoins en main d’oeuvre pour l’agriculture sont passés de 90% à 4% de la population</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Le temps de travail a été presque divisé par 2 en un siècle</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Les tâches sont plus faciles, plus rapides et plus sûres</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On remplace les humains par des machines plutôt que de transforme l’homme en robot</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pic>
        <p:nvPicPr>
          <p:cNvPr id="471" name="Google Shape;471;p40"/>
          <p:cNvPicPr/>
          <p:nvPr/>
        </p:nvPicPr>
        <p:blipFill>
          <a:blip r:embed="rId4">
            <a:alphaModFix/>
          </a:blip>
          <a:stretch/>
        </p:blipFill>
        <p:spPr bwMode="auto">
          <a:xfrm>
            <a:off x="0" y="2621280"/>
            <a:ext cx="1783069" cy="2522220"/>
          </a:xfrm>
          <a:prstGeom prst="rect">
            <a:avLst/>
          </a:prstGeom>
          <a:noFill/>
          <a:ln>
            <a:noFill/>
          </a:ln>
        </p:spPr>
      </p:pic>
      <p:pic>
        <p:nvPicPr>
          <p:cNvPr id="472" name="Google Shape;472;p40"/>
          <p:cNvPicPr/>
          <p:nvPr/>
        </p:nvPicPr>
        <p:blipFill>
          <a:blip r:embed="rId5">
            <a:alphaModFix/>
          </a:blip>
          <a:stretch/>
        </p:blipFill>
        <p:spPr bwMode="auto">
          <a:xfrm>
            <a:off x="6960229" y="1664464"/>
            <a:ext cx="1611830" cy="1611830"/>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8">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68">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8">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68">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68">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68">
                                            <p:txEl>
                                              <p:pRg st="7" end="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68">
                                            <p:txEl>
                                              <p:pRg st="8" end="8"/>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68">
                                            <p:txEl>
                                              <p:pRg st="9" end="9"/>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68">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468">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477" name="Google Shape;477;p41"/>
          <p:cNvPicPr/>
          <p:nvPr/>
        </p:nvPicPr>
        <p:blipFill>
          <a:blip r:embed="rId3">
            <a:alphaModFix/>
          </a:blip>
          <a:stretch/>
        </p:blipFill>
        <p:spPr bwMode="auto">
          <a:xfrm>
            <a:off x="0" y="0"/>
            <a:ext cx="8383800" cy="692100"/>
          </a:xfrm>
          <a:prstGeom prst="rect">
            <a:avLst/>
          </a:prstGeom>
          <a:noFill/>
          <a:ln>
            <a:noFill/>
          </a:ln>
        </p:spPr>
      </p:pic>
      <p:grpSp>
        <p:nvGrpSpPr>
          <p:cNvPr id="478" name="Google Shape;478;p41"/>
          <p:cNvGrpSpPr/>
          <p:nvPr/>
        </p:nvGrpSpPr>
        <p:grpSpPr bwMode="auto">
          <a:xfrm>
            <a:off x="2702855" y="870677"/>
            <a:ext cx="3558484" cy="3953871"/>
            <a:chOff x="679390" y="0"/>
            <a:chExt cx="3558484" cy="3953871"/>
          </a:xfrm>
        </p:grpSpPr>
        <p:sp>
          <p:nvSpPr>
            <p:cNvPr id="479" name="Google Shape;479;p41"/>
            <p:cNvSpPr/>
            <p:nvPr/>
          </p:nvSpPr>
          <p:spPr bwMode="auto">
            <a:xfrm>
              <a:off x="718929" y="0"/>
              <a:ext cx="1423393" cy="790774"/>
            </a:xfrm>
            <a:prstGeom prst="roundRect">
              <a:avLst>
                <a:gd name="adj" fmla="val 10000"/>
              </a:avLst>
            </a:prstGeom>
            <a:solidFill>
              <a:srgbClr val="C9DDE1">
                <a:alpha val="89803"/>
              </a:srgbClr>
            </a:solidFill>
            <a:ln w="25400" cap="flat" cmpd="sng">
              <a:solidFill>
                <a:srgbClr val="C9DDE1">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0" name="Google Shape;480;p41"/>
            <p:cNvSpPr txBox="1"/>
            <p:nvPr/>
          </p:nvSpPr>
          <p:spPr bwMode="auto">
            <a:xfrm>
              <a:off x="742090" y="23161"/>
              <a:ext cx="1377071" cy="744452"/>
            </a:xfrm>
            <a:prstGeom prst="rect">
              <a:avLst/>
            </a:prstGeom>
            <a:noFill/>
            <a:ln>
              <a:noFill/>
            </a:ln>
          </p:spPr>
          <p:txBody>
            <a:bodyPr spcFirstLastPara="1" wrap="square" lIns="99050" tIns="99050" rIns="99050" bIns="99050" anchor="ctr" anchorCtr="0">
              <a:noAutofit/>
            </a:bodyPr>
            <a:lstStyle/>
            <a:p>
              <a:pPr marL="0" marR="0" lvl="0" indent="0" algn="ctr">
                <a:lnSpc>
                  <a:spcPct val="90000"/>
                </a:lnSpc>
                <a:spcBef>
                  <a:spcPts val="0"/>
                </a:spcBef>
                <a:spcAft>
                  <a:spcPts val="0"/>
                </a:spcAft>
                <a:buClr>
                  <a:srgbClr val="000000"/>
                </a:buClr>
                <a:buSzPts val="2600"/>
                <a:buFont typeface="Arial"/>
                <a:buNone/>
                <a:defRPr/>
              </a:pPr>
              <a:r>
                <a:rPr lang="fr-FR" sz="2600" b="0" i="0" u="none" strike="noStrike" cap="none">
                  <a:solidFill>
                    <a:srgbClr val="000000"/>
                  </a:solidFill>
                  <a:latin typeface="Arial"/>
                  <a:ea typeface="Arial"/>
                  <a:cs typeface="Arial"/>
                </a:rPr>
                <a:t>IA</a:t>
              </a:r>
              <a:endParaRPr/>
            </a:p>
          </p:txBody>
        </p:sp>
        <p:sp>
          <p:nvSpPr>
            <p:cNvPr id="481" name="Google Shape;481;p41"/>
            <p:cNvSpPr/>
            <p:nvPr/>
          </p:nvSpPr>
          <p:spPr bwMode="auto">
            <a:xfrm>
              <a:off x="2774942" y="0"/>
              <a:ext cx="1423393" cy="790774"/>
            </a:xfrm>
            <a:prstGeom prst="roundRect">
              <a:avLst>
                <a:gd name="adj" fmla="val 10000"/>
              </a:avLst>
            </a:prstGeom>
            <a:solidFill>
              <a:srgbClr val="C9DDE1">
                <a:alpha val="89803"/>
              </a:srgbClr>
            </a:solidFill>
            <a:ln w="25400" cap="flat" cmpd="sng">
              <a:solidFill>
                <a:srgbClr val="C9DDE1">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2" name="Google Shape;482;p41"/>
            <p:cNvSpPr txBox="1"/>
            <p:nvPr/>
          </p:nvSpPr>
          <p:spPr bwMode="auto">
            <a:xfrm>
              <a:off x="2798103" y="23161"/>
              <a:ext cx="1377071" cy="744452"/>
            </a:xfrm>
            <a:prstGeom prst="rect">
              <a:avLst/>
            </a:prstGeom>
            <a:noFill/>
            <a:ln>
              <a:noFill/>
            </a:ln>
          </p:spPr>
          <p:txBody>
            <a:bodyPr spcFirstLastPara="1" wrap="square" lIns="99050" tIns="99050" rIns="99050" bIns="99050" anchor="ctr" anchorCtr="0">
              <a:noAutofit/>
            </a:bodyPr>
            <a:lstStyle/>
            <a:p>
              <a:pPr marL="0" marR="0" lvl="0" indent="0" algn="ctr">
                <a:lnSpc>
                  <a:spcPct val="90000"/>
                </a:lnSpc>
                <a:spcBef>
                  <a:spcPts val="0"/>
                </a:spcBef>
                <a:spcAft>
                  <a:spcPts val="0"/>
                </a:spcAft>
                <a:buClr>
                  <a:srgbClr val="000000"/>
                </a:buClr>
                <a:buSzPts val="2600"/>
                <a:buFont typeface="Arial"/>
                <a:buNone/>
                <a:defRPr/>
              </a:pPr>
              <a:r>
                <a:rPr lang="fr-FR" sz="2600" b="0" i="0" u="none" strike="noStrike" cap="none">
                  <a:solidFill>
                    <a:srgbClr val="000000"/>
                  </a:solidFill>
                  <a:latin typeface="Arial"/>
                  <a:ea typeface="Arial"/>
                  <a:cs typeface="Arial"/>
                </a:rPr>
                <a:t>Humain</a:t>
              </a:r>
              <a:endParaRPr/>
            </a:p>
          </p:txBody>
        </p:sp>
        <p:sp>
          <p:nvSpPr>
            <p:cNvPr id="483" name="Google Shape;483;p41"/>
            <p:cNvSpPr/>
            <p:nvPr/>
          </p:nvSpPr>
          <p:spPr bwMode="auto">
            <a:xfrm>
              <a:off x="2162092" y="3360791"/>
              <a:ext cx="593080" cy="593080"/>
            </a:xfrm>
            <a:prstGeom prst="triangle">
              <a:avLst>
                <a:gd name="adj" fmla="val 50000"/>
              </a:avLst>
            </a:prstGeom>
            <a:solidFill>
              <a:srgbClr val="C9DDE1">
                <a:alpha val="89803"/>
              </a:srgbClr>
            </a:solidFill>
            <a:ln w="25400" cap="flat" cmpd="sng">
              <a:solidFill>
                <a:srgbClr val="C9DDE1">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4" name="Google Shape;484;p41"/>
            <p:cNvSpPr/>
            <p:nvPr/>
          </p:nvSpPr>
          <p:spPr bwMode="auto">
            <a:xfrm>
              <a:off x="679390" y="3112488"/>
              <a:ext cx="3558484" cy="240395"/>
            </a:xfrm>
            <a:prstGeom prst="rect">
              <a:avLst/>
            </a:prstGeom>
            <a:solidFill>
              <a:srgbClr val="C9DDE1">
                <a:alpha val="89803"/>
              </a:srgbClr>
            </a:solidFill>
            <a:ln w="25400" cap="flat" cmpd="sng">
              <a:solidFill>
                <a:srgbClr val="C9DDE1">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5" name="Google Shape;485;p41"/>
            <p:cNvSpPr/>
            <p:nvPr/>
          </p:nvSpPr>
          <p:spPr bwMode="auto">
            <a:xfrm>
              <a:off x="2774942" y="2419769"/>
              <a:ext cx="1423393" cy="664250"/>
            </a:xfrm>
            <a:prstGeom prst="roundRect">
              <a:avLst>
                <a:gd name="adj" fmla="val 16667"/>
              </a:avLst>
            </a:prstGeom>
            <a:solidFill>
              <a:schemeClr val="accent5">
                <a:alpha val="8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6" name="Google Shape;486;p41"/>
            <p:cNvSpPr txBox="1"/>
            <p:nvPr/>
          </p:nvSpPr>
          <p:spPr bwMode="auto">
            <a:xfrm>
              <a:off x="2807368" y="2452195"/>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Relations sociales</a:t>
              </a:r>
              <a:endParaRPr/>
            </a:p>
          </p:txBody>
        </p:sp>
        <p:sp>
          <p:nvSpPr>
            <p:cNvPr id="487" name="Google Shape;487;p41"/>
            <p:cNvSpPr/>
            <p:nvPr/>
          </p:nvSpPr>
          <p:spPr bwMode="auto">
            <a:xfrm>
              <a:off x="2774942" y="1708072"/>
              <a:ext cx="1423393" cy="664250"/>
            </a:xfrm>
            <a:prstGeom prst="roundRect">
              <a:avLst>
                <a:gd name="adj" fmla="val 16667"/>
              </a:avLst>
            </a:prstGeom>
            <a:solidFill>
              <a:schemeClr val="accent5">
                <a:alpha val="8196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88" name="Google Shape;488;p41"/>
            <p:cNvSpPr txBox="1"/>
            <p:nvPr/>
          </p:nvSpPr>
          <p:spPr bwMode="auto">
            <a:xfrm>
              <a:off x="2807368" y="1740498"/>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Dextérité</a:t>
              </a:r>
              <a:endParaRPr/>
            </a:p>
          </p:txBody>
        </p:sp>
        <p:sp>
          <p:nvSpPr>
            <p:cNvPr id="489" name="Google Shape;489;p41"/>
            <p:cNvSpPr/>
            <p:nvPr/>
          </p:nvSpPr>
          <p:spPr bwMode="auto">
            <a:xfrm>
              <a:off x="2774942" y="996375"/>
              <a:ext cx="1423393" cy="664250"/>
            </a:xfrm>
            <a:prstGeom prst="roundRect">
              <a:avLst>
                <a:gd name="adj" fmla="val 16667"/>
              </a:avLst>
            </a:prstGeom>
            <a:solidFill>
              <a:schemeClr val="accent5">
                <a:alpha val="74117"/>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90" name="Google Shape;490;p41"/>
            <p:cNvSpPr txBox="1"/>
            <p:nvPr/>
          </p:nvSpPr>
          <p:spPr bwMode="auto">
            <a:xfrm>
              <a:off x="2807368" y="1028801"/>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Créativité</a:t>
              </a:r>
              <a:endParaRPr/>
            </a:p>
          </p:txBody>
        </p:sp>
        <p:sp>
          <p:nvSpPr>
            <p:cNvPr id="491" name="Google Shape;491;p41"/>
            <p:cNvSpPr/>
            <p:nvPr/>
          </p:nvSpPr>
          <p:spPr bwMode="auto">
            <a:xfrm>
              <a:off x="718929" y="2419769"/>
              <a:ext cx="1423393" cy="664250"/>
            </a:xfrm>
            <a:prstGeom prst="roundRect">
              <a:avLst>
                <a:gd name="adj" fmla="val 16667"/>
              </a:avLst>
            </a:prstGeom>
            <a:solidFill>
              <a:schemeClr val="accent5">
                <a:alpha val="65882"/>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92" name="Google Shape;492;p41"/>
            <p:cNvSpPr txBox="1"/>
            <p:nvPr/>
          </p:nvSpPr>
          <p:spPr bwMode="auto">
            <a:xfrm>
              <a:off x="751355" y="2452195"/>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Automatisation</a:t>
              </a:r>
              <a:endParaRPr/>
            </a:p>
          </p:txBody>
        </p:sp>
        <p:sp>
          <p:nvSpPr>
            <p:cNvPr id="493" name="Google Shape;493;p41"/>
            <p:cNvSpPr/>
            <p:nvPr/>
          </p:nvSpPr>
          <p:spPr bwMode="auto">
            <a:xfrm>
              <a:off x="718929" y="1708072"/>
              <a:ext cx="1423393" cy="664250"/>
            </a:xfrm>
            <a:prstGeom prst="roundRect">
              <a:avLst>
                <a:gd name="adj" fmla="val 16667"/>
              </a:avLst>
            </a:prstGeom>
            <a:solidFill>
              <a:schemeClr val="accent5">
                <a:alpha val="58039"/>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94" name="Google Shape;494;p41"/>
            <p:cNvSpPr txBox="1"/>
            <p:nvPr/>
          </p:nvSpPr>
          <p:spPr bwMode="auto">
            <a:xfrm>
              <a:off x="751355" y="1740498"/>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Routine</a:t>
              </a:r>
              <a:endParaRPr/>
            </a:p>
          </p:txBody>
        </p:sp>
        <p:sp>
          <p:nvSpPr>
            <p:cNvPr id="495" name="Google Shape;495;p41"/>
            <p:cNvSpPr/>
            <p:nvPr/>
          </p:nvSpPr>
          <p:spPr bwMode="auto">
            <a:xfrm>
              <a:off x="718929" y="996375"/>
              <a:ext cx="1423393" cy="664250"/>
            </a:xfrm>
            <a:prstGeom prst="roundRect">
              <a:avLst>
                <a:gd name="adj" fmla="val 16667"/>
              </a:avLst>
            </a:prstGeom>
            <a:solidFill>
              <a:schemeClr val="accent5">
                <a:alpha val="49803"/>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496" name="Google Shape;496;p41"/>
            <p:cNvSpPr txBox="1"/>
            <p:nvPr/>
          </p:nvSpPr>
          <p:spPr bwMode="auto">
            <a:xfrm>
              <a:off x="751355" y="1028801"/>
              <a:ext cx="1358541" cy="599398"/>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Données</a:t>
              </a:r>
              <a:endParaRPr/>
            </a:p>
          </p:txBody>
        </p:sp>
      </p:grpSp>
      <p:pic>
        <p:nvPicPr>
          <p:cNvPr id="497" name="Google Shape;497;p41"/>
          <p:cNvPicPr/>
          <p:nvPr/>
        </p:nvPicPr>
        <p:blipFill>
          <a:blip r:embed="rId4">
            <a:alphaModFix/>
          </a:blip>
          <a:stretch/>
        </p:blipFill>
        <p:spPr bwMode="auto">
          <a:xfrm>
            <a:off x="156240" y="1188336"/>
            <a:ext cx="2464219" cy="1658214"/>
          </a:xfrm>
          <a:prstGeom prst="rect">
            <a:avLst/>
          </a:prstGeom>
          <a:noFill/>
          <a:ln>
            <a:noFill/>
          </a:ln>
        </p:spPr>
      </p:pic>
      <p:pic>
        <p:nvPicPr>
          <p:cNvPr id="498" name="Google Shape;498;p41"/>
          <p:cNvPicPr/>
          <p:nvPr/>
        </p:nvPicPr>
        <p:blipFill>
          <a:blip r:embed="rId5">
            <a:alphaModFix/>
          </a:blip>
          <a:stretch/>
        </p:blipFill>
        <p:spPr bwMode="auto">
          <a:xfrm>
            <a:off x="112388" y="3230878"/>
            <a:ext cx="2508069" cy="1410789"/>
          </a:xfrm>
          <a:prstGeom prst="rect">
            <a:avLst/>
          </a:prstGeom>
          <a:noFill/>
          <a:ln>
            <a:noFill/>
          </a:ln>
        </p:spPr>
      </p:pic>
      <p:pic>
        <p:nvPicPr>
          <p:cNvPr id="499" name="Google Shape;499;p41"/>
          <p:cNvPicPr/>
          <p:nvPr/>
        </p:nvPicPr>
        <p:blipFill>
          <a:blip r:embed="rId6">
            <a:alphaModFix/>
          </a:blip>
          <a:stretch/>
        </p:blipFill>
        <p:spPr bwMode="auto">
          <a:xfrm>
            <a:off x="6309208" y="866759"/>
            <a:ext cx="2712871" cy="1806772"/>
          </a:xfrm>
          <a:prstGeom prst="rect">
            <a:avLst/>
          </a:prstGeom>
          <a:noFill/>
          <a:ln>
            <a:noFill/>
          </a:ln>
        </p:spPr>
      </p:pic>
      <p:pic>
        <p:nvPicPr>
          <p:cNvPr id="500" name="Google Shape;500;p41"/>
          <p:cNvPicPr/>
          <p:nvPr/>
        </p:nvPicPr>
        <p:blipFill>
          <a:blip r:embed="rId7">
            <a:alphaModFix/>
          </a:blip>
          <a:stretch/>
        </p:blipFill>
        <p:spPr bwMode="auto">
          <a:xfrm>
            <a:off x="6621785" y="2796604"/>
            <a:ext cx="2087716" cy="2052920"/>
          </a:xfrm>
          <a:prstGeom prst="rect">
            <a:avLst/>
          </a:prstGeom>
          <a:noFill/>
          <a:ln>
            <a:noFill/>
          </a:ln>
        </p:spPr>
      </p:pic>
      <p:sp>
        <p:nvSpPr>
          <p:cNvPr id="501" name="Google Shape;501;p41"/>
          <p:cNvSpPr txBox="1"/>
          <p:nvPr/>
        </p:nvSpPr>
        <p:spPr bwMode="auto">
          <a:xfrm>
            <a:off x="10008" y="105052"/>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Opposer ou compléter ? Collaborer ou utiliser ?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0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06" name="Google Shape;506;p42"/>
          <p:cNvPicPr/>
          <p:nvPr/>
        </p:nvPicPr>
        <p:blipFill>
          <a:blip r:embed="rId3">
            <a:alphaModFix/>
          </a:blip>
          <a:stretch/>
        </p:blipFill>
        <p:spPr bwMode="auto">
          <a:xfrm>
            <a:off x="2581725" y="2618669"/>
            <a:ext cx="2509842" cy="1912261"/>
          </a:xfrm>
          <a:prstGeom prst="rect">
            <a:avLst/>
          </a:prstGeom>
          <a:noFill/>
          <a:ln>
            <a:noFill/>
          </a:ln>
        </p:spPr>
      </p:pic>
      <p:pic>
        <p:nvPicPr>
          <p:cNvPr id="507" name="Google Shape;507;p42"/>
          <p:cNvPicPr/>
          <p:nvPr/>
        </p:nvPicPr>
        <p:blipFill>
          <a:blip r:embed="rId4">
            <a:alphaModFix/>
          </a:blip>
          <a:stretch/>
        </p:blipFill>
        <p:spPr bwMode="auto">
          <a:xfrm>
            <a:off x="0" y="0"/>
            <a:ext cx="8383800" cy="692100"/>
          </a:xfrm>
          <a:prstGeom prst="rect">
            <a:avLst/>
          </a:prstGeom>
          <a:noFill/>
          <a:ln>
            <a:noFill/>
          </a:ln>
        </p:spPr>
      </p:pic>
      <p:sp>
        <p:nvSpPr>
          <p:cNvPr id="508" name="Google Shape;508;p42"/>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Bien choisir ses compétence</a:t>
            </a:r>
            <a:endParaRPr/>
          </a:p>
        </p:txBody>
      </p:sp>
      <p:pic>
        <p:nvPicPr>
          <p:cNvPr id="509" name="Google Shape;509;p42" descr="https://margaridaromero.files.wordpress.com/2016/03/img23-5c21.png"/>
          <p:cNvPicPr/>
          <p:nvPr/>
        </p:nvPicPr>
        <p:blipFill>
          <a:blip r:embed="rId5">
            <a:alphaModFix/>
          </a:blip>
          <a:stretch/>
        </p:blipFill>
        <p:spPr bwMode="auto">
          <a:xfrm>
            <a:off x="4628851" y="0"/>
            <a:ext cx="4515149" cy="5143500"/>
          </a:xfrm>
          <a:prstGeom prst="rect">
            <a:avLst/>
          </a:prstGeom>
          <a:noFill/>
          <a:ln>
            <a:noFill/>
          </a:ln>
        </p:spPr>
      </p:pic>
      <p:pic>
        <p:nvPicPr>
          <p:cNvPr id="510" name="Google Shape;510;p42"/>
          <p:cNvPicPr/>
          <p:nvPr/>
        </p:nvPicPr>
        <p:blipFill>
          <a:blip r:embed="rId6">
            <a:alphaModFix/>
          </a:blip>
          <a:stretch/>
        </p:blipFill>
        <p:spPr bwMode="auto">
          <a:xfrm>
            <a:off x="0" y="2571750"/>
            <a:ext cx="3003286" cy="2006101"/>
          </a:xfrm>
          <a:prstGeom prst="rect">
            <a:avLst/>
          </a:prstGeom>
          <a:noFill/>
          <a:ln>
            <a:noFill/>
          </a:ln>
        </p:spPr>
      </p:pic>
      <p:sp>
        <p:nvSpPr>
          <p:cNvPr id="511" name="Google Shape;511;p42"/>
          <p:cNvSpPr txBox="1"/>
          <p:nvPr/>
        </p:nvSpPr>
        <p:spPr bwMode="auto">
          <a:xfrm>
            <a:off x="0" y="4620280"/>
            <a:ext cx="4434887" cy="52322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Takumi: A 60,000 Hour Story on the Survival of Human Craft. Film documentaire produit par Lexus</a:t>
            </a:r>
            <a:endParaRPr/>
          </a:p>
        </p:txBody>
      </p:sp>
      <p:pic>
        <p:nvPicPr>
          <p:cNvPr id="512" name="Google Shape;512;p42"/>
          <p:cNvPicPr/>
          <p:nvPr/>
        </p:nvPicPr>
        <p:blipFill>
          <a:blip r:embed="rId7">
            <a:alphaModFix/>
          </a:blip>
          <a:stretch/>
        </p:blipFill>
        <p:spPr bwMode="auto">
          <a:xfrm>
            <a:off x="2308307" y="692100"/>
            <a:ext cx="2320545" cy="1539778"/>
          </a:xfrm>
          <a:prstGeom prst="rect">
            <a:avLst/>
          </a:prstGeom>
          <a:noFill/>
          <a:ln>
            <a:noFill/>
          </a:ln>
        </p:spPr>
      </p:pic>
      <p:pic>
        <p:nvPicPr>
          <p:cNvPr id="513" name="Google Shape;513;p42"/>
          <p:cNvPicPr/>
          <p:nvPr/>
        </p:nvPicPr>
        <p:blipFill>
          <a:blip r:embed="rId8">
            <a:alphaModFix/>
          </a:blip>
          <a:stretch/>
        </p:blipFill>
        <p:spPr bwMode="auto">
          <a:xfrm>
            <a:off x="0" y="692101"/>
            <a:ext cx="2308307" cy="1540112"/>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9"/>
                                        </p:tgtEl>
                                        <p:attrNameLst>
                                          <p:attrName>style.visibility</p:attrName>
                                        </p:attrNameLst>
                                      </p:cBhvr>
                                      <p:to>
                                        <p:strVal val="visible"/>
                                      </p:to>
                                    </p:set>
                                    <p:animEffect transition="in" filter="fade">
                                      <p:cBhvr>
                                        <p:cTn id="7" dur="1000"/>
                                        <p:tgtEl>
                                          <p:spTgt spid="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518" name="Google Shape;518;g10693f4298e_0_0"/>
          <p:cNvSpPr/>
          <p:nvPr/>
        </p:nvSpPr>
        <p:spPr bwMode="auto">
          <a:xfrm>
            <a:off x="4261220" y="870994"/>
            <a:ext cx="544800" cy="591000"/>
          </a:xfrm>
          <a:prstGeom prst="ellipse">
            <a:avLst/>
          </a:prstGeom>
          <a:solidFill>
            <a:srgbClr val="26CFCF"/>
          </a:solidFill>
          <a:ln w="25400" cap="flat" cmpd="sng">
            <a:solidFill>
              <a:srgbClr val="4ABBB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pic>
        <p:nvPicPr>
          <p:cNvPr id="519" name="Google Shape;519;g10693f4298e_0_0"/>
          <p:cNvPicPr/>
          <p:nvPr/>
        </p:nvPicPr>
        <p:blipFill>
          <a:blip r:embed="rId3">
            <a:alphaModFix/>
          </a:blip>
          <a:stretch/>
        </p:blipFill>
        <p:spPr bwMode="auto">
          <a:xfrm>
            <a:off x="0" y="0"/>
            <a:ext cx="8383801" cy="692100"/>
          </a:xfrm>
          <a:prstGeom prst="rect">
            <a:avLst/>
          </a:prstGeom>
          <a:noFill/>
          <a:ln>
            <a:noFill/>
          </a:ln>
        </p:spPr>
      </p:pic>
      <p:sp>
        <p:nvSpPr>
          <p:cNvPr id="520" name="Google Shape;520;g10693f4298e_0_0"/>
          <p:cNvSpPr txBox="1"/>
          <p:nvPr/>
        </p:nvSpPr>
        <p:spPr bwMode="auto">
          <a:xfrm>
            <a:off x="193964" y="83127"/>
            <a:ext cx="73800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Des éléments communs pour une approche différente </a:t>
            </a:r>
            <a:endParaRPr/>
          </a:p>
        </p:txBody>
      </p:sp>
      <p:sp>
        <p:nvSpPr>
          <p:cNvPr id="521" name="Google Shape;521;g10693f4298e_0_0"/>
          <p:cNvSpPr txBox="1">
            <a:spLocks noGrp="1"/>
          </p:cNvSpPr>
          <p:nvPr>
            <p:ph type="body" idx="1"/>
          </p:nvPr>
        </p:nvSpPr>
        <p:spPr bwMode="auto">
          <a:xfrm>
            <a:off x="184475" y="1365200"/>
            <a:ext cx="3816600" cy="3778200"/>
          </a:xfrm>
          <a:prstGeom prst="rect">
            <a:avLst/>
          </a:prstGeom>
          <a:noFill/>
          <a:ln>
            <a:noFill/>
          </a:ln>
        </p:spPr>
        <p:txBody>
          <a:bodyPr spcFirstLastPara="1" wrap="square" lIns="91425" tIns="91425" rIns="91425" bIns="91425" anchor="t" anchorCtr="0">
            <a:noAutofit/>
          </a:bodyPr>
          <a:lstStyle/>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700 000 parties de grands maîtres dans sa bibliothèque</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4000 ouvertures</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200 millions de positions calculées par seconde</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8000 paramètres de fonction d’évaluation</a:t>
            </a:r>
            <a:endParaRPr/>
          </a:p>
          <a:p>
            <a:pPr marL="457200" lvl="0" indent="-228600" algn="l">
              <a:lnSpc>
                <a:spcPct val="114999"/>
              </a:lnSpc>
              <a:spcBef>
                <a:spcPts val="0"/>
              </a:spcBef>
              <a:spcAft>
                <a:spcPts val="0"/>
              </a:spcAft>
              <a:buSzPts val="1800"/>
              <a:buNone/>
              <a:defRPr/>
            </a:pPr>
            <a:endParaRPr sz="1400">
              <a:latin typeface="Arial"/>
              <a:ea typeface="Arial"/>
              <a:cs typeface="Arial"/>
            </a:endParaRPr>
          </a:p>
        </p:txBody>
      </p:sp>
      <p:pic>
        <p:nvPicPr>
          <p:cNvPr id="522" name="Google Shape;522;g10693f4298e_0_0"/>
          <p:cNvPicPr/>
          <p:nvPr/>
        </p:nvPicPr>
        <p:blipFill>
          <a:blip r:embed="rId4">
            <a:alphaModFix/>
          </a:blip>
          <a:stretch/>
        </p:blipFill>
        <p:spPr bwMode="auto">
          <a:xfrm>
            <a:off x="3347462" y="2926146"/>
            <a:ext cx="1307306" cy="1964531"/>
          </a:xfrm>
          <a:prstGeom prst="rect">
            <a:avLst/>
          </a:prstGeom>
          <a:noFill/>
          <a:ln>
            <a:noFill/>
          </a:ln>
        </p:spPr>
      </p:pic>
      <p:sp>
        <p:nvSpPr>
          <p:cNvPr id="523" name="Google Shape;523;g10693f4298e_0_0"/>
          <p:cNvSpPr txBox="1"/>
          <p:nvPr/>
        </p:nvSpPr>
        <p:spPr bwMode="auto">
          <a:xfrm>
            <a:off x="326530" y="1012670"/>
            <a:ext cx="8414400" cy="3078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t>
            </a:r>
            <a:r>
              <a:rPr lang="fr-FR" sz="1400" b="1" i="0" u="none" strike="noStrike" cap="none">
                <a:solidFill>
                  <a:srgbClr val="4ABBB9"/>
                </a:solidFill>
                <a:latin typeface="Arial"/>
                <a:ea typeface="Arial"/>
                <a:cs typeface="Arial"/>
              </a:rPr>
              <a:t>Deep Blue </a:t>
            </a:r>
            <a:r>
              <a:rPr lang="fr-FR" sz="1400" b="0" i="0" u="none" strike="noStrike" cap="none">
                <a:solidFill>
                  <a:srgbClr val="000000"/>
                </a:solidFill>
                <a:latin typeface="Arial"/>
                <a:ea typeface="Arial"/>
                <a:cs typeface="Arial"/>
              </a:rPr>
              <a:t>(1997)  		       VS 		</a:t>
            </a:r>
            <a:r>
              <a:rPr lang="fr-FR" sz="1400" b="1" i="0" u="none" strike="noStrike" cap="none">
                <a:solidFill>
                  <a:srgbClr val="4ABBB9"/>
                </a:solidFill>
                <a:latin typeface="Arial"/>
                <a:ea typeface="Arial"/>
                <a:cs typeface="Arial"/>
              </a:rPr>
              <a:t>      Alpha Zero </a:t>
            </a:r>
            <a:r>
              <a:rPr lang="fr-FR" sz="1400" b="0" i="0" u="none" strike="noStrike" cap="none">
                <a:solidFill>
                  <a:srgbClr val="000000"/>
                </a:solidFill>
                <a:latin typeface="Arial"/>
                <a:ea typeface="Arial"/>
                <a:cs typeface="Arial"/>
              </a:rPr>
              <a:t>(2017)</a:t>
            </a:r>
            <a:endParaRPr/>
          </a:p>
        </p:txBody>
      </p:sp>
      <p:sp>
        <p:nvSpPr>
          <p:cNvPr id="524" name="Google Shape;524;g10693f4298e_0_0"/>
          <p:cNvSpPr txBox="1"/>
          <p:nvPr/>
        </p:nvSpPr>
        <p:spPr bwMode="auto">
          <a:xfrm>
            <a:off x="5066271" y="1320447"/>
            <a:ext cx="3816600" cy="3778200"/>
          </a:xfrm>
          <a:prstGeom prst="rect">
            <a:avLst/>
          </a:prstGeom>
          <a:noFill/>
          <a:ln>
            <a:noFill/>
          </a:ln>
        </p:spPr>
        <p:txBody>
          <a:bodyPr spcFirstLastPara="1" wrap="square" lIns="91425" tIns="91425" rIns="91425" bIns="91425" anchor="t" anchorCtr="0">
            <a:noAutofit/>
          </a:bodyPr>
          <a:lstStyle/>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Les règles des échecs</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Aucune donnée extérieure</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80 000 positions par seconde</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9 heures d’entrainement</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10 000 positions prises en compte en moyenne contre 10 million pour Stockfish</a:t>
            </a:r>
            <a:endParaRPr/>
          </a:p>
          <a:p>
            <a:pPr marL="457200" marR="0" lvl="0" indent="-228600" algn="l">
              <a:lnSpc>
                <a:spcPct val="114999"/>
              </a:lnSpc>
              <a:spcBef>
                <a:spcPts val="0"/>
              </a:spcBef>
              <a:spcAft>
                <a:spcPts val="0"/>
              </a:spcAft>
              <a:buClr>
                <a:schemeClr val="dk2"/>
              </a:buClr>
              <a:buSzPts val="1800"/>
              <a:buFont typeface="Arial"/>
              <a:buNone/>
              <a:defRPr/>
            </a:pPr>
            <a:endParaRPr sz="1400" b="0" i="0" u="none" strike="noStrike" cap="none">
              <a:solidFill>
                <a:schemeClr val="dk2"/>
              </a:solidFill>
              <a:latin typeface="Gill Sans"/>
              <a:ea typeface="Gill Sans"/>
              <a:cs typeface="Gill Sans"/>
            </a:endParaRPr>
          </a:p>
          <a:p>
            <a:pPr marL="457200" marR="0" lvl="0" indent="-228600" algn="l">
              <a:lnSpc>
                <a:spcPct val="114999"/>
              </a:lnSpc>
              <a:spcBef>
                <a:spcPts val="0"/>
              </a:spcBef>
              <a:spcAft>
                <a:spcPts val="0"/>
              </a:spcAft>
              <a:buClr>
                <a:schemeClr val="dk2"/>
              </a:buClr>
              <a:buSzPts val="1800"/>
              <a:buFont typeface="Arial"/>
              <a:buNone/>
              <a:defRPr/>
            </a:pPr>
            <a:endParaRPr sz="1400" b="0" i="0" u="none" strike="noStrike" cap="none">
              <a:solidFill>
                <a:schemeClr val="dk2"/>
              </a:solidFill>
              <a:latin typeface="Arial"/>
              <a:ea typeface="Arial"/>
              <a:cs typeface="Arial"/>
            </a:endParaRPr>
          </a:p>
        </p:txBody>
      </p:sp>
      <p:pic>
        <p:nvPicPr>
          <p:cNvPr id="525" name="Google Shape;525;g10693f4298e_0_0" descr="Starting from random play, knowing just the basic rules, AlphaZero defeated a world champion program in the games of Go, chess, and shogi."/>
          <p:cNvPicPr/>
          <p:nvPr/>
        </p:nvPicPr>
        <p:blipFill>
          <a:blip r:embed="rId5">
            <a:alphaModFix/>
          </a:blip>
          <a:stretch/>
        </p:blipFill>
        <p:spPr bwMode="auto">
          <a:xfrm>
            <a:off x="5383047" y="3129210"/>
            <a:ext cx="3183088" cy="1969537"/>
          </a:xfrm>
          <a:prstGeom prst="rect">
            <a:avLst/>
          </a:prstGeom>
          <a:noFill/>
          <a:ln>
            <a:noFill/>
          </a:ln>
        </p:spPr>
      </p:pic>
      <p:pic>
        <p:nvPicPr>
          <p:cNvPr id="526" name="Google Shape;526;g10693f4298e_0_0"/>
          <p:cNvPicPr/>
          <p:nvPr/>
        </p:nvPicPr>
        <p:blipFill>
          <a:blip r:embed="rId6">
            <a:alphaModFix/>
          </a:blip>
          <a:stretch/>
        </p:blipFill>
        <p:spPr bwMode="auto">
          <a:xfrm>
            <a:off x="525097" y="3289788"/>
            <a:ext cx="2649637" cy="1808959"/>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31" name="Google Shape;531;g10693f4298e_0_12"/>
          <p:cNvPicPr/>
          <p:nvPr/>
        </p:nvPicPr>
        <p:blipFill>
          <a:blip r:embed="rId3">
            <a:alphaModFix/>
          </a:blip>
          <a:stretch/>
        </p:blipFill>
        <p:spPr bwMode="auto">
          <a:xfrm>
            <a:off x="0" y="0"/>
            <a:ext cx="8383801" cy="692100"/>
          </a:xfrm>
          <a:prstGeom prst="rect">
            <a:avLst/>
          </a:prstGeom>
          <a:noFill/>
          <a:ln>
            <a:noFill/>
          </a:ln>
        </p:spPr>
      </p:pic>
      <p:sp>
        <p:nvSpPr>
          <p:cNvPr id="532" name="Google Shape;532;g10693f4298e_0_12"/>
          <p:cNvSpPr txBox="1"/>
          <p:nvPr/>
        </p:nvSpPr>
        <p:spPr bwMode="auto">
          <a:xfrm>
            <a:off x="212436" y="61385"/>
            <a:ext cx="70566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L’illusion de l’intelligence : Nîm et autres jeux résolus</a:t>
            </a:r>
            <a:endParaRPr/>
          </a:p>
        </p:txBody>
      </p:sp>
      <p:pic>
        <p:nvPicPr>
          <p:cNvPr id="533" name="Google Shape;533;g10693f4298e_0_12"/>
          <p:cNvPicPr/>
          <p:nvPr/>
        </p:nvPicPr>
        <p:blipFill>
          <a:blip r:embed="rId4">
            <a:alphaModFix/>
          </a:blip>
          <a:stretch/>
        </p:blipFill>
        <p:spPr bwMode="auto">
          <a:xfrm>
            <a:off x="668550" y="816362"/>
            <a:ext cx="7715250" cy="376237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38" name="Google Shape;538;g10693f4298e_0_18"/>
          <p:cNvPicPr/>
          <p:nvPr/>
        </p:nvPicPr>
        <p:blipFill>
          <a:blip r:embed="rId3">
            <a:alphaModFix/>
          </a:blip>
          <a:stretch/>
        </p:blipFill>
        <p:spPr bwMode="auto">
          <a:xfrm>
            <a:off x="0" y="0"/>
            <a:ext cx="8383801" cy="692100"/>
          </a:xfrm>
          <a:prstGeom prst="rect">
            <a:avLst/>
          </a:prstGeom>
          <a:noFill/>
          <a:ln>
            <a:noFill/>
          </a:ln>
        </p:spPr>
      </p:pic>
      <p:sp>
        <p:nvSpPr>
          <p:cNvPr id="539" name="Google Shape;539;g10693f4298e_0_18"/>
          <p:cNvSpPr txBox="1"/>
          <p:nvPr/>
        </p:nvSpPr>
        <p:spPr bwMode="auto">
          <a:xfrm>
            <a:off x="5284886" y="975237"/>
            <a:ext cx="2713800" cy="37275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2400"/>
              <a:buFont typeface="Arial"/>
              <a:buNone/>
              <a:defRPr/>
            </a:pPr>
            <a:r>
              <a:rPr lang="fr-FR" sz="2400" b="0" i="1" u="none" strike="noStrike" cap="none">
                <a:solidFill>
                  <a:srgbClr val="000000"/>
                </a:solidFill>
                <a:latin typeface="Arial"/>
                <a:ea typeface="Arial"/>
                <a:cs typeface="Arial"/>
              </a:rPr>
              <a:t>“Un ordinateur, c’est très con ! </a:t>
            </a:r>
            <a:endParaRPr sz="2400" b="0" i="1"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2400"/>
              <a:buFont typeface="Arial"/>
              <a:buNone/>
              <a:defRPr/>
            </a:pPr>
            <a:r>
              <a:rPr lang="fr-FR" sz="2400" b="0" i="1" u="none" strike="noStrike" cap="none">
                <a:solidFill>
                  <a:srgbClr val="000000"/>
                </a:solidFill>
                <a:latin typeface="Arial"/>
                <a:ea typeface="Arial"/>
                <a:cs typeface="Arial"/>
              </a:rPr>
              <a:t>programmer c’est transformer l’intelligence des hommes dans la bêtise des machines” </a:t>
            </a:r>
            <a:endParaRPr sz="2400" b="0" i="1"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800"/>
              <a:buFont typeface="Arial"/>
              <a:buNone/>
              <a:defRPr/>
            </a:pPr>
            <a:endParaRPr sz="18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Clr>
                <a:srgbClr val="000000"/>
              </a:buClr>
              <a:buSzPts val="1800"/>
              <a:buFont typeface="Arial"/>
              <a:buNone/>
              <a:defRPr/>
            </a:pPr>
            <a:r>
              <a:rPr lang="fr-FR" sz="1800" b="0" i="0" u="none" strike="noStrike" cap="none">
                <a:solidFill>
                  <a:srgbClr val="000000"/>
                </a:solidFill>
                <a:latin typeface="Arial"/>
                <a:ea typeface="Arial"/>
                <a:cs typeface="Arial"/>
              </a:rPr>
              <a:t>Gérard BERRY</a:t>
            </a:r>
            <a:endParaRPr sz="1800" b="0" i="0" u="none" strike="noStrike" cap="none">
              <a:solidFill>
                <a:srgbClr val="000000"/>
              </a:solidFill>
              <a:latin typeface="Arial"/>
              <a:ea typeface="Arial"/>
              <a:cs typeface="Arial"/>
            </a:endParaRPr>
          </a:p>
        </p:txBody>
      </p:sp>
      <p:sp>
        <p:nvSpPr>
          <p:cNvPr id="540" name="Google Shape;540;g10693f4298e_0_18"/>
          <p:cNvSpPr txBox="1"/>
          <p:nvPr/>
        </p:nvSpPr>
        <p:spPr bwMode="auto">
          <a:xfrm>
            <a:off x="281375" y="157575"/>
            <a:ext cx="7675800" cy="756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2000" b="1" i="0" u="none" strike="noStrike" cap="none">
                <a:solidFill>
                  <a:schemeClr val="lt1"/>
                </a:solidFill>
                <a:latin typeface="Arial"/>
                <a:ea typeface="Arial"/>
                <a:cs typeface="Arial"/>
              </a:rPr>
              <a:t>Robot Idiot</a:t>
            </a:r>
            <a:endParaRPr sz="2000" b="1" i="0" u="none" strike="noStrike" cap="none">
              <a:solidFill>
                <a:schemeClr val="lt1"/>
              </a:solidFill>
              <a:latin typeface="Arial"/>
              <a:ea typeface="Arial"/>
              <a:cs typeface="Arial"/>
            </a:endParaRPr>
          </a:p>
          <a:p>
            <a:pPr marL="0" marR="0" lvl="0" indent="0" algn="r">
              <a:lnSpc>
                <a:spcPct val="100000"/>
              </a:lnSpc>
              <a:spcBef>
                <a:spcPts val="0"/>
              </a:spcBef>
              <a:spcAft>
                <a:spcPts val="0"/>
              </a:spcAft>
              <a:buClr>
                <a:schemeClr val="dk1"/>
              </a:buClr>
              <a:buSzPts val="1800"/>
              <a:buFont typeface="Arial"/>
              <a:buNone/>
              <a:defRPr/>
            </a:pPr>
            <a:endParaRPr sz="2000" b="1" i="1" u="none" strike="noStrike" cap="none">
              <a:solidFill>
                <a:schemeClr val="lt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2000" b="1" i="0" u="none" strike="noStrike" cap="none">
              <a:solidFill>
                <a:srgbClr val="000000"/>
              </a:solidFill>
              <a:latin typeface="Arial"/>
              <a:ea typeface="Arial"/>
              <a:cs typeface="Arial"/>
            </a:endParaRPr>
          </a:p>
        </p:txBody>
      </p:sp>
      <p:pic>
        <p:nvPicPr>
          <p:cNvPr id="541" name="Google Shape;541;g10693f4298e_0_18"/>
          <p:cNvPicPr/>
          <p:nvPr/>
        </p:nvPicPr>
        <p:blipFill>
          <a:blip r:embed="rId4">
            <a:alphaModFix/>
          </a:blip>
          <a:stretch/>
        </p:blipFill>
        <p:spPr bwMode="auto">
          <a:xfrm>
            <a:off x="120630" y="975237"/>
            <a:ext cx="4940898" cy="3544134"/>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46" name="Google Shape;546;g10693f4298e_0_25"/>
          <p:cNvPicPr/>
          <p:nvPr/>
        </p:nvPicPr>
        <p:blipFill>
          <a:blip r:embed="rId3">
            <a:alphaModFix/>
          </a:blip>
          <a:stretch/>
        </p:blipFill>
        <p:spPr bwMode="auto">
          <a:xfrm>
            <a:off x="0" y="0"/>
            <a:ext cx="8383801" cy="692100"/>
          </a:xfrm>
          <a:prstGeom prst="rect">
            <a:avLst/>
          </a:prstGeom>
          <a:noFill/>
          <a:ln>
            <a:noFill/>
          </a:ln>
        </p:spPr>
      </p:pic>
      <p:sp>
        <p:nvSpPr>
          <p:cNvPr id="547" name="Google Shape;547;g10693f4298e_0_25"/>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l">
              <a:lnSpc>
                <a:spcPct val="100000"/>
              </a:lnSpc>
              <a:spcBef>
                <a:spcPts val="0"/>
              </a:spcBef>
              <a:spcAft>
                <a:spcPts val="0"/>
              </a:spcAft>
              <a:buClr>
                <a:schemeClr val="dk1"/>
              </a:buClr>
              <a:buSzPts val="1800"/>
              <a:buFont typeface="Arial"/>
              <a:buNone/>
              <a:defRPr/>
            </a:pPr>
            <a:r>
              <a:rPr lang="fr-FR" sz="1800" b="1" i="0" u="none" strike="noStrike" cap="none">
                <a:solidFill>
                  <a:srgbClr val="FFFFFF"/>
                </a:solidFill>
                <a:latin typeface="Arial"/>
                <a:ea typeface="Arial"/>
                <a:cs typeface="Arial"/>
              </a:rPr>
              <a:t>L’intelligence mécanique, l’algorithme </a:t>
            </a:r>
            <a:endParaRPr sz="1800" b="1" i="1" u="none" strike="noStrike" cap="none">
              <a:solidFill>
                <a:srgbClr val="FFFFFF"/>
              </a:solidFill>
              <a:latin typeface="Arial"/>
              <a:ea typeface="Arial"/>
              <a:cs typeface="Arial"/>
            </a:endParaRPr>
          </a:p>
        </p:txBody>
      </p:sp>
      <p:sp>
        <p:nvSpPr>
          <p:cNvPr id="548" name="Google Shape;548;g10693f4298e_0_25"/>
          <p:cNvSpPr txBox="1"/>
          <p:nvPr/>
        </p:nvSpPr>
        <p:spPr bwMode="auto">
          <a:xfrm>
            <a:off x="771475" y="1876250"/>
            <a:ext cx="8299800" cy="11868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pic>
        <p:nvPicPr>
          <p:cNvPr id="549" name="Google Shape;549;g10693f4298e_0_25"/>
          <p:cNvPicPr/>
          <p:nvPr/>
        </p:nvPicPr>
        <p:blipFill>
          <a:blip r:embed="rId4">
            <a:alphaModFix/>
          </a:blip>
          <a:stretch/>
        </p:blipFill>
        <p:spPr bwMode="auto">
          <a:xfrm>
            <a:off x="1369039" y="995450"/>
            <a:ext cx="5645725" cy="3305899"/>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bg>
      <p:bgPr shadeToTitle="0">
        <a:solidFill>
          <a:schemeClr val="lt1"/>
        </a:solidFill>
      </p:bgPr>
    </p:bg>
    <p:spTree>
      <p:nvGrpSpPr>
        <p:cNvPr id="1" name=""/>
        <p:cNvGrpSpPr/>
        <p:nvPr/>
      </p:nvGrpSpPr>
      <p:grpSpPr bwMode="auto">
        <a:xfrm>
          <a:off x="0" y="0"/>
          <a:ext cx="0" cy="0"/>
          <a:chOff x="0" y="0"/>
          <a:chExt cx="0" cy="0"/>
        </a:xfrm>
      </p:grpSpPr>
      <p:pic>
        <p:nvPicPr>
          <p:cNvPr id="554" name="Google Shape;554;g10693f4298e_0_32"/>
          <p:cNvPicPr/>
          <p:nvPr/>
        </p:nvPicPr>
        <p:blipFill>
          <a:blip r:embed="rId3">
            <a:alphaModFix/>
          </a:blip>
          <a:stretch/>
        </p:blipFill>
        <p:spPr bwMode="auto">
          <a:xfrm>
            <a:off x="0" y="1160108"/>
            <a:ext cx="9189542" cy="2866944"/>
          </a:xfrm>
          <a:prstGeom prst="rect">
            <a:avLst/>
          </a:prstGeom>
          <a:noFill/>
          <a:ln>
            <a:noFill/>
          </a:ln>
        </p:spPr>
      </p:pic>
      <p:pic>
        <p:nvPicPr>
          <p:cNvPr id="555" name="Google Shape;555;g10693f4298e_0_32"/>
          <p:cNvPicPr/>
          <p:nvPr/>
        </p:nvPicPr>
        <p:blipFill>
          <a:blip r:embed="rId4">
            <a:alphaModFix/>
          </a:blip>
          <a:stretch/>
        </p:blipFill>
        <p:spPr bwMode="auto">
          <a:xfrm>
            <a:off x="7099392" y="4278547"/>
            <a:ext cx="1749045" cy="700809"/>
          </a:xfrm>
          <a:prstGeom prst="rect">
            <a:avLst/>
          </a:prstGeom>
          <a:noFill/>
          <a:ln>
            <a:noFill/>
          </a:ln>
        </p:spPr>
      </p:pic>
      <p:pic>
        <p:nvPicPr>
          <p:cNvPr id="556" name="Google Shape;556;g10693f4298e_0_32"/>
          <p:cNvPicPr/>
          <p:nvPr/>
        </p:nvPicPr>
        <p:blipFill>
          <a:blip r:embed="rId5">
            <a:alphaModFix/>
          </a:blip>
          <a:stretch/>
        </p:blipFill>
        <p:spPr bwMode="auto">
          <a:xfrm>
            <a:off x="213014" y="4320355"/>
            <a:ext cx="1652732" cy="659001"/>
          </a:xfrm>
          <a:prstGeom prst="rect">
            <a:avLst/>
          </a:prstGeom>
          <a:noFill/>
          <a:ln>
            <a:noFill/>
          </a:ln>
        </p:spPr>
      </p:pic>
      <p:pic>
        <p:nvPicPr>
          <p:cNvPr id="557" name="Google Shape;557;g10693f4298e_0_32"/>
          <p:cNvPicPr/>
          <p:nvPr/>
        </p:nvPicPr>
        <p:blipFill>
          <a:blip r:embed="rId6">
            <a:alphaModFix/>
          </a:blip>
          <a:stretch/>
        </p:blipFill>
        <p:spPr bwMode="auto">
          <a:xfrm>
            <a:off x="2066800" y="4299906"/>
            <a:ext cx="912015" cy="679451"/>
          </a:xfrm>
          <a:prstGeom prst="rect">
            <a:avLst/>
          </a:prstGeom>
          <a:noFill/>
          <a:ln>
            <a:noFill/>
          </a:ln>
        </p:spPr>
      </p:pic>
      <p:pic>
        <p:nvPicPr>
          <p:cNvPr id="558" name="Google Shape;558;g10693f4298e_0_32" descr="https://www.ec-nantes.fr/medias/photo/sigle-ls2n-bleu-fonce_1491473340702-jpeg"/>
          <p:cNvPicPr/>
          <p:nvPr/>
        </p:nvPicPr>
        <p:blipFill>
          <a:blip r:embed="rId7">
            <a:alphaModFix/>
          </a:blip>
          <a:stretch/>
        </p:blipFill>
        <p:spPr bwMode="auto">
          <a:xfrm>
            <a:off x="5971135" y="4268855"/>
            <a:ext cx="951566" cy="710501"/>
          </a:xfrm>
          <a:prstGeom prst="rect">
            <a:avLst/>
          </a:prstGeom>
          <a:noFill/>
          <a:ln>
            <a:noFill/>
          </a:ln>
        </p:spPr>
      </p:pic>
      <p:pic>
        <p:nvPicPr>
          <p:cNvPr id="559" name="Google Shape;559;g10693f4298e_0_32"/>
          <p:cNvPicPr/>
          <p:nvPr/>
        </p:nvPicPr>
        <p:blipFill>
          <a:blip r:embed="rId8">
            <a:alphaModFix/>
          </a:blip>
          <a:stretch/>
        </p:blipFill>
        <p:spPr bwMode="auto">
          <a:xfrm>
            <a:off x="0" y="0"/>
            <a:ext cx="8383801" cy="692100"/>
          </a:xfrm>
          <a:prstGeom prst="rect">
            <a:avLst/>
          </a:prstGeom>
          <a:noFill/>
          <a:ln>
            <a:noFill/>
          </a:ln>
        </p:spPr>
      </p:pic>
      <p:sp>
        <p:nvSpPr>
          <p:cNvPr id="560" name="Google Shape;560;g10693f4298e_0_32"/>
          <p:cNvSpPr txBox="1"/>
          <p:nvPr/>
        </p:nvSpPr>
        <p:spPr bwMode="auto">
          <a:xfrm>
            <a:off x="213014" y="73890"/>
            <a:ext cx="86355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 IA ou humain, saurez-vous faire la différence ? » </a:t>
            </a:r>
            <a:endParaRPr/>
          </a:p>
        </p:txBody>
      </p:sp>
      <p:sp>
        <p:nvSpPr>
          <p:cNvPr id="561" name="Google Shape;561;g10693f4298e_0_32"/>
          <p:cNvSpPr txBox="1"/>
          <p:nvPr/>
        </p:nvSpPr>
        <p:spPr bwMode="auto">
          <a:xfrm>
            <a:off x="3257105" y="4405384"/>
            <a:ext cx="2626500" cy="307800"/>
          </a:xfrm>
          <a:prstGeom prst="rect">
            <a:avLst/>
          </a:prstGeom>
          <a:noFill/>
          <a:ln>
            <a:noFill/>
          </a:ln>
        </p:spPr>
        <p:txBody>
          <a:bodyPr spcFirstLastPara="1" wrap="square" lIns="91425" tIns="45700" rIns="91425" bIns="45700" anchor="t" anchorCtr="0">
            <a:noAutofit/>
          </a:bodyPr>
          <a:lstStyle/>
          <a:p>
            <a:pPr marL="0" marR="0" lvl="0" indent="0" algn="ctr">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9" tooltip="https://ia-human.univ-nantes.fr/"/>
              </a:rPr>
              <a:t>https://ia-human.univ-nantes.fr/ </a:t>
            </a:r>
            <a:endParaRPr sz="20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66" name="Google Shape;566;g10693f4298e_0_43"/>
          <p:cNvPicPr/>
          <p:nvPr/>
        </p:nvPicPr>
        <p:blipFill>
          <a:blip r:embed="rId3">
            <a:alphaModFix/>
          </a:blip>
          <a:stretch/>
        </p:blipFill>
        <p:spPr bwMode="auto">
          <a:xfrm>
            <a:off x="0" y="0"/>
            <a:ext cx="8383801" cy="692100"/>
          </a:xfrm>
          <a:prstGeom prst="rect">
            <a:avLst/>
          </a:prstGeom>
          <a:noFill/>
          <a:ln>
            <a:noFill/>
          </a:ln>
        </p:spPr>
      </p:pic>
      <p:sp>
        <p:nvSpPr>
          <p:cNvPr id="567" name="Google Shape;567;g10693f4298e_0_43"/>
          <p:cNvSpPr txBox="1"/>
          <p:nvPr/>
        </p:nvSpPr>
        <p:spPr bwMode="auto">
          <a:xfrm>
            <a:off x="193964" y="83127"/>
            <a:ext cx="62991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Comment fabriquer un générateur de chat ?</a:t>
            </a:r>
            <a:endParaRPr/>
          </a:p>
        </p:txBody>
      </p:sp>
      <p:pic>
        <p:nvPicPr>
          <p:cNvPr id="568" name="Google Shape;568;g10693f4298e_0_43"/>
          <p:cNvPicPr/>
          <p:nvPr/>
        </p:nvPicPr>
        <p:blipFill>
          <a:blip r:embed="rId4">
            <a:alphaModFix/>
          </a:blip>
          <a:stretch/>
        </p:blipFill>
        <p:spPr bwMode="auto">
          <a:xfrm>
            <a:off x="417655" y="923636"/>
            <a:ext cx="7054562" cy="4008583"/>
          </a:xfrm>
          <a:prstGeom prst="rect">
            <a:avLst/>
          </a:prstGeom>
          <a:noFill/>
          <a:ln>
            <a:noFill/>
          </a:ln>
        </p:spPr>
      </p:pic>
      <p:pic>
        <p:nvPicPr>
          <p:cNvPr id="569" name="Google Shape;569;g10693f4298e_0_43"/>
          <p:cNvPicPr/>
          <p:nvPr/>
        </p:nvPicPr>
        <p:blipFill>
          <a:blip r:embed="rId5">
            <a:alphaModFix/>
          </a:blip>
          <a:stretch/>
        </p:blipFill>
        <p:spPr bwMode="auto">
          <a:xfrm>
            <a:off x="6531594" y="1006764"/>
            <a:ext cx="1852206" cy="1852206"/>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74" name="Google Shape;574;g10693f4298e_0_50"/>
          <p:cNvPicPr/>
          <p:nvPr/>
        </p:nvPicPr>
        <p:blipFill>
          <a:blip r:embed="rId3">
            <a:alphaModFix/>
          </a:blip>
          <a:stretch/>
        </p:blipFill>
        <p:spPr bwMode="auto">
          <a:xfrm>
            <a:off x="321935" y="972259"/>
            <a:ext cx="8344696" cy="4171240"/>
          </a:xfrm>
          <a:prstGeom prst="rect">
            <a:avLst/>
          </a:prstGeom>
          <a:noFill/>
          <a:ln>
            <a:noFill/>
          </a:ln>
        </p:spPr>
      </p:pic>
      <p:sp>
        <p:nvSpPr>
          <p:cNvPr id="575" name="Google Shape;575;g10693f4298e_0_50"/>
          <p:cNvSpPr/>
          <p:nvPr/>
        </p:nvSpPr>
        <p:spPr bwMode="auto">
          <a:xfrm>
            <a:off x="0" y="557325"/>
            <a:ext cx="9144000" cy="347700"/>
          </a:xfrm>
          <a:prstGeom prst="rect">
            <a:avLst/>
          </a:prstGeom>
          <a:solidFill>
            <a:srgbClr val="FFFFFF"/>
          </a:solidFill>
          <a:ln>
            <a:noFill/>
          </a:ln>
        </p:spPr>
        <p:txBody>
          <a:bodyPr spcFirstLastPara="1" wrap="square" lIns="91425" tIns="91425" rIns="91425" bIns="91425" anchor="ctr" anchorCtr="0">
            <a:noAutofit/>
          </a:bodyPr>
          <a:lstStyle/>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
        <p:nvSpPr>
          <p:cNvPr id="576" name="Google Shape;576;g10693f4298e_0_50"/>
          <p:cNvSpPr txBox="1"/>
          <p:nvPr/>
        </p:nvSpPr>
        <p:spPr bwMode="auto">
          <a:xfrm>
            <a:off x="3630425" y="6599"/>
            <a:ext cx="2747100" cy="55230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2400"/>
              <a:buFont typeface="Arial"/>
              <a:buNone/>
              <a:defRPr/>
            </a:pPr>
            <a:r>
              <a:rPr lang="fr-FR" sz="2400" b="1" i="0" u="none" strike="noStrike" cap="none">
                <a:solidFill>
                  <a:srgbClr val="FFFFFF"/>
                </a:solidFill>
                <a:latin typeface="Roboto"/>
                <a:ea typeface="Roboto"/>
                <a:cs typeface="Roboto"/>
              </a:rPr>
              <a:t>EXPERIMENTER</a:t>
            </a:r>
            <a:endParaRPr sz="2400" b="1" i="0" u="none" strike="noStrike" cap="none">
              <a:solidFill>
                <a:srgbClr val="FFFFFF"/>
              </a:solidFill>
              <a:latin typeface="Roboto"/>
              <a:ea typeface="Roboto"/>
              <a:cs typeface="Roboto"/>
            </a:endParaRPr>
          </a:p>
        </p:txBody>
      </p:sp>
      <p:pic>
        <p:nvPicPr>
          <p:cNvPr id="577" name="Google Shape;577;g10693f4298e_0_50"/>
          <p:cNvPicPr/>
          <p:nvPr/>
        </p:nvPicPr>
        <p:blipFill>
          <a:blip r:embed="rId4">
            <a:alphaModFix/>
          </a:blip>
          <a:stretch/>
        </p:blipFill>
        <p:spPr bwMode="auto">
          <a:xfrm>
            <a:off x="0" y="0"/>
            <a:ext cx="8383801" cy="692100"/>
          </a:xfrm>
          <a:prstGeom prst="rect">
            <a:avLst/>
          </a:prstGeom>
          <a:noFill/>
          <a:ln>
            <a:noFill/>
          </a:ln>
        </p:spPr>
      </p:pic>
      <p:sp>
        <p:nvSpPr>
          <p:cNvPr id="578" name="Google Shape;578;g10693f4298e_0_50"/>
          <p:cNvSpPr txBox="1"/>
          <p:nvPr/>
        </p:nvSpPr>
        <p:spPr bwMode="auto">
          <a:xfrm>
            <a:off x="78325" y="143758"/>
            <a:ext cx="62991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Expérimenter en Intelligence Artificielle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08" name="Google Shape;108;p5"/>
          <p:cNvPicPr/>
          <p:nvPr/>
        </p:nvPicPr>
        <p:blipFill>
          <a:blip r:embed="rId3">
            <a:alphaModFix/>
          </a:blip>
          <a:stretch/>
        </p:blipFill>
        <p:spPr bwMode="auto">
          <a:xfrm>
            <a:off x="0" y="0"/>
            <a:ext cx="8383800" cy="692100"/>
          </a:xfrm>
          <a:prstGeom prst="rect">
            <a:avLst/>
          </a:prstGeom>
          <a:noFill/>
          <a:ln>
            <a:noFill/>
          </a:ln>
        </p:spPr>
      </p:pic>
      <p:sp>
        <p:nvSpPr>
          <p:cNvPr id="109" name="Google Shape;109;p5"/>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Typologies</a:t>
            </a:r>
            <a:endParaRPr/>
          </a:p>
        </p:txBody>
      </p:sp>
      <p:sp>
        <p:nvSpPr>
          <p:cNvPr id="110" name="Google Shape;110;p5"/>
          <p:cNvSpPr txBox="1"/>
          <p:nvPr/>
        </p:nvSpPr>
        <p:spPr bwMode="auto">
          <a:xfrm>
            <a:off x="324718" y="5476536"/>
            <a:ext cx="2309802" cy="2348965"/>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None/>
              <a:defRPr/>
            </a:pP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None/>
              <a:defRPr/>
            </a:pPr>
            <a:endParaRPr sz="1200" b="1" i="0" u="none" strike="noStrike" cap="none">
              <a:solidFill>
                <a:srgbClr val="26CFCF"/>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endParaRPr sz="1400" b="0" i="0" u="none" strike="noStrike" cap="none">
              <a:solidFill>
                <a:srgbClr val="000000"/>
              </a:solidFill>
              <a:latin typeface="Arial"/>
              <a:ea typeface="Arial"/>
              <a:cs typeface="Arial"/>
            </a:endParaRPr>
          </a:p>
        </p:txBody>
      </p:sp>
      <p:pic>
        <p:nvPicPr>
          <p:cNvPr id="111" name="Google Shape;111;p5" descr="Bulles imbriquées pour positionner les notions d'IA, de machine learning et de deep learning. La plus large est l'IA, l'intermédiare est le machine learning et la plus petite est le deep learning"/>
          <p:cNvPicPr/>
          <p:nvPr/>
        </p:nvPicPr>
        <p:blipFill>
          <a:blip r:embed="rId4">
            <a:alphaModFix/>
          </a:blip>
          <a:stretch/>
        </p:blipFill>
        <p:spPr bwMode="auto">
          <a:xfrm>
            <a:off x="-720436" y="911902"/>
            <a:ext cx="4815837" cy="4058660"/>
          </a:xfrm>
          <a:prstGeom prst="rect">
            <a:avLst/>
          </a:prstGeom>
          <a:noFill/>
          <a:ln>
            <a:noFill/>
          </a:ln>
        </p:spPr>
      </p:pic>
      <p:pic>
        <p:nvPicPr>
          <p:cNvPr id="112" name="Google Shape;112;p5" descr="IA-forte-faible-schema.png"/>
          <p:cNvPicPr/>
          <p:nvPr/>
        </p:nvPicPr>
        <p:blipFill>
          <a:blip r:embed="rId5">
            <a:alphaModFix/>
          </a:blip>
          <a:stretch/>
        </p:blipFill>
        <p:spPr bwMode="auto">
          <a:xfrm>
            <a:off x="4191900" y="911901"/>
            <a:ext cx="5331514" cy="414962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83" name="Google Shape;583;g10693f4298e_0_58"/>
          <p:cNvPicPr/>
          <p:nvPr/>
        </p:nvPicPr>
        <p:blipFill>
          <a:blip r:embed="rId3">
            <a:alphaModFix/>
          </a:blip>
          <a:stretch/>
        </p:blipFill>
        <p:spPr bwMode="auto">
          <a:xfrm>
            <a:off x="3540193" y="692100"/>
            <a:ext cx="6693699" cy="4461375"/>
          </a:xfrm>
          <a:prstGeom prst="rect">
            <a:avLst/>
          </a:prstGeom>
          <a:noFill/>
          <a:ln>
            <a:noFill/>
          </a:ln>
        </p:spPr>
      </p:pic>
      <p:pic>
        <p:nvPicPr>
          <p:cNvPr id="584" name="Google Shape;584;g10693f4298e_0_58"/>
          <p:cNvPicPr/>
          <p:nvPr/>
        </p:nvPicPr>
        <p:blipFill>
          <a:blip r:embed="rId4">
            <a:alphaModFix/>
          </a:blip>
          <a:stretch/>
        </p:blipFill>
        <p:spPr bwMode="auto">
          <a:xfrm>
            <a:off x="0" y="692100"/>
            <a:ext cx="4590476" cy="2655146"/>
          </a:xfrm>
          <a:prstGeom prst="rect">
            <a:avLst/>
          </a:prstGeom>
          <a:noFill/>
          <a:ln>
            <a:noFill/>
          </a:ln>
        </p:spPr>
      </p:pic>
      <p:pic>
        <p:nvPicPr>
          <p:cNvPr id="585" name="Google Shape;585;g10693f4298e_0_58"/>
          <p:cNvPicPr/>
          <p:nvPr/>
        </p:nvPicPr>
        <p:blipFill>
          <a:blip r:embed="rId5">
            <a:alphaModFix/>
          </a:blip>
          <a:stretch/>
        </p:blipFill>
        <p:spPr bwMode="auto">
          <a:xfrm>
            <a:off x="0" y="0"/>
            <a:ext cx="9301017" cy="692100"/>
          </a:xfrm>
          <a:prstGeom prst="rect">
            <a:avLst/>
          </a:prstGeom>
          <a:noFill/>
          <a:ln>
            <a:noFill/>
          </a:ln>
        </p:spPr>
      </p:pic>
      <p:sp>
        <p:nvSpPr>
          <p:cNvPr id="586" name="Google Shape;586;g10693f4298e_0_58"/>
          <p:cNvSpPr txBox="1"/>
          <p:nvPr/>
        </p:nvSpPr>
        <p:spPr bwMode="auto">
          <a:xfrm>
            <a:off x="175490" y="64655"/>
            <a:ext cx="9002700" cy="3693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1800" b="0" i="0" u="none" strike="noStrike" cap="none">
                <a:solidFill>
                  <a:schemeClr val="lt1"/>
                </a:solidFill>
                <a:latin typeface="Arial"/>
                <a:ea typeface="Arial"/>
                <a:cs typeface="Arial"/>
              </a:rPr>
              <a:t>Activités débranchées, de la compréhension des algorithmes à l’intelligence artificielle</a:t>
            </a:r>
            <a:endParaRPr/>
          </a:p>
        </p:txBody>
      </p:sp>
      <p:pic>
        <p:nvPicPr>
          <p:cNvPr id="587" name="Google Shape;587;g10693f4298e_0_58"/>
          <p:cNvPicPr/>
          <p:nvPr/>
        </p:nvPicPr>
        <p:blipFill>
          <a:blip r:embed="rId6">
            <a:alphaModFix/>
          </a:blip>
          <a:stretch/>
        </p:blipFill>
        <p:spPr bwMode="auto">
          <a:xfrm>
            <a:off x="0" y="2038144"/>
            <a:ext cx="4590476" cy="3442857"/>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592" name="Google Shape;592;g10693f4298e_0_66"/>
          <p:cNvPicPr/>
          <p:nvPr/>
        </p:nvPicPr>
        <p:blipFill>
          <a:blip r:embed="rId3">
            <a:alphaModFix/>
          </a:blip>
          <a:stretch/>
        </p:blipFill>
        <p:spPr bwMode="auto">
          <a:xfrm>
            <a:off x="6012872" y="756753"/>
            <a:ext cx="3306316" cy="4259118"/>
          </a:xfrm>
          <a:prstGeom prst="rect">
            <a:avLst/>
          </a:prstGeom>
          <a:noFill/>
          <a:ln>
            <a:noFill/>
          </a:ln>
        </p:spPr>
      </p:pic>
      <p:pic>
        <p:nvPicPr>
          <p:cNvPr id="593" name="Google Shape;593;g10693f4298e_0_66"/>
          <p:cNvPicPr/>
          <p:nvPr/>
        </p:nvPicPr>
        <p:blipFill>
          <a:blip r:embed="rId4">
            <a:alphaModFix/>
          </a:blip>
          <a:stretch/>
        </p:blipFill>
        <p:spPr bwMode="auto">
          <a:xfrm>
            <a:off x="0" y="451954"/>
            <a:ext cx="4934528" cy="3700894"/>
          </a:xfrm>
          <a:prstGeom prst="rect">
            <a:avLst/>
          </a:prstGeom>
          <a:noFill/>
          <a:ln>
            <a:noFill/>
          </a:ln>
        </p:spPr>
      </p:pic>
      <p:pic>
        <p:nvPicPr>
          <p:cNvPr id="594" name="Google Shape;594;g10693f4298e_0_66"/>
          <p:cNvPicPr/>
          <p:nvPr/>
        </p:nvPicPr>
        <p:blipFill>
          <a:blip r:embed="rId5">
            <a:alphaModFix/>
          </a:blip>
          <a:stretch/>
        </p:blipFill>
        <p:spPr bwMode="auto">
          <a:xfrm>
            <a:off x="0" y="0"/>
            <a:ext cx="8383801" cy="692100"/>
          </a:xfrm>
          <a:prstGeom prst="rect">
            <a:avLst/>
          </a:prstGeom>
          <a:noFill/>
          <a:ln>
            <a:noFill/>
          </a:ln>
        </p:spPr>
      </p:pic>
      <p:pic>
        <p:nvPicPr>
          <p:cNvPr id="595" name="Google Shape;595;g10693f4298e_0_66"/>
          <p:cNvPicPr/>
          <p:nvPr/>
        </p:nvPicPr>
        <p:blipFill>
          <a:blip r:embed="rId6">
            <a:alphaModFix/>
          </a:blip>
          <a:stretch/>
        </p:blipFill>
        <p:spPr bwMode="auto">
          <a:xfrm>
            <a:off x="4092747" y="2886312"/>
            <a:ext cx="1380952" cy="1961905"/>
          </a:xfrm>
          <a:prstGeom prst="rect">
            <a:avLst/>
          </a:prstGeom>
          <a:noFill/>
          <a:ln>
            <a:noFill/>
          </a:ln>
        </p:spPr>
      </p:pic>
      <p:sp>
        <p:nvSpPr>
          <p:cNvPr id="596" name="Google Shape;596;g10693f4298e_0_66"/>
          <p:cNvSpPr txBox="1"/>
          <p:nvPr/>
        </p:nvSpPr>
        <p:spPr bwMode="auto">
          <a:xfrm>
            <a:off x="212436" y="61385"/>
            <a:ext cx="8171399"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L’apprentissage par renforcement : Hexapawn, Martin Gardner</a:t>
            </a:r>
            <a:endParaRPr/>
          </a:p>
        </p:txBody>
      </p:sp>
      <p:sp>
        <p:nvSpPr>
          <p:cNvPr id="597" name="Google Shape;597;g10693f4298e_0_66"/>
          <p:cNvSpPr txBox="1"/>
          <p:nvPr/>
        </p:nvSpPr>
        <p:spPr bwMode="auto">
          <a:xfrm>
            <a:off x="6206327" y="61385"/>
            <a:ext cx="2177400" cy="400200"/>
          </a:xfrm>
          <a:prstGeom prst="rect">
            <a:avLst/>
          </a:prstGeom>
          <a:noFill/>
          <a:ln>
            <a:noFill/>
          </a:ln>
        </p:spPr>
        <p:txBody>
          <a:bodyPr spcFirstLastPara="1" wrap="square" lIns="91425" tIns="45700" rIns="91425" bIns="45700" anchor="t" anchorCtr="0">
            <a:noAutofit/>
          </a:bodyPr>
          <a:lstStyle/>
          <a:p>
            <a:pPr marL="0" marR="0" lvl="0" indent="0" algn="r">
              <a:lnSpc>
                <a:spcPct val="100000"/>
              </a:lnSpc>
              <a:spcBef>
                <a:spcPts val="0"/>
              </a:spcBef>
              <a:spcAft>
                <a:spcPts val="0"/>
              </a:spcAft>
              <a:buNone/>
              <a:defRPr/>
            </a:pPr>
            <a:r>
              <a:rPr lang="fr-FR" sz="2000" b="0" i="0" u="none" strike="noStrike" cap="none">
                <a:solidFill>
                  <a:schemeClr val="lt1"/>
                </a:solidFill>
                <a:latin typeface="Arial"/>
                <a:ea typeface="Arial"/>
                <a:cs typeface="Arial"/>
              </a:rPr>
              <a:t>1962</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602" name="Google Shape;602;g10693f4298e_0_75"/>
          <p:cNvPicPr/>
          <p:nvPr/>
        </p:nvPicPr>
        <p:blipFill>
          <a:blip r:embed="rId3">
            <a:alphaModFix/>
          </a:blip>
          <a:stretch/>
        </p:blipFill>
        <p:spPr bwMode="auto">
          <a:xfrm>
            <a:off x="0" y="0"/>
            <a:ext cx="8383801" cy="692100"/>
          </a:xfrm>
          <a:prstGeom prst="rect">
            <a:avLst/>
          </a:prstGeom>
          <a:noFill/>
          <a:ln>
            <a:noFill/>
          </a:ln>
        </p:spPr>
      </p:pic>
      <p:sp>
        <p:nvSpPr>
          <p:cNvPr id="603" name="Google Shape;603;g10693f4298e_0_75"/>
          <p:cNvSpPr txBox="1"/>
          <p:nvPr/>
        </p:nvSpPr>
        <p:spPr bwMode="auto">
          <a:xfrm>
            <a:off x="193964" y="83127"/>
            <a:ext cx="62991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…et c’est une excellente nouvelle !</a:t>
            </a:r>
            <a:endParaRPr/>
          </a:p>
        </p:txBody>
      </p:sp>
      <p:sp>
        <p:nvSpPr>
          <p:cNvPr id="604" name="Google Shape;604;g10693f4298e_0_75"/>
          <p:cNvSpPr txBox="1"/>
          <p:nvPr/>
        </p:nvSpPr>
        <p:spPr bwMode="auto">
          <a:xfrm>
            <a:off x="1803598" y="2764800"/>
            <a:ext cx="9379200"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Beaucoup de chiffres, peu de certitudes: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15% d’emplois automatisables en France, Insee, 2016</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3 000 000 d’emplois détruits pour 500 000 nouveaux emplois, RolandBerger, 2014</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85% des emplois de 2030 n'existent pas encore, Pôle Emploi, 2020</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3 questions fondamentales:</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Quel sera la part de « déversement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Comment ajusterons-nous cette nouvelle répartition du capital ?</a:t>
            </a:r>
            <a:endParaRPr/>
          </a:p>
          <a:p>
            <a:pPr marL="285750" marR="0" lvl="0" indent="-285750" algn="l">
              <a:lnSpc>
                <a:spcPct val="100000"/>
              </a:lnSpc>
              <a:spcBef>
                <a:spcPts val="0"/>
              </a:spcBef>
              <a:spcAft>
                <a:spcPts val="0"/>
              </a:spcAft>
              <a:buClr>
                <a:srgbClr val="000000"/>
              </a:buClr>
              <a:buSzPts val="1400"/>
              <a:buFont typeface="Arial"/>
              <a:buChar char="-"/>
              <a:defRPr/>
            </a:pPr>
            <a:r>
              <a:rPr lang="fr-FR" sz="1400" b="0" i="0" u="none" strike="noStrike" cap="none">
                <a:solidFill>
                  <a:srgbClr val="000000"/>
                </a:solidFill>
                <a:latin typeface="Arial"/>
                <a:ea typeface="Arial"/>
                <a:cs typeface="Arial"/>
              </a:rPr>
              <a:t>Quelles compétences devrions-nous privilégier pour nous adapter ?</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t>
            </a:r>
            <a:endParaRPr sz="1400" b="0" i="0" u="none" strike="noStrike" cap="none">
              <a:solidFill>
                <a:srgbClr val="000000"/>
              </a:solidFill>
              <a:latin typeface="Arial"/>
              <a:ea typeface="Arial"/>
              <a:cs typeface="Arial"/>
            </a:endParaRPr>
          </a:p>
        </p:txBody>
      </p:sp>
      <p:sp>
        <p:nvSpPr>
          <p:cNvPr id="605" name="Google Shape;605;g10693f4298e_0_75"/>
          <p:cNvSpPr txBox="1"/>
          <p:nvPr/>
        </p:nvSpPr>
        <p:spPr bwMode="auto">
          <a:xfrm>
            <a:off x="2169458" y="952077"/>
            <a:ext cx="4966500" cy="523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De tripalium à robota, la fin de la torture par le travail forcé ?</a:t>
            </a:r>
            <a:endParaRPr/>
          </a:p>
          <a:p>
            <a:pPr marL="0" marR="0" lvl="0" indent="0" algn="ctr">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
        <p:nvSpPr>
          <p:cNvPr id="606" name="Google Shape;606;g10693f4298e_0_75"/>
          <p:cNvSpPr txBox="1"/>
          <p:nvPr/>
        </p:nvSpPr>
        <p:spPr bwMode="auto">
          <a:xfrm>
            <a:off x="-41875" y="1389529"/>
            <a:ext cx="9637200" cy="11697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Grâce à la mécanisation, les besoins en main d’oeuvre pour l’agriculture sont passés de 90% à 4% de la population</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Le temps de travail a été presque divisé par 2 en un siècle</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Les tâches sont plus faciles, plus rapides et plus sûres</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On remplace les humains par des machines plutôt que de transforme l’homme en robot</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pic>
        <p:nvPicPr>
          <p:cNvPr id="607" name="Google Shape;607;g10693f4298e_0_75"/>
          <p:cNvPicPr/>
          <p:nvPr/>
        </p:nvPicPr>
        <p:blipFill>
          <a:blip r:embed="rId4">
            <a:alphaModFix/>
          </a:blip>
          <a:stretch/>
        </p:blipFill>
        <p:spPr bwMode="auto">
          <a:xfrm>
            <a:off x="0" y="2621280"/>
            <a:ext cx="1783069" cy="2522219"/>
          </a:xfrm>
          <a:prstGeom prst="rect">
            <a:avLst/>
          </a:prstGeom>
          <a:noFill/>
          <a:ln>
            <a:noFill/>
          </a:ln>
        </p:spPr>
      </p:pic>
      <p:pic>
        <p:nvPicPr>
          <p:cNvPr id="608" name="Google Shape;608;g10693f4298e_0_75"/>
          <p:cNvPicPr/>
          <p:nvPr/>
        </p:nvPicPr>
        <p:blipFill>
          <a:blip r:embed="rId5">
            <a:alphaModFix/>
          </a:blip>
          <a:stretch/>
        </p:blipFill>
        <p:spPr bwMode="auto">
          <a:xfrm>
            <a:off x="6960229" y="1664464"/>
            <a:ext cx="1611830" cy="1611830"/>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0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6">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0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04">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04">
                                            <p:txEl>
                                              <p:pRg st="2" end="2"/>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4">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0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04">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604">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04">
                                            <p:txEl>
                                              <p:pRg st="7" end="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04">
                                            <p:txEl>
                                              <p:pRg st="8" end="8"/>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604">
                                            <p:txEl>
                                              <p:pRg st="9" end="9"/>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604">
                                            <p:txEl>
                                              <p:pRg st="10" end="10"/>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60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613" name="Google Shape;613;g10693f4298e_0_85"/>
          <p:cNvPicPr/>
          <p:nvPr/>
        </p:nvPicPr>
        <p:blipFill>
          <a:blip r:embed="rId3">
            <a:alphaModFix/>
          </a:blip>
          <a:stretch/>
        </p:blipFill>
        <p:spPr bwMode="auto">
          <a:xfrm>
            <a:off x="0" y="0"/>
            <a:ext cx="8383801" cy="692100"/>
          </a:xfrm>
          <a:prstGeom prst="rect">
            <a:avLst/>
          </a:prstGeom>
          <a:noFill/>
          <a:ln>
            <a:noFill/>
          </a:ln>
        </p:spPr>
      </p:pic>
      <p:grpSp>
        <p:nvGrpSpPr>
          <p:cNvPr id="614" name="Google Shape;614;g10693f4298e_0_85"/>
          <p:cNvGrpSpPr/>
          <p:nvPr/>
        </p:nvGrpSpPr>
        <p:grpSpPr bwMode="auto">
          <a:xfrm>
            <a:off x="2702855" y="870677"/>
            <a:ext cx="3558600" cy="3953891"/>
            <a:chOff x="679390" y="0"/>
            <a:chExt cx="3558600" cy="3953891"/>
          </a:xfrm>
        </p:grpSpPr>
        <p:sp>
          <p:nvSpPr>
            <p:cNvPr id="615" name="Google Shape;615;g10693f4298e_0_85"/>
            <p:cNvSpPr/>
            <p:nvPr/>
          </p:nvSpPr>
          <p:spPr bwMode="auto">
            <a:xfrm>
              <a:off x="718929" y="0"/>
              <a:ext cx="1423500" cy="790799"/>
            </a:xfrm>
            <a:prstGeom prst="roundRect">
              <a:avLst>
                <a:gd name="adj" fmla="val 10000"/>
              </a:avLst>
            </a:prstGeom>
            <a:solidFill>
              <a:srgbClr val="C9DDE1">
                <a:alpha val="89800"/>
              </a:srgbClr>
            </a:solidFill>
            <a:ln w="25400" cap="flat" cmpd="sng">
              <a:solidFill>
                <a:srgbClr val="C9DDE1">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16" name="Google Shape;616;g10693f4298e_0_85"/>
            <p:cNvSpPr txBox="1"/>
            <p:nvPr/>
          </p:nvSpPr>
          <p:spPr bwMode="auto">
            <a:xfrm>
              <a:off x="742090" y="23161"/>
              <a:ext cx="1377000" cy="744600"/>
            </a:xfrm>
            <a:prstGeom prst="rect">
              <a:avLst/>
            </a:prstGeom>
            <a:noFill/>
            <a:ln>
              <a:noFill/>
            </a:ln>
          </p:spPr>
          <p:txBody>
            <a:bodyPr spcFirstLastPara="1" wrap="square" lIns="99050" tIns="99050" rIns="99050" bIns="99050" anchor="ctr" anchorCtr="0">
              <a:noAutofit/>
            </a:bodyPr>
            <a:lstStyle/>
            <a:p>
              <a:pPr marL="0" marR="0" lvl="0" indent="0" algn="ctr">
                <a:lnSpc>
                  <a:spcPct val="90000"/>
                </a:lnSpc>
                <a:spcBef>
                  <a:spcPts val="0"/>
                </a:spcBef>
                <a:spcAft>
                  <a:spcPts val="0"/>
                </a:spcAft>
                <a:buClr>
                  <a:srgbClr val="000000"/>
                </a:buClr>
                <a:buSzPts val="2600"/>
                <a:buFont typeface="Arial"/>
                <a:buNone/>
                <a:defRPr/>
              </a:pPr>
              <a:r>
                <a:rPr lang="fr-FR" sz="2600" b="0" i="0" u="none" strike="noStrike" cap="none">
                  <a:solidFill>
                    <a:srgbClr val="000000"/>
                  </a:solidFill>
                  <a:latin typeface="Arial"/>
                  <a:ea typeface="Arial"/>
                  <a:cs typeface="Arial"/>
                </a:rPr>
                <a:t>IA</a:t>
              </a:r>
              <a:endParaRPr/>
            </a:p>
          </p:txBody>
        </p:sp>
        <p:sp>
          <p:nvSpPr>
            <p:cNvPr id="617" name="Google Shape;617;g10693f4298e_0_85"/>
            <p:cNvSpPr/>
            <p:nvPr/>
          </p:nvSpPr>
          <p:spPr bwMode="auto">
            <a:xfrm>
              <a:off x="2774942" y="0"/>
              <a:ext cx="1423500" cy="790799"/>
            </a:xfrm>
            <a:prstGeom prst="roundRect">
              <a:avLst>
                <a:gd name="adj" fmla="val 10000"/>
              </a:avLst>
            </a:prstGeom>
            <a:solidFill>
              <a:srgbClr val="C9DDE1">
                <a:alpha val="89800"/>
              </a:srgbClr>
            </a:solidFill>
            <a:ln w="25400" cap="flat" cmpd="sng">
              <a:solidFill>
                <a:srgbClr val="C9DDE1">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18" name="Google Shape;618;g10693f4298e_0_85"/>
            <p:cNvSpPr txBox="1"/>
            <p:nvPr/>
          </p:nvSpPr>
          <p:spPr bwMode="auto">
            <a:xfrm>
              <a:off x="2798103" y="23161"/>
              <a:ext cx="1377000" cy="744600"/>
            </a:xfrm>
            <a:prstGeom prst="rect">
              <a:avLst/>
            </a:prstGeom>
            <a:noFill/>
            <a:ln>
              <a:noFill/>
            </a:ln>
          </p:spPr>
          <p:txBody>
            <a:bodyPr spcFirstLastPara="1" wrap="square" lIns="99050" tIns="99050" rIns="99050" bIns="99050" anchor="ctr" anchorCtr="0">
              <a:noAutofit/>
            </a:bodyPr>
            <a:lstStyle/>
            <a:p>
              <a:pPr marL="0" marR="0" lvl="0" indent="0" algn="ctr">
                <a:lnSpc>
                  <a:spcPct val="90000"/>
                </a:lnSpc>
                <a:spcBef>
                  <a:spcPts val="0"/>
                </a:spcBef>
                <a:spcAft>
                  <a:spcPts val="0"/>
                </a:spcAft>
                <a:buClr>
                  <a:srgbClr val="000000"/>
                </a:buClr>
                <a:buSzPts val="2600"/>
                <a:buFont typeface="Arial"/>
                <a:buNone/>
                <a:defRPr/>
              </a:pPr>
              <a:r>
                <a:rPr lang="fr-FR" sz="2600" b="0" i="0" u="none" strike="noStrike" cap="none">
                  <a:solidFill>
                    <a:srgbClr val="000000"/>
                  </a:solidFill>
                  <a:latin typeface="Arial"/>
                  <a:ea typeface="Arial"/>
                  <a:cs typeface="Arial"/>
                </a:rPr>
                <a:t>Humain</a:t>
              </a:r>
              <a:endParaRPr/>
            </a:p>
          </p:txBody>
        </p:sp>
        <p:sp>
          <p:nvSpPr>
            <p:cNvPr id="619" name="Google Shape;619;g10693f4298e_0_85"/>
            <p:cNvSpPr/>
            <p:nvPr/>
          </p:nvSpPr>
          <p:spPr bwMode="auto">
            <a:xfrm>
              <a:off x="2162092" y="3360791"/>
              <a:ext cx="593100" cy="593100"/>
            </a:xfrm>
            <a:prstGeom prst="triangle">
              <a:avLst>
                <a:gd name="adj" fmla="val 50000"/>
              </a:avLst>
            </a:prstGeom>
            <a:solidFill>
              <a:srgbClr val="C9DDE1">
                <a:alpha val="89800"/>
              </a:srgbClr>
            </a:solidFill>
            <a:ln w="25400" cap="flat" cmpd="sng">
              <a:solidFill>
                <a:srgbClr val="C9DDE1">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0" name="Google Shape;620;g10693f4298e_0_85"/>
            <p:cNvSpPr/>
            <p:nvPr/>
          </p:nvSpPr>
          <p:spPr bwMode="auto">
            <a:xfrm>
              <a:off x="679390" y="3112488"/>
              <a:ext cx="3558600" cy="240300"/>
            </a:xfrm>
            <a:prstGeom prst="rect">
              <a:avLst/>
            </a:prstGeom>
            <a:solidFill>
              <a:srgbClr val="C9DDE1">
                <a:alpha val="89800"/>
              </a:srgbClr>
            </a:solidFill>
            <a:ln w="25400" cap="flat" cmpd="sng">
              <a:solidFill>
                <a:srgbClr val="C9DDE1">
                  <a:alpha val="89800"/>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1" name="Google Shape;621;g10693f4298e_0_85"/>
            <p:cNvSpPr/>
            <p:nvPr/>
          </p:nvSpPr>
          <p:spPr bwMode="auto">
            <a:xfrm>
              <a:off x="2774942" y="2419769"/>
              <a:ext cx="1423500" cy="664200"/>
            </a:xfrm>
            <a:prstGeom prst="roundRect">
              <a:avLst>
                <a:gd name="adj" fmla="val 16667"/>
              </a:avLst>
            </a:prstGeom>
            <a:solidFill>
              <a:schemeClr val="accent5">
                <a:alpha val="8980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2" name="Google Shape;622;g10693f4298e_0_85"/>
            <p:cNvSpPr txBox="1"/>
            <p:nvPr/>
          </p:nvSpPr>
          <p:spPr bwMode="auto">
            <a:xfrm>
              <a:off x="2807368" y="2452195"/>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Relations sociales</a:t>
              </a:r>
              <a:endParaRPr/>
            </a:p>
          </p:txBody>
        </p:sp>
        <p:sp>
          <p:nvSpPr>
            <p:cNvPr id="623" name="Google Shape;623;g10693f4298e_0_85"/>
            <p:cNvSpPr/>
            <p:nvPr/>
          </p:nvSpPr>
          <p:spPr bwMode="auto">
            <a:xfrm>
              <a:off x="2774942" y="1708072"/>
              <a:ext cx="1423500" cy="664200"/>
            </a:xfrm>
            <a:prstGeom prst="roundRect">
              <a:avLst>
                <a:gd name="adj" fmla="val 16667"/>
              </a:avLst>
            </a:prstGeom>
            <a:solidFill>
              <a:schemeClr val="accent5">
                <a:alpha val="8196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4" name="Google Shape;624;g10693f4298e_0_85"/>
            <p:cNvSpPr txBox="1"/>
            <p:nvPr/>
          </p:nvSpPr>
          <p:spPr bwMode="auto">
            <a:xfrm>
              <a:off x="2807368" y="1740498"/>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Dextérité</a:t>
              </a:r>
              <a:endParaRPr/>
            </a:p>
          </p:txBody>
        </p:sp>
        <p:sp>
          <p:nvSpPr>
            <p:cNvPr id="625" name="Google Shape;625;g10693f4298e_0_85"/>
            <p:cNvSpPr/>
            <p:nvPr/>
          </p:nvSpPr>
          <p:spPr bwMode="auto">
            <a:xfrm>
              <a:off x="2774942" y="996375"/>
              <a:ext cx="1423500" cy="664200"/>
            </a:xfrm>
            <a:prstGeom prst="roundRect">
              <a:avLst>
                <a:gd name="adj" fmla="val 16667"/>
              </a:avLst>
            </a:prstGeom>
            <a:solidFill>
              <a:schemeClr val="accent5">
                <a:alpha val="7412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6" name="Google Shape;626;g10693f4298e_0_85"/>
            <p:cNvSpPr txBox="1"/>
            <p:nvPr/>
          </p:nvSpPr>
          <p:spPr bwMode="auto">
            <a:xfrm>
              <a:off x="2807368" y="1028801"/>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Créativité</a:t>
              </a:r>
              <a:endParaRPr/>
            </a:p>
          </p:txBody>
        </p:sp>
        <p:sp>
          <p:nvSpPr>
            <p:cNvPr id="627" name="Google Shape;627;g10693f4298e_0_85"/>
            <p:cNvSpPr/>
            <p:nvPr/>
          </p:nvSpPr>
          <p:spPr bwMode="auto">
            <a:xfrm>
              <a:off x="718929" y="2419769"/>
              <a:ext cx="1423500" cy="664200"/>
            </a:xfrm>
            <a:prstGeom prst="roundRect">
              <a:avLst>
                <a:gd name="adj" fmla="val 16667"/>
              </a:avLst>
            </a:prstGeom>
            <a:solidFill>
              <a:schemeClr val="accent5">
                <a:alpha val="6588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28" name="Google Shape;628;g10693f4298e_0_85"/>
            <p:cNvSpPr txBox="1"/>
            <p:nvPr/>
          </p:nvSpPr>
          <p:spPr bwMode="auto">
            <a:xfrm>
              <a:off x="751355" y="2452195"/>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Automatisation</a:t>
              </a:r>
              <a:endParaRPr/>
            </a:p>
          </p:txBody>
        </p:sp>
        <p:sp>
          <p:nvSpPr>
            <p:cNvPr id="629" name="Google Shape;629;g10693f4298e_0_85"/>
            <p:cNvSpPr/>
            <p:nvPr/>
          </p:nvSpPr>
          <p:spPr bwMode="auto">
            <a:xfrm>
              <a:off x="718929" y="1708072"/>
              <a:ext cx="1423500" cy="664200"/>
            </a:xfrm>
            <a:prstGeom prst="roundRect">
              <a:avLst>
                <a:gd name="adj" fmla="val 16667"/>
              </a:avLst>
            </a:prstGeom>
            <a:solidFill>
              <a:schemeClr val="accent5">
                <a:alpha val="5804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30" name="Google Shape;630;g10693f4298e_0_85"/>
            <p:cNvSpPr txBox="1"/>
            <p:nvPr/>
          </p:nvSpPr>
          <p:spPr bwMode="auto">
            <a:xfrm>
              <a:off x="751355" y="1740498"/>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Routine</a:t>
              </a:r>
              <a:endParaRPr/>
            </a:p>
          </p:txBody>
        </p:sp>
        <p:sp>
          <p:nvSpPr>
            <p:cNvPr id="631" name="Google Shape;631;g10693f4298e_0_85"/>
            <p:cNvSpPr/>
            <p:nvPr/>
          </p:nvSpPr>
          <p:spPr bwMode="auto">
            <a:xfrm>
              <a:off x="718929" y="996375"/>
              <a:ext cx="1423500" cy="664200"/>
            </a:xfrm>
            <a:prstGeom prst="roundRect">
              <a:avLst>
                <a:gd name="adj" fmla="val 16667"/>
              </a:avLst>
            </a:prstGeom>
            <a:solidFill>
              <a:schemeClr val="accent5">
                <a:alpha val="49800"/>
              </a:scheme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a:spcBef>
                  <a:spcPts val="0"/>
                </a:spcBef>
                <a:spcAft>
                  <a:spcPts val="0"/>
                </a:spcAft>
                <a:buNone/>
                <a:defRPr/>
              </a:pPr>
              <a:endParaRPr/>
            </a:p>
          </p:txBody>
        </p:sp>
        <p:sp>
          <p:nvSpPr>
            <p:cNvPr id="632" name="Google Shape;632;g10693f4298e_0_85"/>
            <p:cNvSpPr txBox="1"/>
            <p:nvPr/>
          </p:nvSpPr>
          <p:spPr bwMode="auto">
            <a:xfrm>
              <a:off x="751355" y="1028801"/>
              <a:ext cx="1358400" cy="599400"/>
            </a:xfrm>
            <a:prstGeom prst="rect">
              <a:avLst/>
            </a:prstGeom>
            <a:noFill/>
            <a:ln>
              <a:noFill/>
            </a:ln>
          </p:spPr>
          <p:txBody>
            <a:bodyPr spcFirstLastPara="1" wrap="square" lIns="53325" tIns="53325" rIns="53325" bIns="53325" anchor="ctr" anchorCtr="0">
              <a:noAutofit/>
            </a:bodyPr>
            <a:lstStyle/>
            <a:p>
              <a:pPr marL="0" marR="0" lvl="0" indent="0" algn="ctr">
                <a:lnSpc>
                  <a:spcPct val="90000"/>
                </a:lnSpc>
                <a:spcBef>
                  <a:spcPts val="0"/>
                </a:spcBef>
                <a:spcAft>
                  <a:spcPts val="0"/>
                </a:spcAft>
                <a:buClr>
                  <a:srgbClr val="000000"/>
                </a:buClr>
                <a:buSzPts val="1400"/>
                <a:buFont typeface="Arial"/>
                <a:buNone/>
                <a:defRPr/>
              </a:pPr>
              <a:r>
                <a:rPr lang="fr-FR" sz="1400" b="0" i="0" u="none" strike="noStrike" cap="none">
                  <a:solidFill>
                    <a:schemeClr val="lt1"/>
                  </a:solidFill>
                  <a:latin typeface="Arial"/>
                  <a:ea typeface="Arial"/>
                  <a:cs typeface="Arial"/>
                </a:rPr>
                <a:t>Données</a:t>
              </a:r>
              <a:endParaRPr/>
            </a:p>
          </p:txBody>
        </p:sp>
      </p:grpSp>
      <p:pic>
        <p:nvPicPr>
          <p:cNvPr id="633" name="Google Shape;633;g10693f4298e_0_85"/>
          <p:cNvPicPr/>
          <p:nvPr/>
        </p:nvPicPr>
        <p:blipFill>
          <a:blip r:embed="rId4">
            <a:alphaModFix/>
          </a:blip>
          <a:stretch/>
        </p:blipFill>
        <p:spPr bwMode="auto">
          <a:xfrm>
            <a:off x="156240" y="1188336"/>
            <a:ext cx="2464219" cy="1658214"/>
          </a:xfrm>
          <a:prstGeom prst="rect">
            <a:avLst/>
          </a:prstGeom>
          <a:noFill/>
          <a:ln>
            <a:noFill/>
          </a:ln>
        </p:spPr>
      </p:pic>
      <p:pic>
        <p:nvPicPr>
          <p:cNvPr id="634" name="Google Shape;634;g10693f4298e_0_85"/>
          <p:cNvPicPr/>
          <p:nvPr/>
        </p:nvPicPr>
        <p:blipFill>
          <a:blip r:embed="rId5">
            <a:alphaModFix/>
          </a:blip>
          <a:stretch/>
        </p:blipFill>
        <p:spPr bwMode="auto">
          <a:xfrm>
            <a:off x="112388" y="3230878"/>
            <a:ext cx="2508069" cy="1410789"/>
          </a:xfrm>
          <a:prstGeom prst="rect">
            <a:avLst/>
          </a:prstGeom>
          <a:noFill/>
          <a:ln>
            <a:noFill/>
          </a:ln>
        </p:spPr>
      </p:pic>
      <p:pic>
        <p:nvPicPr>
          <p:cNvPr id="635" name="Google Shape;635;g10693f4298e_0_85"/>
          <p:cNvPicPr/>
          <p:nvPr/>
        </p:nvPicPr>
        <p:blipFill>
          <a:blip r:embed="rId6">
            <a:alphaModFix/>
          </a:blip>
          <a:stretch/>
        </p:blipFill>
        <p:spPr bwMode="auto">
          <a:xfrm>
            <a:off x="6309208" y="866759"/>
            <a:ext cx="2712871" cy="1806772"/>
          </a:xfrm>
          <a:prstGeom prst="rect">
            <a:avLst/>
          </a:prstGeom>
          <a:noFill/>
          <a:ln>
            <a:noFill/>
          </a:ln>
        </p:spPr>
      </p:pic>
      <p:pic>
        <p:nvPicPr>
          <p:cNvPr id="636" name="Google Shape;636;g10693f4298e_0_85"/>
          <p:cNvPicPr/>
          <p:nvPr/>
        </p:nvPicPr>
        <p:blipFill>
          <a:blip r:embed="rId7">
            <a:alphaModFix/>
          </a:blip>
          <a:stretch/>
        </p:blipFill>
        <p:spPr bwMode="auto">
          <a:xfrm>
            <a:off x="6621785" y="2796604"/>
            <a:ext cx="2087716" cy="2052920"/>
          </a:xfrm>
          <a:prstGeom prst="rect">
            <a:avLst/>
          </a:prstGeom>
          <a:noFill/>
          <a:ln>
            <a:noFill/>
          </a:ln>
        </p:spPr>
      </p:pic>
      <p:sp>
        <p:nvSpPr>
          <p:cNvPr id="637" name="Google Shape;637;g10693f4298e_0_85"/>
          <p:cNvSpPr txBox="1"/>
          <p:nvPr/>
        </p:nvSpPr>
        <p:spPr bwMode="auto">
          <a:xfrm>
            <a:off x="10008" y="105052"/>
            <a:ext cx="62991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Opposer ou compléter ? Collaborer ou utiliser ? </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642" name="Google Shape;642;g10693f4298e_0_113"/>
          <p:cNvPicPr/>
          <p:nvPr/>
        </p:nvPicPr>
        <p:blipFill>
          <a:blip r:embed="rId3">
            <a:alphaModFix/>
          </a:blip>
          <a:stretch/>
        </p:blipFill>
        <p:spPr bwMode="auto">
          <a:xfrm>
            <a:off x="2581725" y="2618669"/>
            <a:ext cx="2509842" cy="1912261"/>
          </a:xfrm>
          <a:prstGeom prst="rect">
            <a:avLst/>
          </a:prstGeom>
          <a:noFill/>
          <a:ln>
            <a:noFill/>
          </a:ln>
        </p:spPr>
      </p:pic>
      <p:pic>
        <p:nvPicPr>
          <p:cNvPr id="643" name="Google Shape;643;g10693f4298e_0_113"/>
          <p:cNvPicPr/>
          <p:nvPr/>
        </p:nvPicPr>
        <p:blipFill>
          <a:blip r:embed="rId4">
            <a:alphaModFix/>
          </a:blip>
          <a:stretch/>
        </p:blipFill>
        <p:spPr bwMode="auto">
          <a:xfrm>
            <a:off x="0" y="0"/>
            <a:ext cx="8383801" cy="692100"/>
          </a:xfrm>
          <a:prstGeom prst="rect">
            <a:avLst/>
          </a:prstGeom>
          <a:noFill/>
          <a:ln>
            <a:noFill/>
          </a:ln>
        </p:spPr>
      </p:pic>
      <p:sp>
        <p:nvSpPr>
          <p:cNvPr id="644" name="Google Shape;644;g10693f4298e_0_113"/>
          <p:cNvSpPr txBox="1"/>
          <p:nvPr/>
        </p:nvSpPr>
        <p:spPr bwMode="auto">
          <a:xfrm>
            <a:off x="193964" y="83127"/>
            <a:ext cx="6299100" cy="400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Bien choisir ses compétence</a:t>
            </a:r>
            <a:endParaRPr/>
          </a:p>
        </p:txBody>
      </p:sp>
      <p:pic>
        <p:nvPicPr>
          <p:cNvPr id="645" name="Google Shape;645;g10693f4298e_0_113" descr="https://margaridaromero.files.wordpress.com/2016/03/img23-5c21.png"/>
          <p:cNvPicPr/>
          <p:nvPr/>
        </p:nvPicPr>
        <p:blipFill>
          <a:blip r:embed="rId5">
            <a:alphaModFix/>
          </a:blip>
          <a:stretch/>
        </p:blipFill>
        <p:spPr bwMode="auto">
          <a:xfrm>
            <a:off x="4628851" y="0"/>
            <a:ext cx="4515149" cy="5143500"/>
          </a:xfrm>
          <a:prstGeom prst="rect">
            <a:avLst/>
          </a:prstGeom>
          <a:noFill/>
          <a:ln>
            <a:noFill/>
          </a:ln>
        </p:spPr>
      </p:pic>
      <p:pic>
        <p:nvPicPr>
          <p:cNvPr id="646" name="Google Shape;646;g10693f4298e_0_113"/>
          <p:cNvPicPr/>
          <p:nvPr/>
        </p:nvPicPr>
        <p:blipFill>
          <a:blip r:embed="rId6">
            <a:alphaModFix/>
          </a:blip>
          <a:stretch/>
        </p:blipFill>
        <p:spPr bwMode="auto">
          <a:xfrm>
            <a:off x="0" y="2571750"/>
            <a:ext cx="3003286" cy="2006101"/>
          </a:xfrm>
          <a:prstGeom prst="rect">
            <a:avLst/>
          </a:prstGeom>
          <a:noFill/>
          <a:ln>
            <a:noFill/>
          </a:ln>
        </p:spPr>
      </p:pic>
      <p:sp>
        <p:nvSpPr>
          <p:cNvPr id="647" name="Google Shape;647;g10693f4298e_0_113"/>
          <p:cNvSpPr txBox="1"/>
          <p:nvPr/>
        </p:nvSpPr>
        <p:spPr bwMode="auto">
          <a:xfrm>
            <a:off x="0" y="4620280"/>
            <a:ext cx="4434900" cy="523200"/>
          </a:xfrm>
          <a:prstGeom prst="rect">
            <a:avLst/>
          </a:prstGeom>
          <a:noFill/>
          <a:ln>
            <a:noFill/>
          </a:ln>
        </p:spPr>
        <p:txBody>
          <a:bodyPr spcFirstLastPara="1" wrap="square" lIns="91425" tIns="45700" rIns="91425" bIns="45700" anchor="t" anchorCtr="0">
            <a:no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Takumi: A 60,000 Hour Story on the Survival of Human Craft. Film documentaire produit par Lexus</a:t>
            </a:r>
            <a:endParaRPr/>
          </a:p>
        </p:txBody>
      </p:sp>
      <p:pic>
        <p:nvPicPr>
          <p:cNvPr id="648" name="Google Shape;648;g10693f4298e_0_113"/>
          <p:cNvPicPr/>
          <p:nvPr/>
        </p:nvPicPr>
        <p:blipFill>
          <a:blip r:embed="rId7">
            <a:alphaModFix/>
          </a:blip>
          <a:stretch/>
        </p:blipFill>
        <p:spPr bwMode="auto">
          <a:xfrm>
            <a:off x="2308307" y="692100"/>
            <a:ext cx="2320546" cy="1539779"/>
          </a:xfrm>
          <a:prstGeom prst="rect">
            <a:avLst/>
          </a:prstGeom>
          <a:noFill/>
          <a:ln>
            <a:noFill/>
          </a:ln>
        </p:spPr>
      </p:pic>
      <p:pic>
        <p:nvPicPr>
          <p:cNvPr id="649" name="Google Shape;649;g10693f4298e_0_113"/>
          <p:cNvPicPr/>
          <p:nvPr/>
        </p:nvPicPr>
        <p:blipFill>
          <a:blip r:embed="rId8">
            <a:alphaModFix/>
          </a:blip>
          <a:stretch/>
        </p:blipFill>
        <p:spPr bwMode="auto">
          <a:xfrm>
            <a:off x="0" y="692101"/>
            <a:ext cx="2308307" cy="1540112"/>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5"/>
                                        </p:tgtEl>
                                        <p:attrNameLst>
                                          <p:attrName>style.visibility</p:attrName>
                                        </p:attrNameLst>
                                      </p:cBhvr>
                                      <p:to>
                                        <p:strVal val="visible"/>
                                      </p:to>
                                    </p:set>
                                    <p:animEffect transition="in" filter="fade">
                                      <p:cBhvr>
                                        <p:cTn id="7" dur="1000"/>
                                        <p:tgtEl>
                                          <p:spTgt spid="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654" name="Google Shape;654;p43"/>
          <p:cNvPicPr/>
          <p:nvPr/>
        </p:nvPicPr>
        <p:blipFill>
          <a:blip r:embed="rId3">
            <a:alphaModFix/>
          </a:blip>
          <a:stretch/>
        </p:blipFill>
        <p:spPr bwMode="auto">
          <a:xfrm>
            <a:off x="0" y="0"/>
            <a:ext cx="8383800" cy="692100"/>
          </a:xfrm>
          <a:prstGeom prst="rect">
            <a:avLst/>
          </a:prstGeom>
          <a:noFill/>
          <a:ln>
            <a:noFill/>
          </a:ln>
        </p:spPr>
      </p:pic>
      <p:sp>
        <p:nvSpPr>
          <p:cNvPr id="655" name="Google Shape;655;p43"/>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Quelques idées générales sur l’Intelligence Artificielle </a:t>
            </a:r>
            <a:endParaRPr/>
          </a:p>
        </p:txBody>
      </p:sp>
      <p:sp>
        <p:nvSpPr>
          <p:cNvPr id="656" name="Google Shape;656;p43"/>
          <p:cNvSpPr txBox="1"/>
          <p:nvPr/>
        </p:nvSpPr>
        <p:spPr bwMode="auto">
          <a:xfrm>
            <a:off x="1" y="692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L’IA va changer la société</a:t>
            </a:r>
            <a:endParaRPr sz="1200" b="1" i="0" u="none" strike="noStrike" cap="none">
              <a:solidFill>
                <a:srgbClr val="26CFCF"/>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Pour la jeune génération l’IA sera comme </a:t>
            </a:r>
            <a:r>
              <a:rPr lang="fr-FR" sz="1100" b="1" i="0" u="none" strike="noStrike" cap="none">
                <a:solidFill>
                  <a:schemeClr val="dk1"/>
                </a:solidFill>
                <a:latin typeface="Arial"/>
                <a:ea typeface="Arial"/>
                <a:cs typeface="Arial"/>
              </a:rPr>
              <a:t>l’ordinateur</a:t>
            </a:r>
            <a:r>
              <a:rPr lang="fr-FR" sz="1100" b="0" i="0" u="none" strike="noStrike" cap="none">
                <a:solidFill>
                  <a:schemeClr val="dk1"/>
                </a:solidFill>
                <a:latin typeface="Arial"/>
                <a:ea typeface="Arial"/>
                <a:cs typeface="Arial"/>
              </a:rPr>
              <a:t> pour nous, le </a:t>
            </a:r>
            <a:r>
              <a:rPr lang="fr-FR" sz="1100" b="1" i="0" u="none" strike="noStrike" cap="none">
                <a:solidFill>
                  <a:schemeClr val="dk1"/>
                </a:solidFill>
                <a:latin typeface="Arial"/>
                <a:ea typeface="Arial"/>
                <a:cs typeface="Arial"/>
              </a:rPr>
              <a:t>lave-linge </a:t>
            </a:r>
            <a:r>
              <a:rPr lang="fr-FR" sz="1100" b="0" i="0" u="none" strike="noStrike" cap="none">
                <a:solidFill>
                  <a:schemeClr val="dk1"/>
                </a:solidFill>
                <a:latin typeface="Arial"/>
                <a:ea typeface="Arial"/>
                <a:cs typeface="Arial"/>
              </a:rPr>
              <a:t>pour nos grand-parents </a:t>
            </a:r>
            <a:r>
              <a:rPr lang="fr-FR" sz="1100" b="1" i="0" u="none" strike="noStrike" cap="none">
                <a:solidFill>
                  <a:schemeClr val="dk1"/>
                </a:solidFill>
                <a:latin typeface="Arial"/>
                <a:ea typeface="Arial"/>
                <a:cs typeface="Arial"/>
              </a:rPr>
              <a:t>Mais comment faisait-on avant ?</a:t>
            </a:r>
            <a:endParaRPr sz="1100" b="1"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Dès aujourd’hui sans </a:t>
            </a:r>
            <a:r>
              <a:rPr lang="fr-FR" sz="1100" b="1" i="0" u="none" strike="noStrike" cap="none">
                <a:solidFill>
                  <a:schemeClr val="dk1"/>
                </a:solidFill>
                <a:latin typeface="Arial"/>
                <a:ea typeface="Arial"/>
                <a:cs typeface="Arial"/>
              </a:rPr>
              <a:t>devenir tous développeur</a:t>
            </a:r>
            <a:r>
              <a:rPr lang="fr-FR" sz="1100" b="0" i="0" u="none" strike="noStrike" cap="none">
                <a:solidFill>
                  <a:schemeClr val="dk1"/>
                </a:solidFill>
                <a:latin typeface="Arial"/>
                <a:ea typeface="Arial"/>
                <a:cs typeface="Arial"/>
              </a:rPr>
              <a:t> nous devons sortir de la posture de simple </a:t>
            </a:r>
            <a:r>
              <a:rPr lang="fr-FR" sz="1100" b="1" i="0" u="none" strike="noStrike" cap="none">
                <a:solidFill>
                  <a:schemeClr val="dk1"/>
                </a:solidFill>
                <a:latin typeface="Arial"/>
                <a:ea typeface="Arial"/>
                <a:cs typeface="Arial"/>
              </a:rPr>
              <a:t>consommateur </a:t>
            </a:r>
            <a:r>
              <a:rPr lang="fr-FR" sz="1100" b="0" i="0" u="none" strike="noStrike" cap="none">
                <a:solidFill>
                  <a:schemeClr val="dk1"/>
                </a:solidFill>
                <a:latin typeface="Arial"/>
                <a:ea typeface="Arial"/>
                <a:cs typeface="Arial"/>
              </a:rPr>
              <a:t>être en mesure </a:t>
            </a:r>
            <a:r>
              <a:rPr lang="fr-FR" sz="1100" b="1" i="0" u="none" strike="noStrike" cap="none">
                <a:solidFill>
                  <a:schemeClr val="dk1"/>
                </a:solidFill>
                <a:latin typeface="Arial"/>
                <a:ea typeface="Arial"/>
                <a:cs typeface="Arial"/>
              </a:rPr>
              <a:t>co-construire les solutions de demain. </a:t>
            </a:r>
            <a:endParaRPr sz="11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a:t>
            </a: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L’IA suscite beaucoup de fantasme</a:t>
            </a:r>
            <a:endParaRPr sz="1200" b="1" i="0" u="none" strike="noStrike" cap="none">
              <a:solidFill>
                <a:srgbClr val="26CFCF"/>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1" i="0" u="none" strike="noStrike" cap="none">
                <a:solidFill>
                  <a:schemeClr val="dk1"/>
                </a:solidFill>
                <a:latin typeface="Arial"/>
                <a:ea typeface="Arial"/>
                <a:cs typeface="Arial"/>
              </a:rPr>
              <a:t>La recherche</a:t>
            </a:r>
            <a:r>
              <a:rPr lang="fr-FR" sz="1100" b="0" i="0" u="none" strike="noStrike" cap="none">
                <a:solidFill>
                  <a:schemeClr val="dk1"/>
                </a:solidFill>
                <a:latin typeface="Arial"/>
                <a:ea typeface="Arial"/>
                <a:cs typeface="Arial"/>
              </a:rPr>
              <a:t> passe par des phases de grands enthousiasmes - comme aujourd’hui mais aussi de grandes désillusions. </a:t>
            </a:r>
            <a:endParaRPr sz="1100" b="0"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on se </a:t>
            </a:r>
            <a:r>
              <a:rPr lang="fr-FR" sz="1100" b="1" i="0" u="none" strike="noStrike" cap="none">
                <a:solidFill>
                  <a:schemeClr val="dk1"/>
                </a:solidFill>
                <a:latin typeface="Arial"/>
                <a:ea typeface="Arial"/>
                <a:cs typeface="Arial"/>
              </a:rPr>
              <a:t>trompe toujours dans nos prédictions</a:t>
            </a:r>
            <a:r>
              <a:rPr lang="fr-FR" sz="1100" b="0" i="0" u="none" strike="noStrike" cap="none">
                <a:solidFill>
                  <a:schemeClr val="dk1"/>
                </a:solidFill>
                <a:latin typeface="Arial"/>
                <a:ea typeface="Arial"/>
                <a:cs typeface="Arial"/>
              </a:rPr>
              <a:t> : on va plus vite sur le court terme et plus lentement sur le long terme. </a:t>
            </a:r>
            <a:endParaRPr sz="1100" b="0"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Il faut donc </a:t>
            </a:r>
            <a:r>
              <a:rPr lang="fr-FR" sz="1100" b="1" i="0" u="none" strike="noStrike" cap="none">
                <a:solidFill>
                  <a:schemeClr val="dk1"/>
                </a:solidFill>
                <a:latin typeface="Arial"/>
                <a:ea typeface="Arial"/>
                <a:cs typeface="Arial"/>
              </a:rPr>
              <a:t>rester prudent,</a:t>
            </a:r>
            <a:r>
              <a:rPr lang="fr-FR" sz="1100" b="0" i="0" u="none" strike="noStrike" cap="none">
                <a:solidFill>
                  <a:schemeClr val="dk1"/>
                </a:solidFill>
                <a:latin typeface="Arial"/>
                <a:ea typeface="Arial"/>
                <a:cs typeface="Arial"/>
              </a:rPr>
              <a:t> développer </a:t>
            </a:r>
            <a:r>
              <a:rPr lang="fr-FR" sz="1100" b="1" i="0" u="none" strike="noStrike" cap="none">
                <a:solidFill>
                  <a:schemeClr val="dk1"/>
                </a:solidFill>
                <a:latin typeface="Arial"/>
                <a:ea typeface="Arial"/>
                <a:cs typeface="Arial"/>
              </a:rPr>
              <a:t>l’esprit critique</a:t>
            </a:r>
            <a:r>
              <a:rPr lang="fr-FR" sz="1100" b="0" i="0" u="none" strike="noStrike" cap="none">
                <a:solidFill>
                  <a:schemeClr val="dk1"/>
                </a:solidFill>
                <a:latin typeface="Arial"/>
                <a:ea typeface="Arial"/>
                <a:cs typeface="Arial"/>
              </a:rPr>
              <a:t> faire la part des choses </a:t>
            </a:r>
            <a:r>
              <a:rPr lang="fr-FR" sz="1100" b="1" i="0" u="none" strike="noStrike" cap="none">
                <a:solidFill>
                  <a:schemeClr val="dk1"/>
                </a:solidFill>
                <a:latin typeface="Arial"/>
                <a:ea typeface="Arial"/>
                <a:cs typeface="Arial"/>
              </a:rPr>
              <a:t>entre sciences et croyances.</a:t>
            </a:r>
            <a:endParaRPr sz="1100" b="1" i="0" u="none" strike="noStrike" cap="none">
              <a:solidFill>
                <a:schemeClr val="dk1"/>
              </a:solidFill>
              <a:latin typeface="Arial"/>
              <a:ea typeface="Arial"/>
              <a:cs typeface="Arial"/>
            </a:endParaRPr>
          </a:p>
          <a:p>
            <a:pPr marL="67310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a:t>
            </a: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L’IA n’est pas magique</a:t>
            </a:r>
            <a:endParaRPr sz="1200" b="1" i="0" u="none" strike="noStrike" cap="none">
              <a:solidFill>
                <a:srgbClr val="26CFCF"/>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S’Il ne s’agit plus de </a:t>
            </a:r>
            <a:r>
              <a:rPr lang="fr-FR" sz="1100" b="1" i="0" u="none" strike="noStrike" cap="none">
                <a:solidFill>
                  <a:schemeClr val="dk1"/>
                </a:solidFill>
                <a:latin typeface="Arial"/>
                <a:ea typeface="Arial"/>
                <a:cs typeface="Arial"/>
              </a:rPr>
              <a:t>décrire étapes par étapes</a:t>
            </a:r>
            <a:r>
              <a:rPr lang="fr-FR" sz="1100" b="0" i="0" u="none" strike="noStrike" cap="none">
                <a:solidFill>
                  <a:schemeClr val="dk1"/>
                </a:solidFill>
                <a:latin typeface="Arial"/>
                <a:ea typeface="Arial"/>
                <a:cs typeface="Arial"/>
              </a:rPr>
              <a:t> comment arriver à un résultat, mais les programmes sont toujours </a:t>
            </a:r>
            <a:r>
              <a:rPr lang="fr-FR" sz="1100" b="1" i="0" u="none" strike="noStrike" cap="none">
                <a:solidFill>
                  <a:schemeClr val="dk1"/>
                </a:solidFill>
                <a:latin typeface="Arial"/>
                <a:ea typeface="Arial"/>
                <a:cs typeface="Arial"/>
              </a:rPr>
              <a:t>conçus par des humains,</a:t>
            </a:r>
            <a:endParaRPr sz="1100" b="1"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la différence majeure c’est qu’ils doivent </a:t>
            </a:r>
            <a:r>
              <a:rPr lang="fr-FR" sz="1100" b="1" i="0" u="none" strike="noStrike" cap="none">
                <a:solidFill>
                  <a:schemeClr val="dk1"/>
                </a:solidFill>
                <a:latin typeface="Arial"/>
                <a:ea typeface="Arial"/>
                <a:cs typeface="Arial"/>
              </a:rPr>
              <a:t>être entraîner à partir d’un grand nombre de données</a:t>
            </a:r>
            <a:r>
              <a:rPr lang="fr-FR" sz="1100" b="0" i="0" u="none" strike="noStrike" cap="none">
                <a:solidFill>
                  <a:schemeClr val="dk1"/>
                </a:solidFill>
                <a:latin typeface="Arial"/>
                <a:ea typeface="Arial"/>
                <a:cs typeface="Arial"/>
              </a:rPr>
              <a:t> → données que nous produisons, captons, structurons, anotons, et dont</a:t>
            </a:r>
            <a:r>
              <a:rPr lang="fr-FR" sz="1100" b="1" i="0" u="none" strike="noStrike" cap="none">
                <a:solidFill>
                  <a:schemeClr val="dk1"/>
                </a:solidFill>
                <a:latin typeface="Arial"/>
                <a:ea typeface="Arial"/>
                <a:cs typeface="Arial"/>
              </a:rPr>
              <a:t> la maîtrise en clé !</a:t>
            </a:r>
            <a:endParaRPr sz="1100" b="1"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0" i="0" u="none" strike="noStrike" cap="none">
                <a:solidFill>
                  <a:schemeClr val="dk1"/>
                </a:solidFill>
                <a:latin typeface="Arial"/>
                <a:ea typeface="Arial"/>
                <a:cs typeface="Arial"/>
              </a:rPr>
              <a:t> </a:t>
            </a:r>
            <a:endParaRPr sz="1200" b="0" i="0" u="none" strike="noStrike" cap="none">
              <a:solidFill>
                <a:schemeClr val="dk1"/>
              </a:solidFill>
              <a:latin typeface="Arial"/>
              <a:ea typeface="Arial"/>
              <a:cs typeface="Arial"/>
            </a:endParaRPr>
          </a:p>
          <a:p>
            <a:pPr marL="0" marR="0" lvl="0" indent="0" algn="l">
              <a:lnSpc>
                <a:spcPct val="114999"/>
              </a:lnSpc>
              <a:spcBef>
                <a:spcPts val="0"/>
              </a:spcBef>
              <a:spcAft>
                <a:spcPts val="0"/>
              </a:spcAft>
              <a:buClr>
                <a:schemeClr val="dk1"/>
              </a:buClr>
              <a:buSzPts val="1100"/>
              <a:buFont typeface="Arial"/>
              <a:buNone/>
              <a:defRPr/>
            </a:pPr>
            <a:r>
              <a:rPr lang="fr-FR" sz="1200" b="1" i="0" u="none" strike="noStrike" cap="none">
                <a:solidFill>
                  <a:srgbClr val="26CFCF"/>
                </a:solidFill>
                <a:latin typeface="Arial"/>
                <a:ea typeface="Arial"/>
                <a:cs typeface="Arial"/>
              </a:rPr>
              <a:t>L’IA est une technique à mettre à notre service</a:t>
            </a:r>
            <a:endParaRPr sz="1200" b="1" i="0" u="none" strike="noStrike" cap="none">
              <a:solidFill>
                <a:srgbClr val="26CFCF"/>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permettre aux citoyenn.e.s de </a:t>
            </a:r>
            <a:r>
              <a:rPr lang="fr-FR" sz="1100" b="1" i="0" u="none" strike="noStrike" cap="none">
                <a:solidFill>
                  <a:schemeClr val="dk1"/>
                </a:solidFill>
                <a:latin typeface="Arial"/>
                <a:ea typeface="Arial"/>
                <a:cs typeface="Arial"/>
              </a:rPr>
              <a:t>discuter, encadrer, orienter</a:t>
            </a:r>
            <a:r>
              <a:rPr lang="fr-FR" sz="1100" b="0" i="0" u="none" strike="noStrike" cap="none">
                <a:solidFill>
                  <a:schemeClr val="dk1"/>
                </a:solidFill>
                <a:latin typeface="Arial"/>
                <a:ea typeface="Arial"/>
                <a:cs typeface="Arial"/>
              </a:rPr>
              <a:t> les usages de ces technologies,</a:t>
            </a:r>
            <a:endParaRPr sz="1100" b="0"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0" i="0" u="none" strike="noStrike" cap="none">
                <a:solidFill>
                  <a:schemeClr val="dk1"/>
                </a:solidFill>
                <a:latin typeface="Arial"/>
                <a:ea typeface="Arial"/>
                <a:cs typeface="Arial"/>
              </a:rPr>
              <a:t>associer les usagers et les consommateurs</a:t>
            </a:r>
            <a:r>
              <a:rPr lang="fr-FR" sz="1100" b="1" i="0" u="none" strike="noStrike" cap="none">
                <a:solidFill>
                  <a:schemeClr val="dk1"/>
                </a:solidFill>
                <a:latin typeface="Arial"/>
                <a:ea typeface="Arial"/>
                <a:cs typeface="Arial"/>
              </a:rPr>
              <a:t> à la conception des services</a:t>
            </a:r>
            <a:endParaRPr sz="1100" b="1" i="0" u="none" strike="noStrike" cap="none">
              <a:solidFill>
                <a:schemeClr val="dk1"/>
              </a:solidFill>
              <a:latin typeface="Arial"/>
              <a:ea typeface="Arial"/>
              <a:cs typeface="Arial"/>
            </a:endParaRPr>
          </a:p>
          <a:p>
            <a:pPr marL="673100" marR="0" lvl="0" indent="-228600" algn="l">
              <a:lnSpc>
                <a:spcPct val="114999"/>
              </a:lnSpc>
              <a:spcBef>
                <a:spcPts val="0"/>
              </a:spcBef>
              <a:spcAft>
                <a:spcPts val="0"/>
              </a:spcAft>
              <a:buClr>
                <a:schemeClr val="dk1"/>
              </a:buClr>
              <a:buSzPts val="1100"/>
              <a:buFont typeface="Arial"/>
              <a:buNone/>
              <a:defRPr/>
            </a:pPr>
            <a:r>
              <a:rPr lang="fr-FR" sz="1100" b="0" i="0" u="none" strike="noStrike" cap="none">
                <a:solidFill>
                  <a:schemeClr val="dk1"/>
                </a:solidFill>
                <a:latin typeface="Arial"/>
                <a:ea typeface="Arial"/>
                <a:cs typeface="Arial"/>
              </a:rPr>
              <a:t>·</a:t>
            </a:r>
            <a:r>
              <a:rPr lang="fr-FR" sz="700" b="0" i="0" u="none" strike="noStrike" cap="none">
                <a:solidFill>
                  <a:schemeClr val="dk1"/>
                </a:solidFill>
                <a:latin typeface="Times New Roman"/>
                <a:ea typeface="Times New Roman"/>
                <a:cs typeface="Times New Roman"/>
              </a:rPr>
              <a:t>      </a:t>
            </a:r>
            <a:r>
              <a:rPr lang="fr-FR" sz="1100" b="1" i="0" u="none" strike="noStrike" cap="none">
                <a:solidFill>
                  <a:schemeClr val="dk1"/>
                </a:solidFill>
                <a:latin typeface="Arial"/>
                <a:ea typeface="Arial"/>
                <a:cs typeface="Arial"/>
              </a:rPr>
              <a:t>partager la culture minimale commune sur le sujet</a:t>
            </a:r>
            <a:endParaRPr sz="1100" b="1" i="0" u="none" strike="noStrike" cap="none">
              <a:solidFill>
                <a:schemeClr val="dk1"/>
              </a:solidFill>
              <a:latin typeface="Arial"/>
              <a:ea typeface="Arial"/>
              <a:cs typeface="Arial"/>
            </a:endParaRPr>
          </a:p>
          <a:p>
            <a:pPr marL="0" marR="0" lvl="0" indent="0" algn="l">
              <a:lnSpc>
                <a:spcPct val="100000"/>
              </a:lnSpc>
              <a:spcBef>
                <a:spcPts val="0"/>
              </a:spcBef>
              <a:spcAft>
                <a:spcPts val="0"/>
              </a:spcAft>
              <a:buClr>
                <a:srgbClr val="000000"/>
              </a:buClr>
              <a:buSzPts val="1400"/>
              <a:buFont typeface="Arial"/>
              <a:buNone/>
              <a:defRPr/>
            </a:pP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661" name="Google Shape;661;p44"/>
          <p:cNvPicPr/>
          <p:nvPr/>
        </p:nvPicPr>
        <p:blipFill>
          <a:blip r:embed="rId3">
            <a:alphaModFix/>
          </a:blip>
          <a:stretch/>
        </p:blipFill>
        <p:spPr bwMode="auto">
          <a:xfrm>
            <a:off x="0" y="0"/>
            <a:ext cx="8383800" cy="692100"/>
          </a:xfrm>
          <a:prstGeom prst="rect">
            <a:avLst/>
          </a:prstGeom>
          <a:noFill/>
          <a:ln>
            <a:noFill/>
          </a:ln>
        </p:spPr>
      </p:pic>
      <p:sp>
        <p:nvSpPr>
          <p:cNvPr id="662" name="Google Shape;662;p44"/>
          <p:cNvSpPr txBox="1"/>
          <p:nvPr/>
        </p:nvSpPr>
        <p:spPr bwMode="auto">
          <a:xfrm>
            <a:off x="193964" y="83127"/>
            <a:ext cx="6299200"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Quelques ressources</a:t>
            </a:r>
            <a:endParaRPr/>
          </a:p>
        </p:txBody>
      </p:sp>
      <p:sp>
        <p:nvSpPr>
          <p:cNvPr id="663" name="Google Shape;663;p44"/>
          <p:cNvSpPr txBox="1"/>
          <p:nvPr/>
        </p:nvSpPr>
        <p:spPr bwMode="auto">
          <a:xfrm>
            <a:off x="1" y="692100"/>
            <a:ext cx="9143999" cy="47574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Class’Code </a:t>
            </a:r>
            <a:r>
              <a:rPr lang="fr-FR" sz="1400" b="0" i="0" u="sng" strike="noStrike" cap="none">
                <a:solidFill>
                  <a:srgbClr val="000000"/>
                </a:solidFill>
                <a:latin typeface="Arial"/>
                <a:ea typeface="Arial"/>
                <a:cs typeface="Arial"/>
                <a:hlinkClick r:id="rId4" tooltip="https://pixees.fr/classcode-v2/"/>
              </a:rPr>
              <a:t>https://pixees.fr/classcode-v2/</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Interstices </a:t>
            </a:r>
            <a:r>
              <a:rPr lang="fr-FR" sz="1400" b="0" i="0" u="sng" strike="noStrike" cap="none">
                <a:solidFill>
                  <a:srgbClr val="000000"/>
                </a:solidFill>
                <a:latin typeface="Arial"/>
                <a:ea typeface="Arial"/>
                <a:cs typeface="Arial"/>
                <a:hlinkClick r:id="rId5" tooltip="https://interstices.info/lintelligence-artificielle-mythes-et-realites/"/>
              </a:rPr>
              <a:t>https://interstices.info/lintelligence-artificielle-mythes-et-realites/</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Rapport Villani </a:t>
            </a:r>
            <a:r>
              <a:rPr lang="fr-FR" sz="1400" b="0" i="0" u="sng" strike="noStrike" cap="none">
                <a:solidFill>
                  <a:srgbClr val="000000"/>
                </a:solidFill>
                <a:latin typeface="Arial"/>
                <a:ea typeface="Arial"/>
                <a:cs typeface="Arial"/>
                <a:hlinkClick r:id="rId6" tooltip="https://www.enseignementsup-recherche.gouv.fr/cid128577/rapport-de-cedric-villani-donner-un-sens-a-l-intelligence-artificielle-ia.html"/>
              </a:rPr>
              <a:t>https://www.enseignementsup-recherche.gouv.fr/cid128577/rapport-de-cedric-villani-donner-un-sens-a-l-intelligence-artificielle-ia.html</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Yann LeCun au Collège de France </a:t>
            </a:r>
            <a:r>
              <a:rPr lang="fr-FR" sz="1400" b="0" i="0" u="sng" strike="noStrike" cap="none">
                <a:solidFill>
                  <a:srgbClr val="000000"/>
                </a:solidFill>
                <a:latin typeface="Arial"/>
                <a:ea typeface="Arial"/>
                <a:cs typeface="Arial"/>
                <a:hlinkClick r:id="rId7" tooltip="https://www.college-de-france.fr/site/yann-lecun/"/>
              </a:rPr>
              <a:t>https://www.college-de-france.fr/site/yann-lecun/</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L’IA et les Objectifs de Développement durables </a:t>
            </a:r>
            <a:r>
              <a:rPr lang="fr-FR" sz="1400" b="0" i="0" u="sng" strike="noStrike" cap="none">
                <a:solidFill>
                  <a:srgbClr val="000000"/>
                </a:solidFill>
                <a:latin typeface="Arial"/>
                <a:ea typeface="Arial"/>
                <a:cs typeface="Arial"/>
                <a:hlinkClick r:id="rId8" tooltip="https://www.k4all.org/event/ijcai19/"/>
              </a:rPr>
              <a:t>https://www.k4all.org/event/ijcai19/</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Quelle éducation pour tous avec l’arrivée de l’IA ? </a:t>
            </a:r>
            <a:r>
              <a:rPr lang="fr-FR" sz="1400" b="0" i="0" u="sng" strike="noStrike" cap="none">
                <a:solidFill>
                  <a:srgbClr val="000000"/>
                </a:solidFill>
                <a:latin typeface="Arial"/>
                <a:ea typeface="Arial"/>
                <a:cs typeface="Arial"/>
                <a:hlinkClick r:id="rId9" tooltip="http://cdlh7.free.fr/UNESCO/Teaching_AI-cdlh.pdf"/>
              </a:rPr>
              <a:t>http://cdlh7.free.fr/UNESCO/Teaching_AI-cdlh.pdf</a:t>
            </a:r>
            <a:r>
              <a:rPr lang="fr-FR" sz="1400" b="0" i="0" u="none" strike="noStrike" cap="none">
                <a:solidFill>
                  <a:srgbClr val="000000"/>
                </a:solidFill>
                <a:latin typeface="Arial"/>
                <a:ea typeface="Arial"/>
                <a:cs typeface="Arial"/>
              </a:rPr>
              <a:t> </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L’IA et les Femmes </a:t>
            </a:r>
            <a:r>
              <a:rPr lang="fr-FR" sz="1400" b="0" i="0" u="sng" strike="noStrike" cap="none">
                <a:solidFill>
                  <a:srgbClr val="000000"/>
                </a:solidFill>
                <a:latin typeface="Arial"/>
                <a:ea typeface="Arial"/>
                <a:cs typeface="Arial"/>
                <a:hlinkClick r:id="rId10" tooltip="https://www.k4all.org/event/ai-women-power/"/>
              </a:rPr>
              <a:t>https://www.k4all.org/event/ai-women-power/</a:t>
            </a:r>
            <a:r>
              <a:rPr lang="fr-FR" sz="1400" b="0" i="0" u="none" strike="noStrike" cap="none">
                <a:solidFill>
                  <a:srgbClr val="000000"/>
                </a:solidFill>
                <a:latin typeface="Arial"/>
                <a:ea typeface="Arial"/>
                <a:cs typeface="Arial"/>
              </a:rPr>
              <a:t>  </a:t>
            </a:r>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David Louarpe : </a:t>
            </a:r>
            <a:r>
              <a:rPr lang="fr-FR" sz="1400" b="0" i="0" u="sng" strike="noStrike" cap="none">
                <a:solidFill>
                  <a:schemeClr val="hlink"/>
                </a:solidFill>
                <a:latin typeface="Arial"/>
                <a:ea typeface="Arial"/>
                <a:cs typeface="Arial"/>
                <a:hlinkClick r:id="rId11" tooltip="https://pixees.fr/ce-quon-appelle-le-deep-learning/"/>
              </a:rPr>
              <a:t>https://pixees.fr/ce-quon-appelle-le-deep-learning/</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Outils:</a:t>
            </a:r>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2" tooltip="https://ia-human.univ-nantes.fr/"/>
              </a:rPr>
              <a:t>https://ia-human.univ-nantes.fr/</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3" tooltip="http://cognimates.me/home/"/>
              </a:rPr>
              <a:t>http://cognimates.me/home/</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4" tooltip="https://www.thispersondoesnotexist.com/"/>
              </a:rPr>
              <a:t>https://www.thispersondoesnotexist.com/</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5" tooltip="https://github.com/simoninithomas/CatDCGAN"/>
              </a:rPr>
              <a:t>https://github.com/simoninithomas/CatDCGAN</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6" tooltip="https://www.instructables.com/id/Matchbox-Mini-Chess-Learning-Machine/"/>
              </a:rPr>
              <a:t>https://www.instructables.com/id/Matchbox-Mini-Chess-Learning-Machine/</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7" tooltip="https://machinelearningforkids.co.uk/"/>
              </a:rPr>
              <a:t>https://machinelearningforkids.co.uk/</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r>
              <a:rPr lang="fr-FR" sz="1400" b="0" i="0" u="sng" strike="noStrike" cap="none">
                <a:solidFill>
                  <a:srgbClr val="000000"/>
                </a:solidFill>
                <a:latin typeface="Arial"/>
                <a:ea typeface="Arial"/>
                <a:cs typeface="Arial"/>
                <a:hlinkClick r:id="rId18" tooltip="https://www.blog.google/technology/ai/teachable-machine/"/>
              </a:rPr>
              <a:t>https://www.blog.google/technology/ai/teachable-machine/</a:t>
            </a:r>
            <a:endParaRPr sz="1400" b="0" i="0" u="none" strike="noStrike" cap="none">
              <a:solidFill>
                <a:srgbClr val="000000"/>
              </a:solidFill>
              <a:latin typeface="Arial"/>
              <a:ea typeface="Arial"/>
              <a:cs typeface="Arial"/>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668" name="Google Shape;668;p45"/>
          <p:cNvSpPr txBox="1">
            <a:spLocks noGrp="1"/>
          </p:cNvSpPr>
          <p:nvPr>
            <p:ph type="body" idx="1"/>
          </p:nvPr>
        </p:nvSpPr>
        <p:spPr bwMode="auto">
          <a:xfrm>
            <a:off x="2355" y="1591004"/>
            <a:ext cx="9144000" cy="1616364"/>
          </a:xfrm>
          <a:prstGeom prst="rect">
            <a:avLst/>
          </a:prstGeom>
          <a:solidFill>
            <a:srgbClr val="4ABBB9"/>
          </a:solidFill>
          <a:ln>
            <a:noFill/>
          </a:ln>
        </p:spPr>
        <p:txBody>
          <a:bodyPr spcFirstLastPara="1" wrap="square" lIns="91425" tIns="91425" rIns="91425" bIns="91425" anchor="t" anchorCtr="0">
            <a:noAutofit/>
          </a:bodyPr>
          <a:lstStyle/>
          <a:p>
            <a:pPr marL="114300" lvl="0" indent="0" algn="ctr">
              <a:lnSpc>
                <a:spcPct val="114999"/>
              </a:lnSpc>
              <a:spcBef>
                <a:spcPts val="0"/>
              </a:spcBef>
              <a:spcAft>
                <a:spcPts val="0"/>
              </a:spcAft>
              <a:buSzPts val="1800"/>
              <a:buNone/>
              <a:defRPr/>
            </a:pPr>
            <a:r>
              <a:rPr lang="fr-FR" b="1">
                <a:solidFill>
                  <a:schemeClr val="lt1"/>
                </a:solidFill>
              </a:rPr>
              <a:t>Coordinateur chaire EO&amp;IA pour l’Education Ouverte et l’Intelligence Artificielle</a:t>
            </a:r>
            <a:endParaRPr/>
          </a:p>
          <a:p>
            <a:pPr marL="114300" lvl="0" indent="0" algn="ctr">
              <a:lnSpc>
                <a:spcPct val="114999"/>
              </a:lnSpc>
              <a:spcBef>
                <a:spcPts val="0"/>
              </a:spcBef>
              <a:spcAft>
                <a:spcPts val="0"/>
              </a:spcAft>
              <a:buSzPts val="1800"/>
              <a:buNone/>
              <a:defRPr/>
            </a:pPr>
            <a:r>
              <a:rPr lang="fr-FR" i="1">
                <a:solidFill>
                  <a:schemeClr val="lt1"/>
                </a:solidFill>
              </a:rPr>
              <a:t> - Centre de Développement Pédagogique (CDP) de l’Université de Nantes -</a:t>
            </a:r>
            <a:endParaRPr/>
          </a:p>
          <a:p>
            <a:pPr marL="457200" lvl="0" indent="-228600" algn="l">
              <a:lnSpc>
                <a:spcPct val="114999"/>
              </a:lnSpc>
              <a:spcBef>
                <a:spcPts val="0"/>
              </a:spcBef>
              <a:spcAft>
                <a:spcPts val="0"/>
              </a:spcAft>
              <a:buSzPts val="1800"/>
              <a:buFont typeface="Arial"/>
              <a:buNone/>
              <a:defRPr/>
            </a:pPr>
            <a:endParaRPr i="1">
              <a:solidFill>
                <a:schemeClr val="lt1"/>
              </a:solidFill>
            </a:endParaRPr>
          </a:p>
          <a:p>
            <a:pPr marL="114300" lvl="0" indent="0" algn="l">
              <a:lnSpc>
                <a:spcPct val="114999"/>
              </a:lnSpc>
              <a:spcBef>
                <a:spcPts val="0"/>
              </a:spcBef>
              <a:spcAft>
                <a:spcPts val="0"/>
              </a:spcAft>
              <a:buSzPts val="1800"/>
              <a:buNone/>
              <a:defRPr/>
            </a:pPr>
            <a:r>
              <a:rPr lang="fr-FR" b="1">
                <a:solidFill>
                  <a:schemeClr val="lt1"/>
                </a:solidFill>
              </a:rPr>
              <a:t>  Administrateur de l’association Class’Code</a:t>
            </a:r>
            <a:endParaRPr/>
          </a:p>
          <a:p>
            <a:pPr marL="114300" lvl="0" indent="0" algn="l">
              <a:lnSpc>
                <a:spcPct val="114999"/>
              </a:lnSpc>
              <a:spcBef>
                <a:spcPts val="0"/>
              </a:spcBef>
              <a:spcAft>
                <a:spcPts val="0"/>
              </a:spcAft>
              <a:buSzPts val="1800"/>
              <a:buNone/>
              <a:defRPr/>
            </a:pPr>
            <a:endParaRPr b="1"/>
          </a:p>
        </p:txBody>
      </p:sp>
      <p:pic>
        <p:nvPicPr>
          <p:cNvPr id="669" name="Google Shape;669;p45"/>
          <p:cNvPicPr/>
          <p:nvPr/>
        </p:nvPicPr>
        <p:blipFill>
          <a:blip r:embed="rId3">
            <a:alphaModFix/>
          </a:blip>
          <a:stretch/>
        </p:blipFill>
        <p:spPr bwMode="auto">
          <a:xfrm>
            <a:off x="4637498" y="0"/>
            <a:ext cx="4506502" cy="1099859"/>
          </a:xfrm>
          <a:prstGeom prst="rect">
            <a:avLst/>
          </a:prstGeom>
          <a:noFill/>
          <a:ln>
            <a:noFill/>
          </a:ln>
        </p:spPr>
      </p:pic>
      <p:pic>
        <p:nvPicPr>
          <p:cNvPr id="670" name="Google Shape;670;p45"/>
          <p:cNvPicPr/>
          <p:nvPr/>
        </p:nvPicPr>
        <p:blipFill>
          <a:blip r:embed="rId4">
            <a:alphaModFix/>
          </a:blip>
          <a:stretch/>
        </p:blipFill>
        <p:spPr bwMode="auto">
          <a:xfrm>
            <a:off x="7347620" y="4056427"/>
            <a:ext cx="1685544" cy="938784"/>
          </a:xfrm>
          <a:prstGeom prst="rect">
            <a:avLst/>
          </a:prstGeom>
          <a:noFill/>
          <a:ln>
            <a:noFill/>
          </a:ln>
        </p:spPr>
      </p:pic>
      <p:pic>
        <p:nvPicPr>
          <p:cNvPr id="671" name="Google Shape;671;p45"/>
          <p:cNvPicPr/>
          <p:nvPr/>
        </p:nvPicPr>
        <p:blipFill>
          <a:blip r:embed="rId5">
            <a:alphaModFix/>
          </a:blip>
          <a:stretch/>
        </p:blipFill>
        <p:spPr bwMode="auto">
          <a:xfrm>
            <a:off x="156021" y="4056427"/>
            <a:ext cx="1150192" cy="979055"/>
          </a:xfrm>
          <a:prstGeom prst="rect">
            <a:avLst/>
          </a:prstGeom>
          <a:noFill/>
          <a:ln>
            <a:noFill/>
          </a:ln>
        </p:spPr>
      </p:pic>
      <p:pic>
        <p:nvPicPr>
          <p:cNvPr id="672" name="Google Shape;672;p45"/>
          <p:cNvPicPr/>
          <p:nvPr/>
        </p:nvPicPr>
        <p:blipFill>
          <a:blip r:embed="rId6">
            <a:alphaModFix/>
          </a:blip>
          <a:stretch/>
        </p:blipFill>
        <p:spPr bwMode="auto">
          <a:xfrm>
            <a:off x="5264053" y="4128026"/>
            <a:ext cx="1972731" cy="907456"/>
          </a:xfrm>
          <a:prstGeom prst="rect">
            <a:avLst/>
          </a:prstGeom>
          <a:noFill/>
          <a:ln>
            <a:noFill/>
          </a:ln>
        </p:spPr>
      </p:pic>
      <p:sp>
        <p:nvSpPr>
          <p:cNvPr id="673" name="Google Shape;673;p45"/>
          <p:cNvSpPr txBox="1"/>
          <p:nvPr/>
        </p:nvSpPr>
        <p:spPr bwMode="auto">
          <a:xfrm>
            <a:off x="622705" y="3459972"/>
            <a:ext cx="5324857" cy="800219"/>
          </a:xfrm>
          <a:prstGeom prst="rect">
            <a:avLst/>
          </a:prstGeom>
          <a:noFill/>
          <a:ln>
            <a:noFill/>
          </a:ln>
        </p:spPr>
        <p:txBody>
          <a:bodyPr spcFirstLastPara="1" wrap="square" lIns="91425" tIns="45700" rIns="91425" bIns="45700" anchor="t" anchorCtr="0">
            <a:spAutoFit/>
          </a:bodyPr>
          <a:lstStyle/>
          <a:p>
            <a:pPr marL="114300" marR="0" lvl="0" indent="0" algn="ctr">
              <a:lnSpc>
                <a:spcPct val="100000"/>
              </a:lnSpc>
              <a:spcBef>
                <a:spcPts val="0"/>
              </a:spcBef>
              <a:spcAft>
                <a:spcPts val="0"/>
              </a:spcAft>
              <a:buClr>
                <a:srgbClr val="000000"/>
              </a:buClr>
              <a:buSzPts val="1600"/>
              <a:buFont typeface="Arial"/>
              <a:buNone/>
              <a:defRPr/>
            </a:pPr>
            <a:r>
              <a:rPr lang="fr-FR" sz="1600" b="1" i="0" u="sng" strike="noStrike" cap="none">
                <a:solidFill>
                  <a:srgbClr val="000000"/>
                </a:solidFill>
                <a:latin typeface="Arial"/>
                <a:ea typeface="Arial"/>
                <a:cs typeface="Arial"/>
                <a:hlinkClick r:id="rId7" tooltip="mailto:bastien.masse@univ-nantes.fr"/>
              </a:rPr>
              <a:t>bastien.masse@univ-nantes.fr</a:t>
            </a:r>
            <a:endParaRPr sz="1600" b="1" i="0" u="none" strike="noStrike" cap="none">
              <a:solidFill>
                <a:srgbClr val="000000"/>
              </a:solidFill>
              <a:latin typeface="Arial"/>
              <a:ea typeface="Arial"/>
              <a:cs typeface="Arial"/>
            </a:endParaRPr>
          </a:p>
          <a:p>
            <a:pPr marL="114300" marR="0" lvl="0" indent="0" algn="ctr">
              <a:lnSpc>
                <a:spcPct val="100000"/>
              </a:lnSpc>
              <a:spcBef>
                <a:spcPts val="0"/>
              </a:spcBef>
              <a:spcAft>
                <a:spcPts val="0"/>
              </a:spcAft>
              <a:buClr>
                <a:srgbClr val="000000"/>
              </a:buClr>
              <a:buSzPts val="1600"/>
              <a:buFont typeface="Arial"/>
              <a:buNone/>
              <a:defRPr/>
            </a:pPr>
            <a:r>
              <a:rPr lang="fr-FR" sz="1600" b="1" i="0" u="none" strike="noStrike" cap="none">
                <a:solidFill>
                  <a:srgbClr val="000000"/>
                </a:solidFill>
                <a:latin typeface="Arial"/>
                <a:ea typeface="Arial"/>
                <a:cs typeface="Arial"/>
              </a:rPr>
              <a:t>@BastienMasse1</a:t>
            </a:r>
            <a:endParaRPr/>
          </a:p>
          <a:p>
            <a:pPr marL="0" marR="0" lvl="0" indent="0" algn="l">
              <a:lnSpc>
                <a:spcPct val="100000"/>
              </a:lnSpc>
              <a:spcBef>
                <a:spcPts val="0"/>
              </a:spcBef>
              <a:spcAft>
                <a:spcPts val="0"/>
              </a:spcAft>
              <a:buNone/>
              <a:defRPr/>
            </a:pPr>
            <a:endParaRPr sz="1400" b="0" i="0" u="none" strike="noStrike" cap="none">
              <a:solidFill>
                <a:srgbClr val="000000"/>
              </a:solidFill>
              <a:latin typeface="Arial"/>
              <a:ea typeface="Arial"/>
              <a:cs typeface="Arial"/>
            </a:endParaRPr>
          </a:p>
        </p:txBody>
      </p:sp>
      <p:sp>
        <p:nvSpPr>
          <p:cNvPr id="674" name="Google Shape;674;p45"/>
          <p:cNvSpPr txBox="1"/>
          <p:nvPr/>
        </p:nvSpPr>
        <p:spPr bwMode="auto">
          <a:xfrm>
            <a:off x="156020" y="670346"/>
            <a:ext cx="2670307" cy="461665"/>
          </a:xfrm>
          <a:prstGeom prst="rect">
            <a:avLst/>
          </a:prstGeom>
          <a:noFill/>
          <a:ln>
            <a:noFill/>
          </a:ln>
        </p:spPr>
        <p:txBody>
          <a:bodyPr spcFirstLastPara="1" wrap="square" lIns="91425" tIns="45700" rIns="91425" bIns="45700" anchor="t" anchorCtr="0">
            <a:spAutoFit/>
          </a:bodyPr>
          <a:lstStyle/>
          <a:p>
            <a:pPr marL="114300" marR="0" lvl="0" indent="0" algn="ctr">
              <a:lnSpc>
                <a:spcPct val="100000"/>
              </a:lnSpc>
              <a:spcBef>
                <a:spcPts val="0"/>
              </a:spcBef>
              <a:spcAft>
                <a:spcPts val="0"/>
              </a:spcAft>
              <a:buClr>
                <a:srgbClr val="000000"/>
              </a:buClr>
              <a:buSzPts val="2400"/>
              <a:buFont typeface="Arial"/>
              <a:buNone/>
              <a:defRPr/>
            </a:pPr>
            <a:r>
              <a:rPr lang="fr-FR" sz="2400" b="0" i="0" u="none" strike="noStrike" cap="none">
                <a:solidFill>
                  <a:srgbClr val="000000"/>
                </a:solidFill>
                <a:latin typeface="Arial"/>
                <a:ea typeface="Arial"/>
                <a:cs typeface="Arial"/>
              </a:rPr>
              <a:t>Bastien Masse</a:t>
            </a:r>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17" name="Google Shape;117;p6"/>
          <p:cNvPicPr/>
          <p:nvPr/>
        </p:nvPicPr>
        <p:blipFill>
          <a:blip r:embed="rId3">
            <a:alphaModFix/>
          </a:blip>
          <a:stretch/>
        </p:blipFill>
        <p:spPr bwMode="auto">
          <a:xfrm>
            <a:off x="0" y="0"/>
            <a:ext cx="8383800" cy="692100"/>
          </a:xfrm>
          <a:prstGeom prst="rect">
            <a:avLst/>
          </a:prstGeom>
          <a:noFill/>
          <a:ln>
            <a:noFill/>
          </a:ln>
        </p:spPr>
      </p:pic>
      <p:sp>
        <p:nvSpPr>
          <p:cNvPr id="118" name="Google Shape;118;p6"/>
          <p:cNvSpPr/>
          <p:nvPr/>
        </p:nvSpPr>
        <p:spPr bwMode="auto">
          <a:xfrm>
            <a:off x="146125" y="155550"/>
            <a:ext cx="8646300" cy="381000"/>
          </a:xfrm>
          <a:prstGeom prst="rect">
            <a:avLst/>
          </a:prstGeom>
          <a:noFill/>
          <a:ln>
            <a:noFill/>
          </a:ln>
        </p:spPr>
        <p:txBody>
          <a:bodyPr spcFirstLastPara="1" wrap="square" lIns="90000" tIns="45000" rIns="90000" bIns="45000" anchor="t" anchorCtr="0">
            <a:noAutofit/>
          </a:bodyPr>
          <a:lstStyle/>
          <a:p>
            <a:pPr marL="0" marR="0" lvl="0" indent="0" algn="r">
              <a:lnSpc>
                <a:spcPct val="100000"/>
              </a:lnSpc>
              <a:spcBef>
                <a:spcPts val="0"/>
              </a:spcBef>
              <a:spcAft>
                <a:spcPts val="0"/>
              </a:spcAft>
              <a:buClr>
                <a:schemeClr val="dk1"/>
              </a:buClr>
              <a:buSzPts val="1800"/>
              <a:buFont typeface="Arial"/>
              <a:buNone/>
              <a:defRPr/>
            </a:pPr>
            <a:endParaRPr sz="1800" b="0" i="1" u="none" strike="noStrike" cap="none">
              <a:solidFill>
                <a:srgbClr val="FFFFFF"/>
              </a:solidFill>
              <a:latin typeface="Arial"/>
              <a:ea typeface="Arial"/>
              <a:cs typeface="Arial"/>
            </a:endParaRPr>
          </a:p>
        </p:txBody>
      </p:sp>
      <p:sp>
        <p:nvSpPr>
          <p:cNvPr id="119" name="Google Shape;119;p6"/>
          <p:cNvSpPr txBox="1"/>
          <p:nvPr/>
        </p:nvSpPr>
        <p:spPr bwMode="auto">
          <a:xfrm>
            <a:off x="146125" y="3373900"/>
            <a:ext cx="2581200" cy="7371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chemeClr val="dk1"/>
              </a:buClr>
              <a:buSzPts val="1100"/>
              <a:buFont typeface="Arial"/>
              <a:buNone/>
              <a:defRPr/>
            </a:pPr>
            <a:endParaRPr sz="1400" b="0" i="0" u="none" strike="noStrike" cap="none">
              <a:solidFill>
                <a:srgbClr val="000000"/>
              </a:solidFill>
              <a:latin typeface="Arial"/>
              <a:ea typeface="Arial"/>
              <a:cs typeface="Arial"/>
            </a:endParaRPr>
          </a:p>
        </p:txBody>
      </p:sp>
      <p:pic>
        <p:nvPicPr>
          <p:cNvPr id="120" name="Google Shape;120;p6"/>
          <p:cNvPicPr/>
          <p:nvPr/>
        </p:nvPicPr>
        <p:blipFill>
          <a:blip r:embed="rId4">
            <a:alphaModFix/>
          </a:blip>
          <a:stretch/>
        </p:blipFill>
        <p:spPr bwMode="auto">
          <a:xfrm>
            <a:off x="2645950" y="2806675"/>
            <a:ext cx="1524125" cy="1524125"/>
          </a:xfrm>
          <a:prstGeom prst="rect">
            <a:avLst/>
          </a:prstGeom>
          <a:noFill/>
          <a:ln>
            <a:noFill/>
          </a:ln>
        </p:spPr>
      </p:pic>
      <p:pic>
        <p:nvPicPr>
          <p:cNvPr id="121" name="Google Shape;121;p6"/>
          <p:cNvPicPr/>
          <p:nvPr/>
        </p:nvPicPr>
        <p:blipFill>
          <a:blip r:embed="rId5">
            <a:alphaModFix/>
          </a:blip>
          <a:stretch/>
        </p:blipFill>
        <p:spPr bwMode="auto">
          <a:xfrm>
            <a:off x="2645950" y="1200375"/>
            <a:ext cx="1524125" cy="1524125"/>
          </a:xfrm>
          <a:prstGeom prst="rect">
            <a:avLst/>
          </a:prstGeom>
          <a:noFill/>
          <a:ln>
            <a:noFill/>
          </a:ln>
        </p:spPr>
      </p:pic>
      <p:pic>
        <p:nvPicPr>
          <p:cNvPr id="122" name="Google Shape;122;p6"/>
          <p:cNvPicPr/>
          <p:nvPr/>
        </p:nvPicPr>
        <p:blipFill>
          <a:blip r:embed="rId6">
            <a:alphaModFix/>
          </a:blip>
          <a:stretch/>
        </p:blipFill>
        <p:spPr bwMode="auto">
          <a:xfrm>
            <a:off x="4424045" y="3139946"/>
            <a:ext cx="1524125" cy="1014236"/>
          </a:xfrm>
          <a:prstGeom prst="rect">
            <a:avLst/>
          </a:prstGeom>
          <a:noFill/>
          <a:ln>
            <a:noFill/>
          </a:ln>
        </p:spPr>
      </p:pic>
      <p:pic>
        <p:nvPicPr>
          <p:cNvPr id="123" name="Google Shape;123;p6"/>
          <p:cNvPicPr/>
          <p:nvPr/>
        </p:nvPicPr>
        <p:blipFill>
          <a:blip r:embed="rId7">
            <a:alphaModFix/>
          </a:blip>
          <a:stretch/>
        </p:blipFill>
        <p:spPr bwMode="auto">
          <a:xfrm>
            <a:off x="4515811" y="1200376"/>
            <a:ext cx="1141620" cy="1524125"/>
          </a:xfrm>
          <a:prstGeom prst="rect">
            <a:avLst/>
          </a:prstGeom>
          <a:noFill/>
          <a:ln>
            <a:noFill/>
          </a:ln>
        </p:spPr>
      </p:pic>
      <p:sp>
        <p:nvSpPr>
          <p:cNvPr id="124" name="Google Shape;124;p6"/>
          <p:cNvSpPr txBox="1"/>
          <p:nvPr/>
        </p:nvSpPr>
        <p:spPr bwMode="auto">
          <a:xfrm>
            <a:off x="224425" y="155550"/>
            <a:ext cx="6482700" cy="756300"/>
          </a:xfrm>
          <a:prstGeom prst="rect">
            <a:avLst/>
          </a:prstGeom>
          <a:noFill/>
          <a:ln>
            <a:noFill/>
          </a:ln>
        </p:spPr>
        <p:txBody>
          <a:bodyPr spcFirstLastPara="1" wrap="square" lIns="91425" tIns="91425" rIns="91425" bIns="91425" anchor="t" anchorCtr="0">
            <a:noAutofit/>
          </a:bodyPr>
          <a:lstStyle/>
          <a:p>
            <a:pPr marL="0" marR="0" lvl="0" indent="0" algn="l">
              <a:lnSpc>
                <a:spcPct val="100000"/>
              </a:lnSpc>
              <a:spcBef>
                <a:spcPts val="0"/>
              </a:spcBef>
              <a:spcAft>
                <a:spcPts val="0"/>
              </a:spcAft>
              <a:buClr>
                <a:srgbClr val="000000"/>
              </a:buClr>
              <a:buSzPts val="1800"/>
              <a:buFont typeface="Arial"/>
              <a:buNone/>
              <a:defRPr/>
            </a:pPr>
            <a:r>
              <a:rPr lang="fr-FR" sz="1800" b="1" i="0" u="none" strike="noStrike" cap="none">
                <a:solidFill>
                  <a:srgbClr val="FFFFFF"/>
                </a:solidFill>
                <a:latin typeface="Arial"/>
                <a:ea typeface="Arial"/>
                <a:cs typeface="Arial"/>
              </a:rPr>
              <a:t>Les fondements de l’informatique</a:t>
            </a:r>
            <a:endParaRPr sz="1800" b="1" i="0" u="none" strike="noStrike" cap="none">
              <a:solidFill>
                <a:srgbClr val="FFFFFF"/>
              </a:solidFill>
              <a:latin typeface="Arial"/>
              <a:ea typeface="Arial"/>
              <a:cs typeface="Arial"/>
            </a:endParaRPr>
          </a:p>
        </p:txBody>
      </p:sp>
      <p:sp>
        <p:nvSpPr>
          <p:cNvPr id="125" name="Google Shape;125;p6"/>
          <p:cNvSpPr txBox="1"/>
          <p:nvPr/>
        </p:nvSpPr>
        <p:spPr bwMode="auto">
          <a:xfrm>
            <a:off x="824300" y="1491900"/>
            <a:ext cx="1634700" cy="692700"/>
          </a:xfrm>
          <a:prstGeom prst="rect">
            <a:avLst/>
          </a:prstGeom>
          <a:noFill/>
          <a:ln>
            <a:noFill/>
          </a:ln>
        </p:spPr>
        <p:txBody>
          <a:bodyPr spcFirstLastPara="1" wrap="square" lIns="91425" tIns="91425" rIns="91425" bIns="91425" anchor="t" anchorCtr="0">
            <a:noAutofit/>
          </a:bodyPr>
          <a:lstStyle/>
          <a:p>
            <a:pPr marL="0" marR="0" lvl="0" indent="0" algn="r">
              <a:lnSpc>
                <a:spcPct val="150000"/>
              </a:lnSpc>
              <a:spcBef>
                <a:spcPts val="0"/>
              </a:spcBef>
              <a:spcAft>
                <a:spcPts val="0"/>
              </a:spcAft>
              <a:buClr>
                <a:schemeClr val="dk1"/>
              </a:buClr>
              <a:buSzPts val="1100"/>
              <a:buFont typeface="Arial"/>
              <a:buNone/>
              <a:defRPr/>
            </a:pPr>
            <a:r>
              <a:rPr lang="fr-FR" sz="1800" b="1" i="0" u="none" strike="noStrike" cap="none">
                <a:solidFill>
                  <a:schemeClr val="dk1"/>
                </a:solidFill>
                <a:latin typeface="Arial"/>
                <a:ea typeface="Arial"/>
                <a:cs typeface="Arial"/>
              </a:rPr>
              <a:t>les données </a:t>
            </a:r>
            <a:endParaRPr sz="1400" b="0" i="0" u="none" strike="noStrike" cap="none">
              <a:solidFill>
                <a:srgbClr val="000000"/>
              </a:solidFill>
              <a:latin typeface="Arial"/>
              <a:ea typeface="Arial"/>
              <a:cs typeface="Arial"/>
            </a:endParaRPr>
          </a:p>
        </p:txBody>
      </p:sp>
      <p:sp>
        <p:nvSpPr>
          <p:cNvPr id="126" name="Google Shape;126;p6"/>
          <p:cNvSpPr txBox="1"/>
          <p:nvPr/>
        </p:nvSpPr>
        <p:spPr bwMode="auto">
          <a:xfrm>
            <a:off x="639400" y="3222388"/>
            <a:ext cx="1924500" cy="692700"/>
          </a:xfrm>
          <a:prstGeom prst="rect">
            <a:avLst/>
          </a:prstGeom>
          <a:noFill/>
          <a:ln>
            <a:noFill/>
          </a:ln>
        </p:spPr>
        <p:txBody>
          <a:bodyPr spcFirstLastPara="1" wrap="square" lIns="91425" tIns="91425" rIns="91425" bIns="91425" anchor="t" anchorCtr="0">
            <a:noAutofit/>
          </a:bodyPr>
          <a:lstStyle/>
          <a:p>
            <a:pPr marL="0" marR="0" lvl="0" indent="0" algn="r">
              <a:lnSpc>
                <a:spcPct val="150000"/>
              </a:lnSpc>
              <a:spcBef>
                <a:spcPts val="0"/>
              </a:spcBef>
              <a:spcAft>
                <a:spcPts val="0"/>
              </a:spcAft>
              <a:buClr>
                <a:srgbClr val="000000"/>
              </a:buClr>
              <a:buSzPts val="1800"/>
              <a:buFont typeface="Arial"/>
              <a:buNone/>
              <a:defRPr/>
            </a:pPr>
            <a:r>
              <a:rPr lang="fr-FR" sz="1800" b="1" i="0" u="none" strike="noStrike" cap="none">
                <a:solidFill>
                  <a:schemeClr val="dk1"/>
                </a:solidFill>
                <a:latin typeface="Arial"/>
                <a:ea typeface="Arial"/>
                <a:cs typeface="Arial"/>
              </a:rPr>
              <a:t>les machines </a:t>
            </a:r>
            <a:endParaRPr sz="1400" b="0" i="0" u="none" strike="noStrike" cap="none">
              <a:solidFill>
                <a:srgbClr val="000000"/>
              </a:solidFill>
              <a:latin typeface="Arial"/>
              <a:ea typeface="Arial"/>
              <a:cs typeface="Arial"/>
            </a:endParaRPr>
          </a:p>
        </p:txBody>
      </p:sp>
      <p:sp>
        <p:nvSpPr>
          <p:cNvPr id="127" name="Google Shape;127;p6"/>
          <p:cNvSpPr txBox="1"/>
          <p:nvPr/>
        </p:nvSpPr>
        <p:spPr bwMode="auto">
          <a:xfrm>
            <a:off x="6202150" y="3222400"/>
            <a:ext cx="1924500" cy="692700"/>
          </a:xfrm>
          <a:prstGeom prst="rect">
            <a:avLst/>
          </a:prstGeom>
          <a:noFill/>
          <a:ln>
            <a:noFill/>
          </a:ln>
        </p:spPr>
        <p:txBody>
          <a:bodyPr spcFirstLastPara="1" wrap="square" lIns="91425" tIns="91425" rIns="91425" bIns="91425" anchor="t" anchorCtr="0">
            <a:noAutofit/>
          </a:bodyPr>
          <a:lstStyle/>
          <a:p>
            <a:pPr marL="0" marR="0" lvl="0" indent="0" algn="l">
              <a:lnSpc>
                <a:spcPct val="150000"/>
              </a:lnSpc>
              <a:spcBef>
                <a:spcPts val="0"/>
              </a:spcBef>
              <a:spcAft>
                <a:spcPts val="0"/>
              </a:spcAft>
              <a:buClr>
                <a:srgbClr val="000000"/>
              </a:buClr>
              <a:buSzPts val="1800"/>
              <a:buFont typeface="Arial"/>
              <a:buNone/>
              <a:defRPr/>
            </a:pPr>
            <a:r>
              <a:rPr lang="fr-FR" sz="1800" b="1" i="0" u="none" strike="noStrike" cap="none">
                <a:solidFill>
                  <a:schemeClr val="dk1"/>
                </a:solidFill>
                <a:latin typeface="Arial"/>
                <a:ea typeface="Arial"/>
                <a:cs typeface="Arial"/>
              </a:rPr>
              <a:t>les langages </a:t>
            </a:r>
            <a:endParaRPr sz="1400" b="0" i="0" u="none" strike="noStrike" cap="none">
              <a:solidFill>
                <a:srgbClr val="000000"/>
              </a:solidFill>
              <a:latin typeface="Arial"/>
              <a:ea typeface="Arial"/>
              <a:cs typeface="Arial"/>
            </a:endParaRPr>
          </a:p>
        </p:txBody>
      </p:sp>
      <p:sp>
        <p:nvSpPr>
          <p:cNvPr id="128" name="Google Shape;128;p6"/>
          <p:cNvSpPr txBox="1"/>
          <p:nvPr/>
        </p:nvSpPr>
        <p:spPr bwMode="auto">
          <a:xfrm>
            <a:off x="6154188" y="1414449"/>
            <a:ext cx="1924500" cy="692700"/>
          </a:xfrm>
          <a:prstGeom prst="rect">
            <a:avLst/>
          </a:prstGeom>
          <a:noFill/>
          <a:ln>
            <a:noFill/>
          </a:ln>
        </p:spPr>
        <p:txBody>
          <a:bodyPr spcFirstLastPara="1" wrap="square" lIns="91425" tIns="91425" rIns="91425" bIns="91425" anchor="t" anchorCtr="0">
            <a:noAutofit/>
          </a:bodyPr>
          <a:lstStyle/>
          <a:p>
            <a:pPr marL="0" marR="0" lvl="0" indent="0" algn="l">
              <a:lnSpc>
                <a:spcPct val="150000"/>
              </a:lnSpc>
              <a:spcBef>
                <a:spcPts val="0"/>
              </a:spcBef>
              <a:spcAft>
                <a:spcPts val="0"/>
              </a:spcAft>
              <a:buClr>
                <a:srgbClr val="000000"/>
              </a:buClr>
              <a:buSzPts val="1800"/>
              <a:buFont typeface="Arial"/>
              <a:buNone/>
              <a:defRPr/>
            </a:pPr>
            <a:r>
              <a:rPr lang="fr-FR" sz="1800" b="1" i="0" u="none" strike="noStrike" cap="none">
                <a:solidFill>
                  <a:schemeClr val="dk1"/>
                </a:solidFill>
                <a:latin typeface="Arial"/>
                <a:ea typeface="Arial"/>
                <a:cs typeface="Arial"/>
              </a:rPr>
              <a:t>les algorithmes </a:t>
            </a:r>
            <a:endParaRPr sz="1400" b="0" i="0" u="none" strike="noStrike" cap="none">
              <a:solidFill>
                <a:srgbClr val="000000"/>
              </a:solidFill>
              <a:latin typeface="Arial"/>
              <a:ea typeface="Arial"/>
              <a:cs typeface="Arial"/>
            </a:endParaRPr>
          </a:p>
        </p:txBody>
      </p:sp>
      <p:pic>
        <p:nvPicPr>
          <p:cNvPr id="129" name="Google Shape;129;p6"/>
          <p:cNvPicPr/>
          <p:nvPr/>
        </p:nvPicPr>
        <p:blipFill>
          <a:blip r:embed="rId8">
            <a:alphaModFix/>
          </a:blip>
          <a:stretch/>
        </p:blipFill>
        <p:spPr bwMode="auto">
          <a:xfrm>
            <a:off x="2645950" y="1197974"/>
            <a:ext cx="1524125" cy="1524125"/>
          </a:xfrm>
          <a:prstGeom prst="rect">
            <a:avLst/>
          </a:prstGeom>
          <a:noFill/>
          <a:ln>
            <a:noFill/>
          </a:ln>
        </p:spPr>
      </p:pic>
      <p:pic>
        <p:nvPicPr>
          <p:cNvPr id="130" name="Google Shape;130;p6"/>
          <p:cNvPicPr/>
          <p:nvPr/>
        </p:nvPicPr>
        <p:blipFill>
          <a:blip r:embed="rId8">
            <a:alphaModFix/>
          </a:blip>
          <a:stretch/>
        </p:blipFill>
        <p:spPr bwMode="auto">
          <a:xfrm>
            <a:off x="4324563" y="2885000"/>
            <a:ext cx="1524125" cy="1524125"/>
          </a:xfrm>
          <a:prstGeom prst="rect">
            <a:avLst/>
          </a:prstGeom>
          <a:noFill/>
          <a:ln>
            <a:noFill/>
          </a:ln>
        </p:spPr>
      </p:pic>
      <p:pic>
        <p:nvPicPr>
          <p:cNvPr id="131" name="Google Shape;131;p6"/>
          <p:cNvPicPr/>
          <p:nvPr/>
        </p:nvPicPr>
        <p:blipFill>
          <a:blip r:embed="rId8">
            <a:alphaModFix/>
          </a:blip>
          <a:stretch/>
        </p:blipFill>
        <p:spPr bwMode="auto">
          <a:xfrm>
            <a:off x="2645950" y="2806675"/>
            <a:ext cx="1524125" cy="1524125"/>
          </a:xfrm>
          <a:prstGeom prst="rect">
            <a:avLst/>
          </a:prstGeom>
          <a:noFill/>
          <a:ln>
            <a:noFill/>
          </a:ln>
        </p:spPr>
      </p:pic>
      <p:pic>
        <p:nvPicPr>
          <p:cNvPr id="132" name="Google Shape;132;p6"/>
          <p:cNvPicPr/>
          <p:nvPr/>
        </p:nvPicPr>
        <p:blipFill>
          <a:blip r:embed="rId8">
            <a:alphaModFix/>
          </a:blip>
          <a:stretch/>
        </p:blipFill>
        <p:spPr bwMode="auto">
          <a:xfrm>
            <a:off x="4324563" y="1200375"/>
            <a:ext cx="1524125" cy="152412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sp>
        <p:nvSpPr>
          <p:cNvPr id="137" name="Google Shape;137;p7"/>
          <p:cNvSpPr/>
          <p:nvPr/>
        </p:nvSpPr>
        <p:spPr bwMode="auto">
          <a:xfrm>
            <a:off x="4261220" y="870994"/>
            <a:ext cx="544945" cy="591127"/>
          </a:xfrm>
          <a:prstGeom prst="ellipse">
            <a:avLst/>
          </a:prstGeom>
          <a:solidFill>
            <a:srgbClr val="26CFCF"/>
          </a:solidFill>
          <a:ln w="25400" cap="flat" cmpd="sng">
            <a:solidFill>
              <a:srgbClr val="4ABBB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a:lnSpc>
                <a:spcPct val="100000"/>
              </a:lnSpc>
              <a:spcBef>
                <a:spcPts val="0"/>
              </a:spcBef>
              <a:spcAft>
                <a:spcPts val="0"/>
              </a:spcAft>
              <a:buNone/>
              <a:defRPr/>
            </a:pPr>
            <a:endParaRPr sz="1400" b="0" i="0" u="none" strike="noStrike" cap="none">
              <a:solidFill>
                <a:schemeClr val="lt1"/>
              </a:solidFill>
              <a:latin typeface="Arial"/>
              <a:ea typeface="Arial"/>
              <a:cs typeface="Arial"/>
            </a:endParaRPr>
          </a:p>
        </p:txBody>
      </p:sp>
      <p:pic>
        <p:nvPicPr>
          <p:cNvPr id="138" name="Google Shape;138;p7"/>
          <p:cNvPicPr/>
          <p:nvPr/>
        </p:nvPicPr>
        <p:blipFill>
          <a:blip r:embed="rId3">
            <a:alphaModFix/>
          </a:blip>
          <a:stretch/>
        </p:blipFill>
        <p:spPr bwMode="auto">
          <a:xfrm>
            <a:off x="0" y="0"/>
            <a:ext cx="8383800" cy="692100"/>
          </a:xfrm>
          <a:prstGeom prst="rect">
            <a:avLst/>
          </a:prstGeom>
          <a:noFill/>
          <a:ln>
            <a:noFill/>
          </a:ln>
        </p:spPr>
      </p:pic>
      <p:sp>
        <p:nvSpPr>
          <p:cNvPr id="139" name="Google Shape;139;p7"/>
          <p:cNvSpPr txBox="1"/>
          <p:nvPr/>
        </p:nvSpPr>
        <p:spPr bwMode="auto">
          <a:xfrm>
            <a:off x="193964" y="83127"/>
            <a:ext cx="7379854"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Des éléments communs pour une approche différente </a:t>
            </a:r>
            <a:endParaRPr/>
          </a:p>
        </p:txBody>
      </p:sp>
      <p:sp>
        <p:nvSpPr>
          <p:cNvPr id="140" name="Google Shape;140;p7"/>
          <p:cNvSpPr txBox="1">
            <a:spLocks noGrp="1"/>
          </p:cNvSpPr>
          <p:nvPr>
            <p:ph type="body" idx="1"/>
          </p:nvPr>
        </p:nvSpPr>
        <p:spPr bwMode="auto">
          <a:xfrm>
            <a:off x="184475" y="1365200"/>
            <a:ext cx="3816640" cy="3778300"/>
          </a:xfrm>
          <a:prstGeom prst="rect">
            <a:avLst/>
          </a:prstGeom>
          <a:noFill/>
          <a:ln>
            <a:noFill/>
          </a:ln>
        </p:spPr>
        <p:txBody>
          <a:bodyPr spcFirstLastPara="1" wrap="square" lIns="91425" tIns="91425" rIns="91425" bIns="91425" anchor="t" anchorCtr="0">
            <a:noAutofit/>
          </a:bodyPr>
          <a:lstStyle/>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700 000 parties de grands maîtres dans sa bibliothèque</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4000 ouvertures</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200 millions de positions calculées par seconde</a:t>
            </a:r>
            <a:endParaRPr/>
          </a:p>
          <a:p>
            <a:pPr marL="457200" lvl="0" indent="-342900" algn="l">
              <a:lnSpc>
                <a:spcPct val="114999"/>
              </a:lnSpc>
              <a:spcBef>
                <a:spcPts val="0"/>
              </a:spcBef>
              <a:spcAft>
                <a:spcPts val="0"/>
              </a:spcAft>
              <a:buSzPts val="1800"/>
              <a:buChar char="●"/>
              <a:defRPr/>
            </a:pPr>
            <a:r>
              <a:rPr lang="fr-FR" sz="1400">
                <a:solidFill>
                  <a:schemeClr val="dk1"/>
                </a:solidFill>
                <a:latin typeface="Arial"/>
                <a:ea typeface="Arial"/>
                <a:cs typeface="Arial"/>
              </a:rPr>
              <a:t>8000 paramètres de fonction d’évaluation</a:t>
            </a:r>
            <a:endParaRPr/>
          </a:p>
          <a:p>
            <a:pPr marL="457200" lvl="0" indent="-228600" algn="l">
              <a:lnSpc>
                <a:spcPct val="114999"/>
              </a:lnSpc>
              <a:spcBef>
                <a:spcPts val="0"/>
              </a:spcBef>
              <a:spcAft>
                <a:spcPts val="0"/>
              </a:spcAft>
              <a:buSzPts val="1800"/>
              <a:buNone/>
              <a:defRPr/>
            </a:pPr>
            <a:endParaRPr sz="1400">
              <a:latin typeface="Arial"/>
              <a:ea typeface="Arial"/>
              <a:cs typeface="Arial"/>
            </a:endParaRPr>
          </a:p>
        </p:txBody>
      </p:sp>
      <p:pic>
        <p:nvPicPr>
          <p:cNvPr id="141" name="Google Shape;141;p7"/>
          <p:cNvPicPr/>
          <p:nvPr/>
        </p:nvPicPr>
        <p:blipFill>
          <a:blip r:embed="rId4">
            <a:alphaModFix/>
          </a:blip>
          <a:stretch/>
        </p:blipFill>
        <p:spPr bwMode="auto">
          <a:xfrm>
            <a:off x="3347462" y="2926146"/>
            <a:ext cx="1307306" cy="1964531"/>
          </a:xfrm>
          <a:prstGeom prst="rect">
            <a:avLst/>
          </a:prstGeom>
          <a:noFill/>
          <a:ln>
            <a:noFill/>
          </a:ln>
        </p:spPr>
      </p:pic>
      <p:sp>
        <p:nvSpPr>
          <p:cNvPr id="142" name="Google Shape;142;p7"/>
          <p:cNvSpPr txBox="1"/>
          <p:nvPr/>
        </p:nvSpPr>
        <p:spPr bwMode="auto">
          <a:xfrm>
            <a:off x="326530" y="1012670"/>
            <a:ext cx="8414327" cy="307777"/>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1400" b="0" i="0" u="none" strike="noStrike" cap="none">
                <a:solidFill>
                  <a:srgbClr val="000000"/>
                </a:solidFill>
                <a:latin typeface="Arial"/>
                <a:ea typeface="Arial"/>
                <a:cs typeface="Arial"/>
              </a:rPr>
              <a:t>	</a:t>
            </a:r>
            <a:r>
              <a:rPr lang="fr-FR" sz="1400" b="1" i="0" u="none" strike="noStrike" cap="none">
                <a:solidFill>
                  <a:srgbClr val="4ABBB9"/>
                </a:solidFill>
                <a:latin typeface="Arial"/>
                <a:ea typeface="Arial"/>
                <a:cs typeface="Arial"/>
              </a:rPr>
              <a:t>Deep Blue </a:t>
            </a:r>
            <a:r>
              <a:rPr lang="fr-FR" sz="1400" b="0" i="0" u="none" strike="noStrike" cap="none">
                <a:solidFill>
                  <a:srgbClr val="000000"/>
                </a:solidFill>
                <a:latin typeface="Arial"/>
                <a:ea typeface="Arial"/>
                <a:cs typeface="Arial"/>
              </a:rPr>
              <a:t>(1997)  		       VS 		</a:t>
            </a:r>
            <a:r>
              <a:rPr lang="fr-FR" sz="1400" b="1" i="0" u="none" strike="noStrike" cap="none">
                <a:solidFill>
                  <a:srgbClr val="4ABBB9"/>
                </a:solidFill>
                <a:latin typeface="Arial"/>
                <a:ea typeface="Arial"/>
                <a:cs typeface="Arial"/>
              </a:rPr>
              <a:t>      Alpha Zero </a:t>
            </a:r>
            <a:r>
              <a:rPr lang="fr-FR" sz="1400" b="0" i="0" u="none" strike="noStrike" cap="none">
                <a:solidFill>
                  <a:srgbClr val="000000"/>
                </a:solidFill>
                <a:latin typeface="Arial"/>
                <a:ea typeface="Arial"/>
                <a:cs typeface="Arial"/>
              </a:rPr>
              <a:t>(2017)</a:t>
            </a:r>
            <a:endParaRPr/>
          </a:p>
        </p:txBody>
      </p:sp>
      <p:sp>
        <p:nvSpPr>
          <p:cNvPr id="143" name="Google Shape;143;p7"/>
          <p:cNvSpPr txBox="1"/>
          <p:nvPr/>
        </p:nvSpPr>
        <p:spPr bwMode="auto">
          <a:xfrm>
            <a:off x="5066271" y="1320447"/>
            <a:ext cx="3816640" cy="3778300"/>
          </a:xfrm>
          <a:prstGeom prst="rect">
            <a:avLst/>
          </a:prstGeom>
          <a:noFill/>
          <a:ln>
            <a:noFill/>
          </a:ln>
        </p:spPr>
        <p:txBody>
          <a:bodyPr spcFirstLastPara="1" wrap="square" lIns="91425" tIns="91425" rIns="91425" bIns="91425" anchor="t" anchorCtr="0">
            <a:noAutofit/>
          </a:bodyPr>
          <a:lstStyle/>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Les règles des échecs</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Aucune donnée extérieure</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80 000 positions par seconde</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9 heures d’entrainement</a:t>
            </a:r>
            <a:endParaRPr/>
          </a:p>
          <a:p>
            <a:pPr marL="457200" marR="0" lvl="0" indent="-342900" algn="l">
              <a:lnSpc>
                <a:spcPct val="114999"/>
              </a:lnSpc>
              <a:spcBef>
                <a:spcPts val="0"/>
              </a:spcBef>
              <a:spcAft>
                <a:spcPts val="0"/>
              </a:spcAft>
              <a:buClr>
                <a:schemeClr val="dk2"/>
              </a:buClr>
              <a:buSzPts val="1800"/>
              <a:buFont typeface="Arial"/>
              <a:buChar char="●"/>
              <a:defRPr/>
            </a:pPr>
            <a:r>
              <a:rPr lang="fr-FR" sz="1400" b="0" i="0" u="none" strike="noStrike" cap="none">
                <a:solidFill>
                  <a:schemeClr val="dk1"/>
                </a:solidFill>
                <a:latin typeface="Arial"/>
                <a:ea typeface="Arial"/>
                <a:cs typeface="Arial"/>
              </a:rPr>
              <a:t>10 000 positions prises en compte en moyenne contre 10 million pour Stockfish</a:t>
            </a:r>
            <a:endParaRPr/>
          </a:p>
          <a:p>
            <a:pPr marL="457200" marR="0" lvl="0" indent="-228600" algn="l">
              <a:lnSpc>
                <a:spcPct val="114999"/>
              </a:lnSpc>
              <a:spcBef>
                <a:spcPts val="0"/>
              </a:spcBef>
              <a:spcAft>
                <a:spcPts val="0"/>
              </a:spcAft>
              <a:buClr>
                <a:schemeClr val="dk2"/>
              </a:buClr>
              <a:buSzPts val="1800"/>
              <a:buFont typeface="Arial"/>
              <a:buNone/>
              <a:defRPr/>
            </a:pPr>
            <a:endParaRPr sz="1400" b="0" i="0" u="none" strike="noStrike" cap="none">
              <a:solidFill>
                <a:schemeClr val="dk2"/>
              </a:solidFill>
              <a:latin typeface="Gill Sans"/>
              <a:ea typeface="Gill Sans"/>
              <a:cs typeface="Gill Sans"/>
            </a:endParaRPr>
          </a:p>
          <a:p>
            <a:pPr marL="457200" marR="0" lvl="0" indent="-228600" algn="l">
              <a:lnSpc>
                <a:spcPct val="114999"/>
              </a:lnSpc>
              <a:spcBef>
                <a:spcPts val="0"/>
              </a:spcBef>
              <a:spcAft>
                <a:spcPts val="0"/>
              </a:spcAft>
              <a:buClr>
                <a:schemeClr val="dk2"/>
              </a:buClr>
              <a:buSzPts val="1800"/>
              <a:buFont typeface="Arial"/>
              <a:buNone/>
              <a:defRPr/>
            </a:pPr>
            <a:endParaRPr sz="1400" b="0" i="0" u="none" strike="noStrike" cap="none">
              <a:solidFill>
                <a:schemeClr val="dk2"/>
              </a:solidFill>
              <a:latin typeface="Arial"/>
              <a:ea typeface="Arial"/>
              <a:cs typeface="Arial"/>
            </a:endParaRPr>
          </a:p>
        </p:txBody>
      </p:sp>
      <p:pic>
        <p:nvPicPr>
          <p:cNvPr id="144" name="Google Shape;144;p7" descr="Starting from random play, knowing just the basic rules, AlphaZero defeated a world champion program in the games of Go, chess, and shogi."/>
          <p:cNvPicPr/>
          <p:nvPr/>
        </p:nvPicPr>
        <p:blipFill>
          <a:blip r:embed="rId5">
            <a:alphaModFix/>
          </a:blip>
          <a:stretch/>
        </p:blipFill>
        <p:spPr bwMode="auto">
          <a:xfrm>
            <a:off x="5383047" y="3129210"/>
            <a:ext cx="3183088" cy="1969537"/>
          </a:xfrm>
          <a:prstGeom prst="rect">
            <a:avLst/>
          </a:prstGeom>
          <a:noFill/>
          <a:ln>
            <a:noFill/>
          </a:ln>
        </p:spPr>
      </p:pic>
      <p:pic>
        <p:nvPicPr>
          <p:cNvPr id="145" name="Google Shape;145;p7"/>
          <p:cNvPicPr/>
          <p:nvPr/>
        </p:nvPicPr>
        <p:blipFill>
          <a:blip r:embed="rId6">
            <a:alphaModFix/>
          </a:blip>
          <a:stretch/>
        </p:blipFill>
        <p:spPr bwMode="auto">
          <a:xfrm>
            <a:off x="525097" y="3289788"/>
            <a:ext cx="2649637" cy="1808959"/>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spd="med" p14:dur="500" advClick="1">
        <p:wipe dir="r"/>
      </p:transition>
    </mc:Choice>
    <mc:Fallback>
      <p:transition spd="med" advClick="1">
        <p:wipe dir="r"/>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50" name="Google Shape;150;p8"/>
          <p:cNvPicPr/>
          <p:nvPr/>
        </p:nvPicPr>
        <p:blipFill>
          <a:blip r:embed="rId3">
            <a:alphaModFix/>
          </a:blip>
          <a:stretch/>
        </p:blipFill>
        <p:spPr bwMode="auto">
          <a:xfrm>
            <a:off x="0" y="0"/>
            <a:ext cx="8383800" cy="692100"/>
          </a:xfrm>
          <a:prstGeom prst="rect">
            <a:avLst/>
          </a:prstGeom>
          <a:noFill/>
          <a:ln>
            <a:noFill/>
          </a:ln>
        </p:spPr>
      </p:pic>
      <p:sp>
        <p:nvSpPr>
          <p:cNvPr id="151" name="Google Shape;151;p8"/>
          <p:cNvSpPr txBox="1"/>
          <p:nvPr/>
        </p:nvSpPr>
        <p:spPr bwMode="auto">
          <a:xfrm>
            <a:off x="212436" y="61385"/>
            <a:ext cx="7056581" cy="400110"/>
          </a:xfrm>
          <a:prstGeom prst="rect">
            <a:avLst/>
          </a:prstGeom>
          <a:noFill/>
          <a:ln>
            <a:noFill/>
          </a:ln>
        </p:spPr>
        <p:txBody>
          <a:bodyPr spcFirstLastPara="1" wrap="square" lIns="91425" tIns="45700" rIns="91425" bIns="45700" anchor="t" anchorCtr="0">
            <a:spAutoFit/>
          </a:bodyPr>
          <a:lstStyle/>
          <a:p>
            <a:pPr marL="0" marR="0" lvl="0" indent="0" algn="l">
              <a:lnSpc>
                <a:spcPct val="100000"/>
              </a:lnSpc>
              <a:spcBef>
                <a:spcPts val="0"/>
              </a:spcBef>
              <a:spcAft>
                <a:spcPts val="0"/>
              </a:spcAft>
              <a:buNone/>
              <a:defRPr/>
            </a:pPr>
            <a:r>
              <a:rPr lang="fr-FR" sz="2000" b="0" i="0" u="none" strike="noStrike" cap="none">
                <a:solidFill>
                  <a:schemeClr val="lt1"/>
                </a:solidFill>
                <a:latin typeface="Arial"/>
                <a:ea typeface="Arial"/>
                <a:cs typeface="Arial"/>
              </a:rPr>
              <a:t>L’illusion de l’intelligence : Nîm et autres jeux résolus</a:t>
            </a:r>
            <a:endParaRPr/>
          </a:p>
        </p:txBody>
      </p:sp>
      <p:pic>
        <p:nvPicPr>
          <p:cNvPr id="152" name="Google Shape;152;p8"/>
          <p:cNvPicPr/>
          <p:nvPr/>
        </p:nvPicPr>
        <p:blipFill>
          <a:blip r:embed="rId4">
            <a:alphaModFix/>
          </a:blip>
          <a:stretch/>
        </p:blipFill>
        <p:spPr bwMode="auto">
          <a:xfrm>
            <a:off x="668550" y="816362"/>
            <a:ext cx="7715250" cy="3762375"/>
          </a:xfrm>
          <a:prstGeom prst="rect">
            <a:avLst/>
          </a:prstGeom>
          <a:noFill/>
          <a:ln>
            <a:noFill/>
          </a:ln>
        </p:spPr>
      </p:pic>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xmlns:mc="http://schemas.openxmlformats.org/markup-compatibility/2006" showMasterPhAnim="0" showMasterSp="1" show="1">
  <p:cSld name="">
    <p:spTree>
      <p:nvGrpSpPr>
        <p:cNvPr id="1" name=""/>
        <p:cNvGrpSpPr/>
        <p:nvPr/>
      </p:nvGrpSpPr>
      <p:grpSpPr bwMode="auto">
        <a:xfrm>
          <a:off x="0" y="0"/>
          <a:ext cx="0" cy="0"/>
          <a:chOff x="0" y="0"/>
          <a:chExt cx="0" cy="0"/>
        </a:xfrm>
      </p:grpSpPr>
      <p:pic>
        <p:nvPicPr>
          <p:cNvPr id="157" name="Google Shape;157;p9"/>
          <p:cNvPicPr/>
          <p:nvPr/>
        </p:nvPicPr>
        <p:blipFill>
          <a:blip r:embed="rId3">
            <a:alphaModFix/>
          </a:blip>
          <a:stretch/>
        </p:blipFill>
        <p:spPr bwMode="auto">
          <a:xfrm>
            <a:off x="0" y="1304675"/>
            <a:ext cx="9144000" cy="2205600"/>
          </a:xfrm>
          <a:prstGeom prst="rect">
            <a:avLst/>
          </a:prstGeom>
          <a:noFill/>
          <a:ln>
            <a:noFill/>
          </a:ln>
        </p:spPr>
      </p:pic>
      <p:sp>
        <p:nvSpPr>
          <p:cNvPr id="158" name="Google Shape;158;p9"/>
          <p:cNvSpPr txBox="1"/>
          <p:nvPr/>
        </p:nvSpPr>
        <p:spPr bwMode="auto">
          <a:xfrm>
            <a:off x="1077686" y="1594284"/>
            <a:ext cx="7355114" cy="2229570"/>
          </a:xfrm>
          <a:prstGeom prst="rect">
            <a:avLst/>
          </a:prstGeom>
          <a:noFill/>
          <a:ln>
            <a:noFill/>
          </a:ln>
        </p:spPr>
        <p:txBody>
          <a:bodyPr spcFirstLastPara="1" wrap="square" lIns="91425" tIns="91425" rIns="91425" bIns="91425" anchor="t" anchorCtr="0">
            <a:noAutofit/>
          </a:bodyPr>
          <a:lstStyle/>
          <a:p>
            <a:pPr marL="0" marR="0" lvl="0" indent="0" algn="ctr">
              <a:lnSpc>
                <a:spcPct val="100000"/>
              </a:lnSpc>
              <a:spcBef>
                <a:spcPts val="0"/>
              </a:spcBef>
              <a:spcAft>
                <a:spcPts val="0"/>
              </a:spcAft>
              <a:buClr>
                <a:srgbClr val="000000"/>
              </a:buClr>
              <a:buSzPts val="3600"/>
              <a:buFont typeface="Arial"/>
              <a:buNone/>
              <a:defRPr/>
            </a:pPr>
            <a:r>
              <a:rPr lang="fr-FR" sz="3600" b="0" i="0" u="none" strike="noStrike" cap="none">
                <a:solidFill>
                  <a:srgbClr val="FFFFFF"/>
                </a:solidFill>
                <a:latin typeface="Arial"/>
                <a:ea typeface="Arial"/>
                <a:cs typeface="Arial"/>
              </a:rPr>
              <a:t>Par où commencer pour enseigner l’Intelligence Artificielle ?</a:t>
            </a:r>
            <a:endParaRPr sz="3600" b="0" i="0" u="none" strike="noStrike" cap="none">
              <a:solidFill>
                <a:srgbClr val="FFFFFF"/>
              </a:solidFill>
              <a:latin typeface="Arial"/>
              <a:ea typeface="Arial"/>
              <a:cs typeface="Arial"/>
            </a:endParaRPr>
          </a:p>
        </p:txBody>
      </p:sp>
    </p:spTree>
  </p:cSld>
  <p:clrMapOvr>
    <a:masterClrMapping/>
  </p:clrMapOvr>
  <mc:AlternateContent xmlns:mc="http://schemas.openxmlformats.org/markup-compatibility/2006">
    <mc:Choice xmlns:p159="http://schemas.microsoft.com/office/powerpoint/2015/09/main" xmlns:p14="http://schemas.microsoft.com/office/powerpoint/2010/main" Requires="p159">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onlyoffice/8.1.1.26</Application>
  <DocSecurity>0</DocSecurity>
  <PresentationFormat>Affichage à l'écran (16:9)</PresentationFormat>
  <Paragraphs>0</Paragraphs>
  <Slides>57</Slides>
  <Notes>57</Notes>
  <HiddenSlides>0</HiddenSlides>
  <MMClips>2</MMClips>
  <ScaleCrop>0</ScaleCrop>
  <HeadingPairs>
    <vt:vector size="4" baseType="variant">
      <vt:variant>
        <vt:lpstr>Theme</vt:lpstr>
      </vt:variant>
      <vt:variant>
        <vt:i4>1</vt:i4>
      </vt:variant>
      <vt:variant>
        <vt:lpstr>Slide Titles</vt:lpstr>
      </vt:variant>
      <vt:variant>
        <vt:i4>57</vt:i4>
      </vt:variant>
    </vt:vector>
  </HeadingPairs>
  <TitlesOfParts>
    <vt:vector size="58"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masse-b</dc:creator>
  <cp:keywords/>
  <dc:description/>
  <dc:identifier/>
  <dc:language/>
  <cp:lastModifiedBy>François LLORCA (llorca-f)</cp:lastModifiedBy>
  <cp:revision>3</cp:revision>
  <dcterms:modified xsi:type="dcterms:W3CDTF">2024-09-24T10:27:34Z</dcterms:modified>
  <cp:category/>
  <cp:contentStatus/>
  <cp:version/>
</cp:coreProperties>
</file>